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32" r:id="rId2"/>
    <p:sldId id="322" r:id="rId3"/>
    <p:sldId id="407" r:id="rId4"/>
    <p:sldId id="408" r:id="rId5"/>
    <p:sldId id="409" r:id="rId6"/>
    <p:sldId id="410" r:id="rId7"/>
    <p:sldId id="411" r:id="rId8"/>
    <p:sldId id="412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388" r:id="rId27"/>
  </p:sldIdLst>
  <p:sldSz cx="9906000" cy="6858000" type="A4"/>
  <p:notesSz cx="6815138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9">
          <p15:clr>
            <a:srgbClr val="A4A3A4"/>
          </p15:clr>
        </p15:guide>
        <p15:guide id="2" pos="214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0" autoAdjust="0"/>
    <p:restoredTop sz="91111" autoAdjust="0"/>
  </p:normalViewPr>
  <p:slideViewPr>
    <p:cSldViewPr>
      <p:cViewPr varScale="1">
        <p:scale>
          <a:sx n="60" d="100"/>
          <a:sy n="60" d="100"/>
        </p:scale>
        <p:origin x="-294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10" y="-102"/>
      </p:cViewPr>
      <p:guideLst>
        <p:guide orient="horz" pos="3129"/>
        <p:guide pos="214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CCA8D-5347-4F89-BD3A-459B4F1455E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35426A-966D-4C20-B3C8-FC7DC499F55E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Penjualan</a:t>
          </a:r>
          <a:r>
            <a:rPr lang="en-US" dirty="0" smtClean="0"/>
            <a:t> </a:t>
          </a:r>
          <a:r>
            <a:rPr lang="en-US" dirty="0" err="1" smtClean="0"/>
            <a:t>kotor</a:t>
          </a:r>
          <a:endParaRPr lang="en-US" dirty="0"/>
        </a:p>
      </dgm:t>
    </dgm:pt>
    <dgm:pt modelId="{FC03F54A-8234-4A2A-AFA3-FA085B80E895}" type="parTrans" cxnId="{59E4BDD0-F1BF-4980-8E43-C8CFC97E98E6}">
      <dgm:prSet/>
      <dgm:spPr/>
      <dgm:t>
        <a:bodyPr/>
        <a:lstStyle/>
        <a:p>
          <a:endParaRPr lang="en-US"/>
        </a:p>
      </dgm:t>
    </dgm:pt>
    <dgm:pt modelId="{E6FC5A71-06B5-433D-BBF0-DE63DBE955D0}" type="sibTrans" cxnId="{59E4BDD0-F1BF-4980-8E43-C8CFC97E98E6}">
      <dgm:prSet/>
      <dgm:spPr/>
      <dgm:t>
        <a:bodyPr/>
        <a:lstStyle/>
        <a:p>
          <a:endParaRPr lang="en-US"/>
        </a:p>
      </dgm:t>
    </dgm:pt>
    <dgm:pt modelId="{9F1A09D5-8162-45CA-A655-D3572FBD8AA8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Penjualan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tunai</a:t>
          </a:r>
          <a:endParaRPr lang="en-US" dirty="0"/>
        </a:p>
      </dgm:t>
    </dgm:pt>
    <dgm:pt modelId="{F1386E61-B57A-4408-A982-12C17F561344}" type="parTrans" cxnId="{7FD566B2-CAAE-4248-9320-7E83C17DE62A}">
      <dgm:prSet/>
      <dgm:spPr/>
      <dgm:t>
        <a:bodyPr/>
        <a:lstStyle/>
        <a:p>
          <a:endParaRPr lang="en-US"/>
        </a:p>
      </dgm:t>
    </dgm:pt>
    <dgm:pt modelId="{4010AFC6-0C08-4281-8B51-40A371582C75}" type="sibTrans" cxnId="{7FD566B2-CAAE-4248-9320-7E83C17DE62A}">
      <dgm:prSet/>
      <dgm:spPr/>
      <dgm:t>
        <a:bodyPr/>
        <a:lstStyle/>
        <a:p>
          <a:endParaRPr lang="en-US"/>
        </a:p>
      </dgm:t>
    </dgm:pt>
    <dgm:pt modelId="{BE31CFF2-8B33-4213-9F3C-BA27D7AD79F9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Penjualan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kredit</a:t>
          </a:r>
          <a:endParaRPr lang="en-US" dirty="0"/>
        </a:p>
      </dgm:t>
    </dgm:pt>
    <dgm:pt modelId="{C3C3B031-6EAB-4431-AE50-609B6EB3BCF6}" type="parTrans" cxnId="{68CA708B-A803-4531-97B7-8B51DB1DCD2E}">
      <dgm:prSet/>
      <dgm:spPr/>
      <dgm:t>
        <a:bodyPr/>
        <a:lstStyle/>
        <a:p>
          <a:endParaRPr lang="en-US"/>
        </a:p>
      </dgm:t>
    </dgm:pt>
    <dgm:pt modelId="{64229427-A193-4F98-B958-F9746CAC9B22}" type="sibTrans" cxnId="{68CA708B-A803-4531-97B7-8B51DB1DCD2E}">
      <dgm:prSet/>
      <dgm:spPr/>
      <dgm:t>
        <a:bodyPr/>
        <a:lstStyle/>
        <a:p>
          <a:endParaRPr lang="en-US"/>
        </a:p>
      </dgm:t>
    </dgm:pt>
    <dgm:pt modelId="{7EB2C9F7-7578-43FF-BCA3-1ADBB3403876}">
      <dgm:prSet phldrT="[Text]"/>
      <dgm:spPr/>
      <dgm:t>
        <a:bodyPr/>
        <a:lstStyle/>
        <a:p>
          <a:r>
            <a:rPr lang="en-US" dirty="0" err="1" smtClean="0"/>
            <a:t>Penjualan</a:t>
          </a:r>
          <a:r>
            <a:rPr lang="en-US" dirty="0" smtClean="0"/>
            <a:t> </a:t>
          </a:r>
          <a:r>
            <a:rPr lang="en-US" dirty="0" err="1" smtClean="0"/>
            <a:t>bersih</a:t>
          </a:r>
          <a:endParaRPr lang="en-US" dirty="0"/>
        </a:p>
      </dgm:t>
    </dgm:pt>
    <dgm:pt modelId="{75990A37-05D7-4F5F-91D1-4672BA1B2688}" type="parTrans" cxnId="{D3468419-ED9B-4097-B286-E6618764227C}">
      <dgm:prSet/>
      <dgm:spPr/>
      <dgm:t>
        <a:bodyPr/>
        <a:lstStyle/>
        <a:p>
          <a:endParaRPr lang="en-US"/>
        </a:p>
      </dgm:t>
    </dgm:pt>
    <dgm:pt modelId="{20447EAF-AB3E-42E5-A4BB-4547B0ED043D}" type="sibTrans" cxnId="{D3468419-ED9B-4097-B286-E6618764227C}">
      <dgm:prSet/>
      <dgm:spPr/>
      <dgm:t>
        <a:bodyPr/>
        <a:lstStyle/>
        <a:p>
          <a:endParaRPr lang="en-US"/>
        </a:p>
      </dgm:t>
    </dgm:pt>
    <dgm:pt modelId="{36971AF5-8ABD-4F0A-B5EE-A72068537BF5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/>
            <a:t>Diperoleh</a:t>
          </a:r>
          <a:r>
            <a:rPr lang="en-US" sz="2400" dirty="0" smtClean="0"/>
            <a:t> </a:t>
          </a:r>
          <a:r>
            <a:rPr lang="en-US" sz="2400" dirty="0" err="1" smtClean="0"/>
            <a:t>dari</a:t>
          </a:r>
          <a:r>
            <a:rPr lang="en-US" sz="2400" dirty="0" smtClean="0"/>
            <a:t>: </a:t>
          </a:r>
          <a:r>
            <a:rPr lang="en-US" sz="2400" dirty="0" err="1" smtClean="0"/>
            <a:t>Penjualan</a:t>
          </a:r>
          <a:r>
            <a:rPr lang="en-US" sz="2400" dirty="0" smtClean="0"/>
            <a:t> </a:t>
          </a:r>
          <a:r>
            <a:rPr lang="en-US" sz="2400" dirty="0" err="1" smtClean="0"/>
            <a:t>kotor</a:t>
          </a:r>
          <a:r>
            <a:rPr lang="en-US" sz="2400" dirty="0" smtClean="0"/>
            <a:t> ‒ </a:t>
          </a:r>
          <a:r>
            <a:rPr lang="en-US" sz="2400" dirty="0" err="1" smtClean="0"/>
            <a:t>retur</a:t>
          </a:r>
          <a:r>
            <a:rPr lang="en-US" sz="2400" dirty="0" smtClean="0"/>
            <a:t> </a:t>
          </a:r>
          <a:r>
            <a:rPr lang="en-US" sz="2400" dirty="0" err="1" smtClean="0"/>
            <a:t>penjualan</a:t>
          </a:r>
          <a:r>
            <a:rPr lang="en-US" sz="2400" dirty="0" smtClean="0"/>
            <a:t>/</a:t>
          </a:r>
          <a:r>
            <a:rPr lang="en-US" sz="2400" dirty="0" err="1" smtClean="0"/>
            <a:t>potongan</a:t>
          </a:r>
          <a:r>
            <a:rPr lang="en-US" sz="2400" dirty="0" smtClean="0"/>
            <a:t> </a:t>
          </a:r>
          <a:r>
            <a:rPr lang="en-US" sz="2400" dirty="0" err="1" smtClean="0"/>
            <a:t>penjualan</a:t>
          </a:r>
          <a:r>
            <a:rPr lang="en-US" sz="2400" dirty="0" smtClean="0"/>
            <a:t> </a:t>
          </a:r>
          <a:endParaRPr lang="en-US" sz="2400" dirty="0"/>
        </a:p>
      </dgm:t>
    </dgm:pt>
    <dgm:pt modelId="{7B58A469-B6EC-4BD3-9222-267AEB7435B9}" type="parTrans" cxnId="{DE1219F2-3D66-4F7E-9348-89041853EE8C}">
      <dgm:prSet/>
      <dgm:spPr/>
      <dgm:t>
        <a:bodyPr/>
        <a:lstStyle/>
        <a:p>
          <a:endParaRPr lang="en-US"/>
        </a:p>
      </dgm:t>
    </dgm:pt>
    <dgm:pt modelId="{8F2735C8-4CF3-411C-96C1-43DF45EFAD50}" type="sibTrans" cxnId="{DE1219F2-3D66-4F7E-9348-89041853EE8C}">
      <dgm:prSet/>
      <dgm:spPr/>
      <dgm:t>
        <a:bodyPr/>
        <a:lstStyle/>
        <a:p>
          <a:endParaRPr lang="en-US"/>
        </a:p>
      </dgm:t>
    </dgm:pt>
    <dgm:pt modelId="{255FEF36-2AFC-43F9-A729-BEFE284DD6EB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Pencatatan</a:t>
          </a:r>
          <a:r>
            <a:rPr lang="en-US" dirty="0" smtClean="0"/>
            <a:t> </a:t>
          </a:r>
          <a:r>
            <a:rPr lang="en-US" dirty="0" err="1" smtClean="0"/>
            <a:t>Penjualan</a:t>
          </a:r>
          <a:endParaRPr lang="en-US" dirty="0"/>
        </a:p>
      </dgm:t>
    </dgm:pt>
    <dgm:pt modelId="{83FFB67C-BBE2-4637-B0A0-9BEE3D13D936}" type="parTrans" cxnId="{27F729E3-E2FD-4A92-B40B-808D6823AB19}">
      <dgm:prSet/>
      <dgm:spPr/>
      <dgm:t>
        <a:bodyPr/>
        <a:lstStyle/>
        <a:p>
          <a:endParaRPr lang="en-US"/>
        </a:p>
      </dgm:t>
    </dgm:pt>
    <dgm:pt modelId="{FED81038-58FB-4889-8D84-353A6D85CF11}" type="sibTrans" cxnId="{27F729E3-E2FD-4A92-B40B-808D6823AB19}">
      <dgm:prSet/>
      <dgm:spPr/>
      <dgm:t>
        <a:bodyPr/>
        <a:lstStyle/>
        <a:p>
          <a:endParaRPr lang="en-US"/>
        </a:p>
      </dgm:t>
    </dgm:pt>
    <dgm:pt modelId="{A60FA490-719B-4FB0-B872-E589501CB3D8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Mendebit</a:t>
          </a:r>
          <a:r>
            <a:rPr lang="en-US" dirty="0" smtClean="0"/>
            <a:t> </a:t>
          </a:r>
          <a:r>
            <a:rPr lang="en-US" dirty="0" err="1" smtClean="0"/>
            <a:t>akun</a:t>
          </a:r>
          <a:r>
            <a:rPr lang="en-US" dirty="0" smtClean="0"/>
            <a:t> </a:t>
          </a:r>
          <a:r>
            <a:rPr lang="en-US" dirty="0" err="1" smtClean="0"/>
            <a:t>Piutang</a:t>
          </a:r>
          <a:r>
            <a:rPr lang="en-US" dirty="0" smtClean="0"/>
            <a:t> </a:t>
          </a:r>
          <a:r>
            <a:rPr lang="en-US" dirty="0" err="1" smtClean="0"/>
            <a:t>Dagang</a:t>
          </a:r>
          <a:endParaRPr lang="en-US" dirty="0"/>
        </a:p>
      </dgm:t>
    </dgm:pt>
    <dgm:pt modelId="{13F1B50B-E079-4A3E-B2D8-1A1D008AD278}" type="parTrans" cxnId="{48A26C61-AEE2-4ED6-93D9-DD3D4721971A}">
      <dgm:prSet/>
      <dgm:spPr/>
      <dgm:t>
        <a:bodyPr/>
        <a:lstStyle/>
        <a:p>
          <a:endParaRPr lang="en-US"/>
        </a:p>
      </dgm:t>
    </dgm:pt>
    <dgm:pt modelId="{27B7E84E-BBFC-43EF-AF39-FB9985DABE11}" type="sibTrans" cxnId="{48A26C61-AEE2-4ED6-93D9-DD3D4721971A}">
      <dgm:prSet/>
      <dgm:spPr/>
      <dgm:t>
        <a:bodyPr/>
        <a:lstStyle/>
        <a:p>
          <a:endParaRPr lang="en-US"/>
        </a:p>
      </dgm:t>
    </dgm:pt>
    <dgm:pt modelId="{92630302-EFCD-4F63-9E9E-121C0F9261D6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Mengkredit</a:t>
          </a:r>
          <a:r>
            <a:rPr lang="en-US" dirty="0" smtClean="0"/>
            <a:t> </a:t>
          </a:r>
          <a:r>
            <a:rPr lang="en-US" dirty="0" err="1" smtClean="0"/>
            <a:t>akun</a:t>
          </a:r>
          <a:r>
            <a:rPr lang="en-US" dirty="0" smtClean="0"/>
            <a:t> </a:t>
          </a:r>
          <a:r>
            <a:rPr lang="en-US" dirty="0" err="1" smtClean="0"/>
            <a:t>Penjualan</a:t>
          </a:r>
          <a:endParaRPr lang="en-US" dirty="0"/>
        </a:p>
      </dgm:t>
    </dgm:pt>
    <dgm:pt modelId="{596A24F5-A3E7-4971-9A20-13D4960C9C22}" type="parTrans" cxnId="{5F34C461-DF3B-462B-BA2A-53A173A682D2}">
      <dgm:prSet/>
      <dgm:spPr/>
      <dgm:t>
        <a:bodyPr/>
        <a:lstStyle/>
        <a:p>
          <a:endParaRPr lang="en-US"/>
        </a:p>
      </dgm:t>
    </dgm:pt>
    <dgm:pt modelId="{476EEE60-FB6E-483D-BAEF-15F8515BAC02}" type="sibTrans" cxnId="{5F34C461-DF3B-462B-BA2A-53A173A682D2}">
      <dgm:prSet/>
      <dgm:spPr/>
      <dgm:t>
        <a:bodyPr/>
        <a:lstStyle/>
        <a:p>
          <a:endParaRPr lang="en-US"/>
        </a:p>
      </dgm:t>
    </dgm:pt>
    <dgm:pt modelId="{CE9266CF-CE62-44F2-B3A6-98DDB584AF6D}" type="pres">
      <dgm:prSet presAssocID="{E61CCA8D-5347-4F89-BD3A-459B4F1455E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6C8C1E9-E9AA-4D5B-AC86-5386B8C1CB75}" type="pres">
      <dgm:prSet presAssocID="{F835426A-966D-4C20-B3C8-FC7DC499F55E}" presName="linNode" presStyleCnt="0"/>
      <dgm:spPr/>
    </dgm:pt>
    <dgm:pt modelId="{ABCA6618-8F13-4D59-A068-FAD545BF86CB}" type="pres">
      <dgm:prSet presAssocID="{F835426A-966D-4C20-B3C8-FC7DC499F55E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6F1E0-3270-40E6-B39A-0B2E3164A016}" type="pres">
      <dgm:prSet presAssocID="{F835426A-966D-4C20-B3C8-FC7DC499F55E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10153-669F-4B37-8418-601759DF4D34}" type="pres">
      <dgm:prSet presAssocID="{E6FC5A71-06B5-433D-BBF0-DE63DBE955D0}" presName="spacing" presStyleCnt="0"/>
      <dgm:spPr/>
    </dgm:pt>
    <dgm:pt modelId="{C8992655-A38A-4B91-9294-384D933826D2}" type="pres">
      <dgm:prSet presAssocID="{7EB2C9F7-7578-43FF-BCA3-1ADBB3403876}" presName="linNode" presStyleCnt="0"/>
      <dgm:spPr/>
    </dgm:pt>
    <dgm:pt modelId="{8E659776-3762-4506-97CC-8AFBE1F9E2B0}" type="pres">
      <dgm:prSet presAssocID="{7EB2C9F7-7578-43FF-BCA3-1ADBB3403876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70D15-55B2-49DA-9E16-EA0FC30144F3}" type="pres">
      <dgm:prSet presAssocID="{7EB2C9F7-7578-43FF-BCA3-1ADBB3403876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7D5A1-B611-40D6-8697-03BBF29BE307}" type="pres">
      <dgm:prSet presAssocID="{20447EAF-AB3E-42E5-A4BB-4547B0ED043D}" presName="spacing" presStyleCnt="0"/>
      <dgm:spPr/>
    </dgm:pt>
    <dgm:pt modelId="{D9EB02D9-D992-44DA-80FD-D7E3786A79DD}" type="pres">
      <dgm:prSet presAssocID="{255FEF36-2AFC-43F9-A729-BEFE284DD6EB}" presName="linNode" presStyleCnt="0"/>
      <dgm:spPr/>
    </dgm:pt>
    <dgm:pt modelId="{0BD2947D-F76F-46A6-903B-AD66D80BDE18}" type="pres">
      <dgm:prSet presAssocID="{255FEF36-2AFC-43F9-A729-BEFE284DD6EB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2C61C-A509-4E36-8325-5C1A299DCC33}" type="pres">
      <dgm:prSet presAssocID="{255FEF36-2AFC-43F9-A729-BEFE284DD6EB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E4BDD0-F1BF-4980-8E43-C8CFC97E98E6}" srcId="{E61CCA8D-5347-4F89-BD3A-459B4F1455E8}" destId="{F835426A-966D-4C20-B3C8-FC7DC499F55E}" srcOrd="0" destOrd="0" parTransId="{FC03F54A-8234-4A2A-AFA3-FA085B80E895}" sibTransId="{E6FC5A71-06B5-433D-BBF0-DE63DBE955D0}"/>
    <dgm:cxn modelId="{5F34C461-DF3B-462B-BA2A-53A173A682D2}" srcId="{255FEF36-2AFC-43F9-A729-BEFE284DD6EB}" destId="{92630302-EFCD-4F63-9E9E-121C0F9261D6}" srcOrd="1" destOrd="0" parTransId="{596A24F5-A3E7-4971-9A20-13D4960C9C22}" sibTransId="{476EEE60-FB6E-483D-BAEF-15F8515BAC02}"/>
    <dgm:cxn modelId="{E4C54B3B-A6E6-4A5E-9DFF-EAE00779EFF7}" type="presOf" srcId="{92630302-EFCD-4F63-9E9E-121C0F9261D6}" destId="{E1B2C61C-A509-4E36-8325-5C1A299DCC33}" srcOrd="0" destOrd="1" presId="urn:microsoft.com/office/officeart/2005/8/layout/vList6"/>
    <dgm:cxn modelId="{27F729E3-E2FD-4A92-B40B-808D6823AB19}" srcId="{E61CCA8D-5347-4F89-BD3A-459B4F1455E8}" destId="{255FEF36-2AFC-43F9-A729-BEFE284DD6EB}" srcOrd="2" destOrd="0" parTransId="{83FFB67C-BBE2-4637-B0A0-9BEE3D13D936}" sibTransId="{FED81038-58FB-4889-8D84-353A6D85CF11}"/>
    <dgm:cxn modelId="{87382D29-8F09-4FD7-9BDC-B3F4619268F6}" type="presOf" srcId="{7EB2C9F7-7578-43FF-BCA3-1ADBB3403876}" destId="{8E659776-3762-4506-97CC-8AFBE1F9E2B0}" srcOrd="0" destOrd="0" presId="urn:microsoft.com/office/officeart/2005/8/layout/vList6"/>
    <dgm:cxn modelId="{B93A6DCE-01E4-423B-A5C6-DD177CDACEA2}" type="presOf" srcId="{36971AF5-8ABD-4F0A-B5EE-A72068537BF5}" destId="{84570D15-55B2-49DA-9E16-EA0FC30144F3}" srcOrd="0" destOrd="0" presId="urn:microsoft.com/office/officeart/2005/8/layout/vList6"/>
    <dgm:cxn modelId="{C1E6CA46-E38A-468C-A7F0-B588BF30D3A6}" type="presOf" srcId="{BE31CFF2-8B33-4213-9F3C-BA27D7AD79F9}" destId="{91F6F1E0-3270-40E6-B39A-0B2E3164A016}" srcOrd="0" destOrd="1" presId="urn:microsoft.com/office/officeart/2005/8/layout/vList6"/>
    <dgm:cxn modelId="{7FD566B2-CAAE-4248-9320-7E83C17DE62A}" srcId="{F835426A-966D-4C20-B3C8-FC7DC499F55E}" destId="{9F1A09D5-8162-45CA-A655-D3572FBD8AA8}" srcOrd="0" destOrd="0" parTransId="{F1386E61-B57A-4408-A982-12C17F561344}" sibTransId="{4010AFC6-0C08-4281-8B51-40A371582C75}"/>
    <dgm:cxn modelId="{8924AA43-0104-409C-9729-AA0620B378FB}" type="presOf" srcId="{F835426A-966D-4C20-B3C8-FC7DC499F55E}" destId="{ABCA6618-8F13-4D59-A068-FAD545BF86CB}" srcOrd="0" destOrd="0" presId="urn:microsoft.com/office/officeart/2005/8/layout/vList6"/>
    <dgm:cxn modelId="{4540095F-50B5-4757-BF9D-9560F700AF14}" type="presOf" srcId="{E61CCA8D-5347-4F89-BD3A-459B4F1455E8}" destId="{CE9266CF-CE62-44F2-B3A6-98DDB584AF6D}" srcOrd="0" destOrd="0" presId="urn:microsoft.com/office/officeart/2005/8/layout/vList6"/>
    <dgm:cxn modelId="{DE1219F2-3D66-4F7E-9348-89041853EE8C}" srcId="{7EB2C9F7-7578-43FF-BCA3-1ADBB3403876}" destId="{36971AF5-8ABD-4F0A-B5EE-A72068537BF5}" srcOrd="0" destOrd="0" parTransId="{7B58A469-B6EC-4BD3-9222-267AEB7435B9}" sibTransId="{8F2735C8-4CF3-411C-96C1-43DF45EFAD50}"/>
    <dgm:cxn modelId="{7592DA47-ECE8-46A2-8E45-2D12930F156E}" type="presOf" srcId="{255FEF36-2AFC-43F9-A729-BEFE284DD6EB}" destId="{0BD2947D-F76F-46A6-903B-AD66D80BDE18}" srcOrd="0" destOrd="0" presId="urn:microsoft.com/office/officeart/2005/8/layout/vList6"/>
    <dgm:cxn modelId="{5B5C8D8C-F2FA-495D-8F5A-CB244A8D4CEE}" type="presOf" srcId="{A60FA490-719B-4FB0-B872-E589501CB3D8}" destId="{E1B2C61C-A509-4E36-8325-5C1A299DCC33}" srcOrd="0" destOrd="0" presId="urn:microsoft.com/office/officeart/2005/8/layout/vList6"/>
    <dgm:cxn modelId="{F6490BCC-5D07-4DE4-B7E3-9EEAEEB5B50F}" type="presOf" srcId="{9F1A09D5-8162-45CA-A655-D3572FBD8AA8}" destId="{91F6F1E0-3270-40E6-B39A-0B2E3164A016}" srcOrd="0" destOrd="0" presId="urn:microsoft.com/office/officeart/2005/8/layout/vList6"/>
    <dgm:cxn modelId="{D3468419-ED9B-4097-B286-E6618764227C}" srcId="{E61CCA8D-5347-4F89-BD3A-459B4F1455E8}" destId="{7EB2C9F7-7578-43FF-BCA3-1ADBB3403876}" srcOrd="1" destOrd="0" parTransId="{75990A37-05D7-4F5F-91D1-4672BA1B2688}" sibTransId="{20447EAF-AB3E-42E5-A4BB-4547B0ED043D}"/>
    <dgm:cxn modelId="{48A26C61-AEE2-4ED6-93D9-DD3D4721971A}" srcId="{255FEF36-2AFC-43F9-A729-BEFE284DD6EB}" destId="{A60FA490-719B-4FB0-B872-E589501CB3D8}" srcOrd="0" destOrd="0" parTransId="{13F1B50B-E079-4A3E-B2D8-1A1D008AD278}" sibTransId="{27B7E84E-BBFC-43EF-AF39-FB9985DABE11}"/>
    <dgm:cxn modelId="{68CA708B-A803-4531-97B7-8B51DB1DCD2E}" srcId="{F835426A-966D-4C20-B3C8-FC7DC499F55E}" destId="{BE31CFF2-8B33-4213-9F3C-BA27D7AD79F9}" srcOrd="1" destOrd="0" parTransId="{C3C3B031-6EAB-4431-AE50-609B6EB3BCF6}" sibTransId="{64229427-A193-4F98-B958-F9746CAC9B22}"/>
    <dgm:cxn modelId="{F873399F-2576-43B3-B551-EF39368DD816}" type="presParOf" srcId="{CE9266CF-CE62-44F2-B3A6-98DDB584AF6D}" destId="{06C8C1E9-E9AA-4D5B-AC86-5386B8C1CB75}" srcOrd="0" destOrd="0" presId="urn:microsoft.com/office/officeart/2005/8/layout/vList6"/>
    <dgm:cxn modelId="{F64A9E6C-3EB5-48ED-B0B3-E9DCB9F09E1B}" type="presParOf" srcId="{06C8C1E9-E9AA-4D5B-AC86-5386B8C1CB75}" destId="{ABCA6618-8F13-4D59-A068-FAD545BF86CB}" srcOrd="0" destOrd="0" presId="urn:microsoft.com/office/officeart/2005/8/layout/vList6"/>
    <dgm:cxn modelId="{86400207-F6C8-4E6D-8151-EF627D6221B3}" type="presParOf" srcId="{06C8C1E9-E9AA-4D5B-AC86-5386B8C1CB75}" destId="{91F6F1E0-3270-40E6-B39A-0B2E3164A016}" srcOrd="1" destOrd="0" presId="urn:microsoft.com/office/officeart/2005/8/layout/vList6"/>
    <dgm:cxn modelId="{259BE663-B90C-4046-8AA5-7B953E6ED393}" type="presParOf" srcId="{CE9266CF-CE62-44F2-B3A6-98DDB584AF6D}" destId="{45910153-669F-4B37-8418-601759DF4D34}" srcOrd="1" destOrd="0" presId="urn:microsoft.com/office/officeart/2005/8/layout/vList6"/>
    <dgm:cxn modelId="{591093FF-43D4-41F1-9A2E-863E29116843}" type="presParOf" srcId="{CE9266CF-CE62-44F2-B3A6-98DDB584AF6D}" destId="{C8992655-A38A-4B91-9294-384D933826D2}" srcOrd="2" destOrd="0" presId="urn:microsoft.com/office/officeart/2005/8/layout/vList6"/>
    <dgm:cxn modelId="{D8B1D314-80C3-4F27-9B48-E0F150B80F0F}" type="presParOf" srcId="{C8992655-A38A-4B91-9294-384D933826D2}" destId="{8E659776-3762-4506-97CC-8AFBE1F9E2B0}" srcOrd="0" destOrd="0" presId="urn:microsoft.com/office/officeart/2005/8/layout/vList6"/>
    <dgm:cxn modelId="{5BA434B6-ACBD-4A3E-B01E-46DDB9989294}" type="presParOf" srcId="{C8992655-A38A-4B91-9294-384D933826D2}" destId="{84570D15-55B2-49DA-9E16-EA0FC30144F3}" srcOrd="1" destOrd="0" presId="urn:microsoft.com/office/officeart/2005/8/layout/vList6"/>
    <dgm:cxn modelId="{4CF7B793-F58C-442D-8812-E771B9BA0B95}" type="presParOf" srcId="{CE9266CF-CE62-44F2-B3A6-98DDB584AF6D}" destId="{5D87D5A1-B611-40D6-8697-03BBF29BE307}" srcOrd="3" destOrd="0" presId="urn:microsoft.com/office/officeart/2005/8/layout/vList6"/>
    <dgm:cxn modelId="{84FB60D7-8A89-47C8-9743-70C3F6A21E65}" type="presParOf" srcId="{CE9266CF-CE62-44F2-B3A6-98DDB584AF6D}" destId="{D9EB02D9-D992-44DA-80FD-D7E3786A79DD}" srcOrd="4" destOrd="0" presId="urn:microsoft.com/office/officeart/2005/8/layout/vList6"/>
    <dgm:cxn modelId="{6686E1CE-76E0-40B4-B986-F2C75D5C2926}" type="presParOf" srcId="{D9EB02D9-D992-44DA-80FD-D7E3786A79DD}" destId="{0BD2947D-F76F-46A6-903B-AD66D80BDE18}" srcOrd="0" destOrd="0" presId="urn:microsoft.com/office/officeart/2005/8/layout/vList6"/>
    <dgm:cxn modelId="{D4914DA4-F589-4887-A478-AD2FB6929146}" type="presParOf" srcId="{D9EB02D9-D992-44DA-80FD-D7E3786A79DD}" destId="{E1B2C61C-A509-4E36-8325-5C1A299DCC3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6E8FF3-3269-4B9F-A7C1-D453E855CC1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9976E5-AD88-4866-AF1D-F043A6C9B20F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Transaksi</a:t>
          </a:r>
          <a:r>
            <a:rPr lang="en-US" dirty="0" smtClean="0"/>
            <a:t> </a:t>
          </a:r>
          <a:r>
            <a:rPr lang="en-US" dirty="0" err="1" smtClean="0"/>
            <a:t>penjualan</a:t>
          </a:r>
          <a:endParaRPr lang="en-US" dirty="0"/>
        </a:p>
      </dgm:t>
    </dgm:pt>
    <dgm:pt modelId="{D7FB314F-5233-4678-9AC6-F1C014904D0D}" type="parTrans" cxnId="{E017A2FC-B6C8-4BFC-8E0E-0160E6AE1294}">
      <dgm:prSet/>
      <dgm:spPr/>
      <dgm:t>
        <a:bodyPr/>
        <a:lstStyle/>
        <a:p>
          <a:endParaRPr lang="en-US"/>
        </a:p>
      </dgm:t>
    </dgm:pt>
    <dgm:pt modelId="{76126DA0-F475-49ED-A47E-D606C5727265}" type="sibTrans" cxnId="{E017A2FC-B6C8-4BFC-8E0E-0160E6AE1294}">
      <dgm:prSet/>
      <dgm:spPr/>
      <dgm:t>
        <a:bodyPr/>
        <a:lstStyle/>
        <a:p>
          <a:endParaRPr lang="en-US"/>
        </a:p>
      </dgm:t>
    </dgm:pt>
    <dgm:pt modelId="{2F89E10E-5BF6-46DF-93EC-51FA7DFAB3C5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Transaksi</a:t>
          </a:r>
          <a:r>
            <a:rPr lang="en-US" dirty="0" smtClean="0"/>
            <a:t> </a:t>
          </a:r>
          <a:r>
            <a:rPr lang="en-US" dirty="0" err="1" smtClean="0"/>
            <a:t>penerimaan</a:t>
          </a:r>
          <a:r>
            <a:rPr lang="en-US" dirty="0" smtClean="0"/>
            <a:t> </a:t>
          </a:r>
          <a:r>
            <a:rPr lang="en-US" dirty="0" err="1" smtClean="0"/>
            <a:t>kas</a:t>
          </a:r>
          <a:endParaRPr lang="en-US" dirty="0"/>
        </a:p>
      </dgm:t>
    </dgm:pt>
    <dgm:pt modelId="{BF2D8F08-FD63-4E71-8B68-2A76C5B84119}" type="parTrans" cxnId="{31DD6189-183A-418A-9052-BC13B0191CD1}">
      <dgm:prSet/>
      <dgm:spPr/>
      <dgm:t>
        <a:bodyPr/>
        <a:lstStyle/>
        <a:p>
          <a:endParaRPr lang="en-US"/>
        </a:p>
      </dgm:t>
    </dgm:pt>
    <dgm:pt modelId="{C8DB4A22-C193-4BDE-9D45-A5CBCDC52BE8}" type="sibTrans" cxnId="{31DD6189-183A-418A-9052-BC13B0191CD1}">
      <dgm:prSet/>
      <dgm:spPr/>
      <dgm:t>
        <a:bodyPr/>
        <a:lstStyle/>
        <a:p>
          <a:endParaRPr lang="en-US"/>
        </a:p>
      </dgm:t>
    </dgm:pt>
    <dgm:pt modelId="{DB7E2795-719B-4DDB-B6D1-6EE8C996AF8C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3. </a:t>
          </a:r>
          <a:r>
            <a:rPr lang="en-US" dirty="0" err="1" smtClean="0"/>
            <a:t>Transaksi</a:t>
          </a:r>
          <a:r>
            <a:rPr lang="en-US" dirty="0" smtClean="0"/>
            <a:t> </a:t>
          </a:r>
          <a:r>
            <a:rPr lang="en-US" dirty="0" err="1" smtClean="0"/>
            <a:t>pembelian</a:t>
          </a:r>
          <a:endParaRPr lang="en-US" dirty="0"/>
        </a:p>
      </dgm:t>
    </dgm:pt>
    <dgm:pt modelId="{F3733AC1-1E34-4B07-AC04-5CFC82E7F041}" type="parTrans" cxnId="{303EF3C4-B44B-4D37-9432-C441F7A64CD9}">
      <dgm:prSet/>
      <dgm:spPr/>
      <dgm:t>
        <a:bodyPr/>
        <a:lstStyle/>
        <a:p>
          <a:endParaRPr lang="en-US"/>
        </a:p>
      </dgm:t>
    </dgm:pt>
    <dgm:pt modelId="{6F82CDCE-CC1F-4BCC-8AF3-FAA62B003BE9}" type="sibTrans" cxnId="{303EF3C4-B44B-4D37-9432-C441F7A64CD9}">
      <dgm:prSet/>
      <dgm:spPr/>
      <dgm:t>
        <a:bodyPr/>
        <a:lstStyle/>
        <a:p>
          <a:endParaRPr lang="en-US"/>
        </a:p>
      </dgm:t>
    </dgm:pt>
    <dgm:pt modelId="{99E962A4-79C0-4945-8D43-EA29C9996597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4. </a:t>
          </a:r>
          <a:r>
            <a:rPr lang="en-US" dirty="0" err="1" smtClean="0"/>
            <a:t>Transaksi</a:t>
          </a:r>
          <a:r>
            <a:rPr lang="en-US" dirty="0" smtClean="0"/>
            <a:t> </a:t>
          </a:r>
          <a:r>
            <a:rPr lang="en-US" dirty="0" err="1" smtClean="0"/>
            <a:t>pengeluaran</a:t>
          </a:r>
          <a:r>
            <a:rPr lang="en-US" dirty="0" smtClean="0"/>
            <a:t> </a:t>
          </a:r>
          <a:r>
            <a:rPr lang="en-US" dirty="0" err="1" smtClean="0"/>
            <a:t>kas</a:t>
          </a:r>
          <a:endParaRPr lang="en-US" dirty="0"/>
        </a:p>
      </dgm:t>
    </dgm:pt>
    <dgm:pt modelId="{24B891E1-755A-4513-9C0C-527C2373FB2A}" type="parTrans" cxnId="{4EC89645-B513-42F6-8E86-897FA9000ACF}">
      <dgm:prSet/>
      <dgm:spPr/>
      <dgm:t>
        <a:bodyPr/>
        <a:lstStyle/>
        <a:p>
          <a:endParaRPr lang="en-US"/>
        </a:p>
      </dgm:t>
    </dgm:pt>
    <dgm:pt modelId="{8B8CD2A4-9CA0-4142-B916-C40451C47E2B}" type="sibTrans" cxnId="{4EC89645-B513-42F6-8E86-897FA9000ACF}">
      <dgm:prSet/>
      <dgm:spPr/>
      <dgm:t>
        <a:bodyPr/>
        <a:lstStyle/>
        <a:p>
          <a:endParaRPr lang="en-US"/>
        </a:p>
      </dgm:t>
    </dgm:pt>
    <dgm:pt modelId="{F403636B-828F-4C21-BF6E-B9F00DD816C0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5. </a:t>
          </a:r>
          <a:r>
            <a:rPr lang="en-US" dirty="0" err="1" smtClean="0"/>
            <a:t>Transaksi</a:t>
          </a:r>
          <a:r>
            <a:rPr lang="en-US" dirty="0" smtClean="0"/>
            <a:t> lain </a:t>
          </a:r>
          <a:r>
            <a:rPr lang="en-US" dirty="0" err="1" smtClean="0"/>
            <a:t>selain</a:t>
          </a:r>
          <a:r>
            <a:rPr lang="en-US" dirty="0" smtClean="0"/>
            <a:t> </a:t>
          </a:r>
          <a:r>
            <a:rPr lang="en-US" dirty="0" err="1" smtClean="0"/>
            <a:t>empat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atas</a:t>
          </a:r>
          <a:endParaRPr lang="en-US" dirty="0"/>
        </a:p>
      </dgm:t>
    </dgm:pt>
    <dgm:pt modelId="{F4F3BF2C-B332-49DC-887E-41C1289E9882}" type="parTrans" cxnId="{73797C31-CC44-4037-94B8-C36D6F35D3CB}">
      <dgm:prSet/>
      <dgm:spPr/>
      <dgm:t>
        <a:bodyPr/>
        <a:lstStyle/>
        <a:p>
          <a:endParaRPr lang="en-US"/>
        </a:p>
      </dgm:t>
    </dgm:pt>
    <dgm:pt modelId="{5D453A7F-93C3-4696-B029-171D870EB1F3}" type="sibTrans" cxnId="{73797C31-CC44-4037-94B8-C36D6F35D3CB}">
      <dgm:prSet/>
      <dgm:spPr/>
      <dgm:t>
        <a:bodyPr/>
        <a:lstStyle/>
        <a:p>
          <a:endParaRPr lang="en-US"/>
        </a:p>
      </dgm:t>
    </dgm:pt>
    <dgm:pt modelId="{7C63BA21-E124-486C-BF16-A8485E553B37}" type="pres">
      <dgm:prSet presAssocID="{2F6E8FF3-3269-4B9F-A7C1-D453E855CC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C08B72-4A44-4F04-8810-1D61115DC317}" type="pres">
      <dgm:prSet presAssocID="{529976E5-AD88-4866-AF1D-F043A6C9B20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4245B-8AE6-4941-9864-6B185416106A}" type="pres">
      <dgm:prSet presAssocID="{76126DA0-F475-49ED-A47E-D606C5727265}" presName="sibTrans" presStyleCnt="0"/>
      <dgm:spPr/>
    </dgm:pt>
    <dgm:pt modelId="{B895A592-7474-45EE-B5B3-357FE727BDDA}" type="pres">
      <dgm:prSet presAssocID="{2F89E10E-5BF6-46DF-93EC-51FA7DFAB3C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EDC96-86D1-4251-9370-C9A35E6D34A4}" type="pres">
      <dgm:prSet presAssocID="{C8DB4A22-C193-4BDE-9D45-A5CBCDC52BE8}" presName="sibTrans" presStyleCnt="0"/>
      <dgm:spPr/>
    </dgm:pt>
    <dgm:pt modelId="{F5AC1E79-48A6-4402-9455-2D06EEC8BD30}" type="pres">
      <dgm:prSet presAssocID="{DB7E2795-719B-4DDB-B6D1-6EE8C996AF8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D1F1C-6F6D-434E-93F4-57AB29AA4B7D}" type="pres">
      <dgm:prSet presAssocID="{6F82CDCE-CC1F-4BCC-8AF3-FAA62B003BE9}" presName="sibTrans" presStyleCnt="0"/>
      <dgm:spPr/>
    </dgm:pt>
    <dgm:pt modelId="{00E7D9D0-090E-420B-B26C-2F4A044B3ED0}" type="pres">
      <dgm:prSet presAssocID="{99E962A4-79C0-4945-8D43-EA29C999659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6BCBA-814E-4AA0-B3AA-E58278BDC210}" type="pres">
      <dgm:prSet presAssocID="{8B8CD2A4-9CA0-4142-B916-C40451C47E2B}" presName="sibTrans" presStyleCnt="0"/>
      <dgm:spPr/>
    </dgm:pt>
    <dgm:pt modelId="{2D241B81-3D78-425F-A287-2D0DB071F637}" type="pres">
      <dgm:prSet presAssocID="{F403636B-828F-4C21-BF6E-B9F00DD816C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58044C-2EEF-4BD1-8030-E75C5B29B77A}" type="presOf" srcId="{2F6E8FF3-3269-4B9F-A7C1-D453E855CC10}" destId="{7C63BA21-E124-486C-BF16-A8485E553B37}" srcOrd="0" destOrd="0" presId="urn:microsoft.com/office/officeart/2005/8/layout/default"/>
    <dgm:cxn modelId="{E017A2FC-B6C8-4BFC-8E0E-0160E6AE1294}" srcId="{2F6E8FF3-3269-4B9F-A7C1-D453E855CC10}" destId="{529976E5-AD88-4866-AF1D-F043A6C9B20F}" srcOrd="0" destOrd="0" parTransId="{D7FB314F-5233-4678-9AC6-F1C014904D0D}" sibTransId="{76126DA0-F475-49ED-A47E-D606C5727265}"/>
    <dgm:cxn modelId="{90046E8C-797A-4F1F-B4F0-57B1751868FA}" type="presOf" srcId="{529976E5-AD88-4866-AF1D-F043A6C9B20F}" destId="{ADC08B72-4A44-4F04-8810-1D61115DC317}" srcOrd="0" destOrd="0" presId="urn:microsoft.com/office/officeart/2005/8/layout/default"/>
    <dgm:cxn modelId="{42E31718-1B0A-4C84-92EA-B6064B2D044B}" type="presOf" srcId="{DB7E2795-719B-4DDB-B6D1-6EE8C996AF8C}" destId="{F5AC1E79-48A6-4402-9455-2D06EEC8BD30}" srcOrd="0" destOrd="0" presId="urn:microsoft.com/office/officeart/2005/8/layout/default"/>
    <dgm:cxn modelId="{4EC89645-B513-42F6-8E86-897FA9000ACF}" srcId="{2F6E8FF3-3269-4B9F-A7C1-D453E855CC10}" destId="{99E962A4-79C0-4945-8D43-EA29C9996597}" srcOrd="3" destOrd="0" parTransId="{24B891E1-755A-4513-9C0C-527C2373FB2A}" sibTransId="{8B8CD2A4-9CA0-4142-B916-C40451C47E2B}"/>
    <dgm:cxn modelId="{3674E6B3-535B-4F48-AC83-BDAF66606FA4}" type="presOf" srcId="{99E962A4-79C0-4945-8D43-EA29C9996597}" destId="{00E7D9D0-090E-420B-B26C-2F4A044B3ED0}" srcOrd="0" destOrd="0" presId="urn:microsoft.com/office/officeart/2005/8/layout/default"/>
    <dgm:cxn modelId="{31DD6189-183A-418A-9052-BC13B0191CD1}" srcId="{2F6E8FF3-3269-4B9F-A7C1-D453E855CC10}" destId="{2F89E10E-5BF6-46DF-93EC-51FA7DFAB3C5}" srcOrd="1" destOrd="0" parTransId="{BF2D8F08-FD63-4E71-8B68-2A76C5B84119}" sibTransId="{C8DB4A22-C193-4BDE-9D45-A5CBCDC52BE8}"/>
    <dgm:cxn modelId="{73797C31-CC44-4037-94B8-C36D6F35D3CB}" srcId="{2F6E8FF3-3269-4B9F-A7C1-D453E855CC10}" destId="{F403636B-828F-4C21-BF6E-B9F00DD816C0}" srcOrd="4" destOrd="0" parTransId="{F4F3BF2C-B332-49DC-887E-41C1289E9882}" sibTransId="{5D453A7F-93C3-4696-B029-171D870EB1F3}"/>
    <dgm:cxn modelId="{1C6A0750-3A8D-473F-9285-E0C8CE25CACA}" type="presOf" srcId="{F403636B-828F-4C21-BF6E-B9F00DD816C0}" destId="{2D241B81-3D78-425F-A287-2D0DB071F637}" srcOrd="0" destOrd="0" presId="urn:microsoft.com/office/officeart/2005/8/layout/default"/>
    <dgm:cxn modelId="{E6CAD45E-B312-4DAC-9382-6EC5CA65AEB4}" type="presOf" srcId="{2F89E10E-5BF6-46DF-93EC-51FA7DFAB3C5}" destId="{B895A592-7474-45EE-B5B3-357FE727BDDA}" srcOrd="0" destOrd="0" presId="urn:microsoft.com/office/officeart/2005/8/layout/default"/>
    <dgm:cxn modelId="{303EF3C4-B44B-4D37-9432-C441F7A64CD9}" srcId="{2F6E8FF3-3269-4B9F-A7C1-D453E855CC10}" destId="{DB7E2795-719B-4DDB-B6D1-6EE8C996AF8C}" srcOrd="2" destOrd="0" parTransId="{F3733AC1-1E34-4B07-AC04-5CFC82E7F041}" sibTransId="{6F82CDCE-CC1F-4BCC-8AF3-FAA62B003BE9}"/>
    <dgm:cxn modelId="{ACDF4F6B-0E5F-4E57-89B1-21FA0BA20B17}" type="presParOf" srcId="{7C63BA21-E124-486C-BF16-A8485E553B37}" destId="{ADC08B72-4A44-4F04-8810-1D61115DC317}" srcOrd="0" destOrd="0" presId="urn:microsoft.com/office/officeart/2005/8/layout/default"/>
    <dgm:cxn modelId="{7D7EFF06-9312-4617-995B-B9D7D3727AC4}" type="presParOf" srcId="{7C63BA21-E124-486C-BF16-A8485E553B37}" destId="{6114245B-8AE6-4941-9864-6B185416106A}" srcOrd="1" destOrd="0" presId="urn:microsoft.com/office/officeart/2005/8/layout/default"/>
    <dgm:cxn modelId="{3C356CB0-3873-4336-A1BE-CA5FB1DB46AC}" type="presParOf" srcId="{7C63BA21-E124-486C-BF16-A8485E553B37}" destId="{B895A592-7474-45EE-B5B3-357FE727BDDA}" srcOrd="2" destOrd="0" presId="urn:microsoft.com/office/officeart/2005/8/layout/default"/>
    <dgm:cxn modelId="{8F12D065-B8DB-49EC-8DC8-0DC9F5EDFD43}" type="presParOf" srcId="{7C63BA21-E124-486C-BF16-A8485E553B37}" destId="{55CEDC96-86D1-4251-9370-C9A35E6D34A4}" srcOrd="3" destOrd="0" presId="urn:microsoft.com/office/officeart/2005/8/layout/default"/>
    <dgm:cxn modelId="{C548140C-8406-474E-930F-6C2E046A6871}" type="presParOf" srcId="{7C63BA21-E124-486C-BF16-A8485E553B37}" destId="{F5AC1E79-48A6-4402-9455-2D06EEC8BD30}" srcOrd="4" destOrd="0" presId="urn:microsoft.com/office/officeart/2005/8/layout/default"/>
    <dgm:cxn modelId="{51416C4D-F97A-4132-9387-0C556984FE53}" type="presParOf" srcId="{7C63BA21-E124-486C-BF16-A8485E553B37}" destId="{162D1F1C-6F6D-434E-93F4-57AB29AA4B7D}" srcOrd="5" destOrd="0" presId="urn:microsoft.com/office/officeart/2005/8/layout/default"/>
    <dgm:cxn modelId="{46B943E3-50B4-4BCA-8FFB-1BC2EA81763D}" type="presParOf" srcId="{7C63BA21-E124-486C-BF16-A8485E553B37}" destId="{00E7D9D0-090E-420B-B26C-2F4A044B3ED0}" srcOrd="6" destOrd="0" presId="urn:microsoft.com/office/officeart/2005/8/layout/default"/>
    <dgm:cxn modelId="{F6CFBFA4-B7AD-4721-BF3B-9B80EECFC932}" type="presParOf" srcId="{7C63BA21-E124-486C-BF16-A8485E553B37}" destId="{1426BCBA-814E-4AA0-B3AA-E58278BDC210}" srcOrd="7" destOrd="0" presId="urn:microsoft.com/office/officeart/2005/8/layout/default"/>
    <dgm:cxn modelId="{9DF4872E-7242-4032-9ED4-B880B6BCF8B5}" type="presParOf" srcId="{7C63BA21-E124-486C-BF16-A8485E553B37}" destId="{2D241B81-3D78-425F-A287-2D0DB071F63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D42572-209A-4CC9-98DE-11A5544932C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6A635D-8AF8-445C-A2C4-03D2BE9D906A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Jurnal</a:t>
          </a:r>
          <a:r>
            <a:rPr lang="en-US" dirty="0" smtClean="0"/>
            <a:t> </a:t>
          </a:r>
          <a:r>
            <a:rPr lang="en-US" dirty="0" err="1" smtClean="0"/>
            <a:t>Penjualan</a:t>
          </a:r>
          <a:endParaRPr lang="en-US" dirty="0"/>
        </a:p>
      </dgm:t>
    </dgm:pt>
    <dgm:pt modelId="{210B05F4-93E9-455B-9168-6B51265E40CD}" type="parTrans" cxnId="{61CB77B2-DBEC-4D30-B3DA-6706A0B6FF2D}">
      <dgm:prSet/>
      <dgm:spPr/>
      <dgm:t>
        <a:bodyPr/>
        <a:lstStyle/>
        <a:p>
          <a:endParaRPr lang="en-US"/>
        </a:p>
      </dgm:t>
    </dgm:pt>
    <dgm:pt modelId="{D491CFB9-6D7A-473A-8491-0055B2FA109C}" type="sibTrans" cxnId="{61CB77B2-DBEC-4D30-B3DA-6706A0B6FF2D}">
      <dgm:prSet/>
      <dgm:spPr/>
      <dgm:t>
        <a:bodyPr/>
        <a:lstStyle/>
        <a:p>
          <a:endParaRPr lang="en-US"/>
        </a:p>
      </dgm:t>
    </dgm:pt>
    <dgm:pt modelId="{468117D7-D8EA-4B61-9663-0E8705E215D7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dirty="0" smtClean="0"/>
            <a:t>Penjualan barang dagang secara kredit</a:t>
          </a:r>
          <a:endParaRPr lang="en-US" dirty="0"/>
        </a:p>
      </dgm:t>
    </dgm:pt>
    <dgm:pt modelId="{6D4CC988-0E3F-4658-8297-BB2FA16A5666}" type="parTrans" cxnId="{C22EC8F0-65E6-4D3E-93F8-321E2B788D7F}">
      <dgm:prSet/>
      <dgm:spPr/>
      <dgm:t>
        <a:bodyPr/>
        <a:lstStyle/>
        <a:p>
          <a:endParaRPr lang="en-US"/>
        </a:p>
      </dgm:t>
    </dgm:pt>
    <dgm:pt modelId="{E32059BB-AC2C-4ABD-9DA8-651BD452503F}" type="sibTrans" cxnId="{C22EC8F0-65E6-4D3E-93F8-321E2B788D7F}">
      <dgm:prSet/>
      <dgm:spPr/>
      <dgm:t>
        <a:bodyPr/>
        <a:lstStyle/>
        <a:p>
          <a:endParaRPr lang="en-US"/>
        </a:p>
      </dgm:t>
    </dgm:pt>
    <dgm:pt modelId="{0B6CCEC9-17D8-447D-BE87-E15C2F008808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Jurnal</a:t>
          </a:r>
          <a:r>
            <a:rPr lang="en-US" dirty="0" smtClean="0"/>
            <a:t> </a:t>
          </a:r>
          <a:r>
            <a:rPr lang="en-US" dirty="0" err="1" smtClean="0"/>
            <a:t>Penerimaan</a:t>
          </a:r>
          <a:r>
            <a:rPr lang="en-US" dirty="0" smtClean="0"/>
            <a:t> </a:t>
          </a:r>
          <a:r>
            <a:rPr lang="en-US" dirty="0" err="1" smtClean="0"/>
            <a:t>Kas</a:t>
          </a:r>
          <a:endParaRPr lang="en-US" dirty="0"/>
        </a:p>
      </dgm:t>
    </dgm:pt>
    <dgm:pt modelId="{03096E99-0C5A-46FB-AB87-3BD6B2551DE9}" type="parTrans" cxnId="{E0688859-5AAA-4D89-B793-31A0D946F2A6}">
      <dgm:prSet/>
      <dgm:spPr/>
      <dgm:t>
        <a:bodyPr/>
        <a:lstStyle/>
        <a:p>
          <a:endParaRPr lang="en-US"/>
        </a:p>
      </dgm:t>
    </dgm:pt>
    <dgm:pt modelId="{16CC987D-76AE-467D-BA45-9F0E84167171}" type="sibTrans" cxnId="{E0688859-5AAA-4D89-B793-31A0D946F2A6}">
      <dgm:prSet/>
      <dgm:spPr/>
      <dgm:t>
        <a:bodyPr/>
        <a:lstStyle/>
        <a:p>
          <a:endParaRPr lang="en-US"/>
        </a:p>
      </dgm:t>
    </dgm:pt>
    <dgm:pt modelId="{51F40350-E3CA-4F07-97AC-F0AA7EEA9244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i-FI" dirty="0" smtClean="0"/>
            <a:t>Penerimaan kas dari berbagai sumber penerimaan</a:t>
          </a:r>
          <a:endParaRPr lang="en-US" dirty="0"/>
        </a:p>
      </dgm:t>
    </dgm:pt>
    <dgm:pt modelId="{786EA39C-E37A-43F8-B0CE-22FE467ACC17}" type="parTrans" cxnId="{C4B2EF4F-4029-4565-ACD7-C1566BE30884}">
      <dgm:prSet/>
      <dgm:spPr/>
      <dgm:t>
        <a:bodyPr/>
        <a:lstStyle/>
        <a:p>
          <a:endParaRPr lang="en-US"/>
        </a:p>
      </dgm:t>
    </dgm:pt>
    <dgm:pt modelId="{AEF9C9A3-2D83-43C1-A7ED-7D6EB5E7DA8B}" type="sibTrans" cxnId="{C4B2EF4F-4029-4565-ACD7-C1566BE30884}">
      <dgm:prSet/>
      <dgm:spPr/>
      <dgm:t>
        <a:bodyPr/>
        <a:lstStyle/>
        <a:p>
          <a:endParaRPr lang="en-US"/>
        </a:p>
      </dgm:t>
    </dgm:pt>
    <dgm:pt modelId="{37C03806-0D77-4090-B9C5-211BBC04EA15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Jurnal</a:t>
          </a:r>
          <a:r>
            <a:rPr lang="en-US" dirty="0" smtClean="0"/>
            <a:t> </a:t>
          </a:r>
          <a:r>
            <a:rPr lang="en-US" dirty="0" err="1" smtClean="0"/>
            <a:t>Pembelian</a:t>
          </a:r>
          <a:endParaRPr lang="en-US" dirty="0"/>
        </a:p>
      </dgm:t>
    </dgm:pt>
    <dgm:pt modelId="{B5A768A7-7EF8-4B02-9888-6E23FB1DC6C8}" type="parTrans" cxnId="{4CC44790-9B8B-4695-80AA-C8222A0F30CB}">
      <dgm:prSet/>
      <dgm:spPr/>
      <dgm:t>
        <a:bodyPr/>
        <a:lstStyle/>
        <a:p>
          <a:endParaRPr lang="en-US"/>
        </a:p>
      </dgm:t>
    </dgm:pt>
    <dgm:pt modelId="{D0B26FAC-F8D8-4619-AD33-798CEB89BB90}" type="sibTrans" cxnId="{4CC44790-9B8B-4695-80AA-C8222A0F30CB}">
      <dgm:prSet/>
      <dgm:spPr/>
      <dgm:t>
        <a:bodyPr/>
        <a:lstStyle/>
        <a:p>
          <a:endParaRPr lang="en-US"/>
        </a:p>
      </dgm:t>
    </dgm:pt>
    <dgm:pt modelId="{01D5A777-137D-4F6E-8905-C450DF04E440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dirty="0" smtClean="0"/>
            <a:t>Pembelian barang dagang secara kredit</a:t>
          </a:r>
          <a:endParaRPr lang="en-US" dirty="0"/>
        </a:p>
      </dgm:t>
    </dgm:pt>
    <dgm:pt modelId="{D4C7AD72-3FFF-4728-A182-2F3228EBC3F2}" type="parTrans" cxnId="{C98907A9-A98B-470A-9FC4-29B86951F260}">
      <dgm:prSet/>
      <dgm:spPr/>
      <dgm:t>
        <a:bodyPr/>
        <a:lstStyle/>
        <a:p>
          <a:endParaRPr lang="en-US"/>
        </a:p>
      </dgm:t>
    </dgm:pt>
    <dgm:pt modelId="{E333BDAE-999A-413A-9386-8525576EFC2B}" type="sibTrans" cxnId="{C98907A9-A98B-470A-9FC4-29B86951F260}">
      <dgm:prSet/>
      <dgm:spPr/>
      <dgm:t>
        <a:bodyPr/>
        <a:lstStyle/>
        <a:p>
          <a:endParaRPr lang="en-US"/>
        </a:p>
      </dgm:t>
    </dgm:pt>
    <dgm:pt modelId="{CFB36089-EDC0-4D25-A078-3161276757A5}" type="pres">
      <dgm:prSet presAssocID="{41D42572-209A-4CC9-98DE-11A5544932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E00952-CBCD-4BCE-A251-C3BD81568D84}" type="pres">
      <dgm:prSet presAssocID="{266A635D-8AF8-445C-A2C4-03D2BE9D906A}" presName="linNode" presStyleCnt="0"/>
      <dgm:spPr/>
    </dgm:pt>
    <dgm:pt modelId="{64072883-CF09-4E43-855D-F4E1FB2A06E2}" type="pres">
      <dgm:prSet presAssocID="{266A635D-8AF8-445C-A2C4-03D2BE9D906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0194A-38CA-4EA4-94AC-DC97723B98D0}" type="pres">
      <dgm:prSet presAssocID="{266A635D-8AF8-445C-A2C4-03D2BE9D906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98515-F807-435D-869F-37936442665A}" type="pres">
      <dgm:prSet presAssocID="{D491CFB9-6D7A-473A-8491-0055B2FA109C}" presName="sp" presStyleCnt="0"/>
      <dgm:spPr/>
    </dgm:pt>
    <dgm:pt modelId="{14480CB6-D688-4C54-8536-D4AD6A261510}" type="pres">
      <dgm:prSet presAssocID="{0B6CCEC9-17D8-447D-BE87-E15C2F008808}" presName="linNode" presStyleCnt="0"/>
      <dgm:spPr/>
    </dgm:pt>
    <dgm:pt modelId="{D413CAA2-3F6A-4DD7-832E-82E045E1028B}" type="pres">
      <dgm:prSet presAssocID="{0B6CCEC9-17D8-447D-BE87-E15C2F00880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3C388-BA29-41CF-8C70-0B81609C8E1A}" type="pres">
      <dgm:prSet presAssocID="{0B6CCEC9-17D8-447D-BE87-E15C2F00880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0256A-1227-4EA6-A738-A18185EDCD69}" type="pres">
      <dgm:prSet presAssocID="{16CC987D-76AE-467D-BA45-9F0E84167171}" presName="sp" presStyleCnt="0"/>
      <dgm:spPr/>
    </dgm:pt>
    <dgm:pt modelId="{39ED0EA4-96FD-4DA9-A1E0-4D751C90086B}" type="pres">
      <dgm:prSet presAssocID="{37C03806-0D77-4090-B9C5-211BBC04EA15}" presName="linNode" presStyleCnt="0"/>
      <dgm:spPr/>
    </dgm:pt>
    <dgm:pt modelId="{26FA4763-C662-4956-A54E-C703C785BE80}" type="pres">
      <dgm:prSet presAssocID="{37C03806-0D77-4090-B9C5-211BBC04EA1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7D9A9-EFB7-4171-9E08-A386F615156B}" type="pres">
      <dgm:prSet presAssocID="{37C03806-0D77-4090-B9C5-211BBC04EA1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E91D45-46F2-4482-9555-DC6062CDD15A}" type="presOf" srcId="{41D42572-209A-4CC9-98DE-11A5544932C3}" destId="{CFB36089-EDC0-4D25-A078-3161276757A5}" srcOrd="0" destOrd="0" presId="urn:microsoft.com/office/officeart/2005/8/layout/vList5"/>
    <dgm:cxn modelId="{E0688859-5AAA-4D89-B793-31A0D946F2A6}" srcId="{41D42572-209A-4CC9-98DE-11A5544932C3}" destId="{0B6CCEC9-17D8-447D-BE87-E15C2F008808}" srcOrd="1" destOrd="0" parTransId="{03096E99-0C5A-46FB-AB87-3BD6B2551DE9}" sibTransId="{16CC987D-76AE-467D-BA45-9F0E84167171}"/>
    <dgm:cxn modelId="{C22EC8F0-65E6-4D3E-93F8-321E2B788D7F}" srcId="{266A635D-8AF8-445C-A2C4-03D2BE9D906A}" destId="{468117D7-D8EA-4B61-9663-0E8705E215D7}" srcOrd="0" destOrd="0" parTransId="{6D4CC988-0E3F-4658-8297-BB2FA16A5666}" sibTransId="{E32059BB-AC2C-4ABD-9DA8-651BD452503F}"/>
    <dgm:cxn modelId="{C40316BD-F3A5-416E-83F3-B6222D772516}" type="presOf" srcId="{0B6CCEC9-17D8-447D-BE87-E15C2F008808}" destId="{D413CAA2-3F6A-4DD7-832E-82E045E1028B}" srcOrd="0" destOrd="0" presId="urn:microsoft.com/office/officeart/2005/8/layout/vList5"/>
    <dgm:cxn modelId="{C4B2EF4F-4029-4565-ACD7-C1566BE30884}" srcId="{0B6CCEC9-17D8-447D-BE87-E15C2F008808}" destId="{51F40350-E3CA-4F07-97AC-F0AA7EEA9244}" srcOrd="0" destOrd="0" parTransId="{786EA39C-E37A-43F8-B0CE-22FE467ACC17}" sibTransId="{AEF9C9A3-2D83-43C1-A7ED-7D6EB5E7DA8B}"/>
    <dgm:cxn modelId="{99CA7D4F-6EA3-4DD8-9A4A-EDF050FD6A4C}" type="presOf" srcId="{37C03806-0D77-4090-B9C5-211BBC04EA15}" destId="{26FA4763-C662-4956-A54E-C703C785BE80}" srcOrd="0" destOrd="0" presId="urn:microsoft.com/office/officeart/2005/8/layout/vList5"/>
    <dgm:cxn modelId="{4CC44790-9B8B-4695-80AA-C8222A0F30CB}" srcId="{41D42572-209A-4CC9-98DE-11A5544932C3}" destId="{37C03806-0D77-4090-B9C5-211BBC04EA15}" srcOrd="2" destOrd="0" parTransId="{B5A768A7-7EF8-4B02-9888-6E23FB1DC6C8}" sibTransId="{D0B26FAC-F8D8-4619-AD33-798CEB89BB90}"/>
    <dgm:cxn modelId="{5FF1AAF2-AF38-4039-A4C5-46341EB2F75E}" type="presOf" srcId="{51F40350-E3CA-4F07-97AC-F0AA7EEA9244}" destId="{6263C388-BA29-41CF-8C70-0B81609C8E1A}" srcOrd="0" destOrd="0" presId="urn:microsoft.com/office/officeart/2005/8/layout/vList5"/>
    <dgm:cxn modelId="{6C1F96FF-AA44-4B22-AC62-76AE6F2690CD}" type="presOf" srcId="{468117D7-D8EA-4B61-9663-0E8705E215D7}" destId="{7590194A-38CA-4EA4-94AC-DC97723B98D0}" srcOrd="0" destOrd="0" presId="urn:microsoft.com/office/officeart/2005/8/layout/vList5"/>
    <dgm:cxn modelId="{61CB77B2-DBEC-4D30-B3DA-6706A0B6FF2D}" srcId="{41D42572-209A-4CC9-98DE-11A5544932C3}" destId="{266A635D-8AF8-445C-A2C4-03D2BE9D906A}" srcOrd="0" destOrd="0" parTransId="{210B05F4-93E9-455B-9168-6B51265E40CD}" sibTransId="{D491CFB9-6D7A-473A-8491-0055B2FA109C}"/>
    <dgm:cxn modelId="{89871BDB-DCE4-45B6-8332-F1A02B047591}" type="presOf" srcId="{266A635D-8AF8-445C-A2C4-03D2BE9D906A}" destId="{64072883-CF09-4E43-855D-F4E1FB2A06E2}" srcOrd="0" destOrd="0" presId="urn:microsoft.com/office/officeart/2005/8/layout/vList5"/>
    <dgm:cxn modelId="{C98907A9-A98B-470A-9FC4-29B86951F260}" srcId="{37C03806-0D77-4090-B9C5-211BBC04EA15}" destId="{01D5A777-137D-4F6E-8905-C450DF04E440}" srcOrd="0" destOrd="0" parTransId="{D4C7AD72-3FFF-4728-A182-2F3228EBC3F2}" sibTransId="{E333BDAE-999A-413A-9386-8525576EFC2B}"/>
    <dgm:cxn modelId="{AE30FD42-D2DD-4AE0-9688-B402191C5B38}" type="presOf" srcId="{01D5A777-137D-4F6E-8905-C450DF04E440}" destId="{D3D7D9A9-EFB7-4171-9E08-A386F615156B}" srcOrd="0" destOrd="0" presId="urn:microsoft.com/office/officeart/2005/8/layout/vList5"/>
    <dgm:cxn modelId="{EC404D66-9C7D-4684-9ED4-C060B70800EA}" type="presParOf" srcId="{CFB36089-EDC0-4D25-A078-3161276757A5}" destId="{D6E00952-CBCD-4BCE-A251-C3BD81568D84}" srcOrd="0" destOrd="0" presId="urn:microsoft.com/office/officeart/2005/8/layout/vList5"/>
    <dgm:cxn modelId="{A2B4DE7C-4306-4C2D-BC2B-94F6F0DE61F5}" type="presParOf" srcId="{D6E00952-CBCD-4BCE-A251-C3BD81568D84}" destId="{64072883-CF09-4E43-855D-F4E1FB2A06E2}" srcOrd="0" destOrd="0" presId="urn:microsoft.com/office/officeart/2005/8/layout/vList5"/>
    <dgm:cxn modelId="{03D3B33B-7851-4153-84AB-9108EEF093A8}" type="presParOf" srcId="{D6E00952-CBCD-4BCE-A251-C3BD81568D84}" destId="{7590194A-38CA-4EA4-94AC-DC97723B98D0}" srcOrd="1" destOrd="0" presId="urn:microsoft.com/office/officeart/2005/8/layout/vList5"/>
    <dgm:cxn modelId="{062BFB8E-30C1-4BAD-A72D-D31766555974}" type="presParOf" srcId="{CFB36089-EDC0-4D25-A078-3161276757A5}" destId="{C8E98515-F807-435D-869F-37936442665A}" srcOrd="1" destOrd="0" presId="urn:microsoft.com/office/officeart/2005/8/layout/vList5"/>
    <dgm:cxn modelId="{C569D23D-1266-43B4-A75C-70A9DFFA68A5}" type="presParOf" srcId="{CFB36089-EDC0-4D25-A078-3161276757A5}" destId="{14480CB6-D688-4C54-8536-D4AD6A261510}" srcOrd="2" destOrd="0" presId="urn:microsoft.com/office/officeart/2005/8/layout/vList5"/>
    <dgm:cxn modelId="{206F1C31-3651-4689-9B28-2B3645F37AE4}" type="presParOf" srcId="{14480CB6-D688-4C54-8536-D4AD6A261510}" destId="{D413CAA2-3F6A-4DD7-832E-82E045E1028B}" srcOrd="0" destOrd="0" presId="urn:microsoft.com/office/officeart/2005/8/layout/vList5"/>
    <dgm:cxn modelId="{F311EC4D-E6EC-4F5A-9BB7-D6B793E43309}" type="presParOf" srcId="{14480CB6-D688-4C54-8536-D4AD6A261510}" destId="{6263C388-BA29-41CF-8C70-0B81609C8E1A}" srcOrd="1" destOrd="0" presId="urn:microsoft.com/office/officeart/2005/8/layout/vList5"/>
    <dgm:cxn modelId="{9D2E8BA9-B445-4CF3-88E4-BF1E18C92CAC}" type="presParOf" srcId="{CFB36089-EDC0-4D25-A078-3161276757A5}" destId="{E230256A-1227-4EA6-A738-A18185EDCD69}" srcOrd="3" destOrd="0" presId="urn:microsoft.com/office/officeart/2005/8/layout/vList5"/>
    <dgm:cxn modelId="{540E5EBB-8F4B-469F-9F5A-F6D1F28C0B47}" type="presParOf" srcId="{CFB36089-EDC0-4D25-A078-3161276757A5}" destId="{39ED0EA4-96FD-4DA9-A1E0-4D751C90086B}" srcOrd="4" destOrd="0" presId="urn:microsoft.com/office/officeart/2005/8/layout/vList5"/>
    <dgm:cxn modelId="{F305947E-994F-4F44-BBBC-A92920E05027}" type="presParOf" srcId="{39ED0EA4-96FD-4DA9-A1E0-4D751C90086B}" destId="{26FA4763-C662-4956-A54E-C703C785BE80}" srcOrd="0" destOrd="0" presId="urn:microsoft.com/office/officeart/2005/8/layout/vList5"/>
    <dgm:cxn modelId="{2C234BB0-FA2A-4262-9F12-40B19B4C94E1}" type="presParOf" srcId="{39ED0EA4-96FD-4DA9-A1E0-4D751C90086B}" destId="{D3D7D9A9-EFB7-4171-9E08-A386F61515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F6F1E0-3270-40E6-B39A-0B2E3164A016}">
      <dsp:nvSpPr>
        <dsp:cNvPr id="0" name=""/>
        <dsp:cNvSpPr/>
      </dsp:nvSpPr>
      <dsp:spPr>
        <a:xfrm>
          <a:off x="3474720" y="0"/>
          <a:ext cx="5212080" cy="1547812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Penjualan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secara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tunai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Penjualan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secara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kredit</a:t>
          </a:r>
          <a:endParaRPr lang="en-US" sz="2700" kern="1200" dirty="0"/>
        </a:p>
      </dsp:txBody>
      <dsp:txXfrm>
        <a:off x="3474720" y="0"/>
        <a:ext cx="5212080" cy="1547812"/>
      </dsp:txXfrm>
    </dsp:sp>
    <dsp:sp modelId="{ABCA6618-8F13-4D59-A068-FAD545BF86CB}">
      <dsp:nvSpPr>
        <dsp:cNvPr id="0" name=""/>
        <dsp:cNvSpPr/>
      </dsp:nvSpPr>
      <dsp:spPr>
        <a:xfrm>
          <a:off x="0" y="0"/>
          <a:ext cx="3474720" cy="1547812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/>
            <a:t>Penjualan</a:t>
          </a:r>
          <a:r>
            <a:rPr lang="en-US" sz="4400" kern="1200" dirty="0" smtClean="0"/>
            <a:t> </a:t>
          </a:r>
          <a:r>
            <a:rPr lang="en-US" sz="4400" kern="1200" dirty="0" err="1" smtClean="0"/>
            <a:t>kotor</a:t>
          </a:r>
          <a:endParaRPr lang="en-US" sz="4400" kern="1200" dirty="0"/>
        </a:p>
      </dsp:txBody>
      <dsp:txXfrm>
        <a:off x="0" y="0"/>
        <a:ext cx="3474720" cy="1547812"/>
      </dsp:txXfrm>
    </dsp:sp>
    <dsp:sp modelId="{84570D15-55B2-49DA-9E16-EA0FC30144F3}">
      <dsp:nvSpPr>
        <dsp:cNvPr id="0" name=""/>
        <dsp:cNvSpPr/>
      </dsp:nvSpPr>
      <dsp:spPr>
        <a:xfrm>
          <a:off x="3474720" y="1702593"/>
          <a:ext cx="5212080" cy="1547812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Diperoleh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dari</a:t>
          </a:r>
          <a:r>
            <a:rPr lang="en-US" sz="2400" kern="1200" dirty="0" smtClean="0"/>
            <a:t>: </a:t>
          </a:r>
          <a:r>
            <a:rPr lang="en-US" sz="2400" kern="1200" dirty="0" err="1" smtClean="0"/>
            <a:t>Penjualan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kotor</a:t>
          </a:r>
          <a:r>
            <a:rPr lang="en-US" sz="2400" kern="1200" dirty="0" smtClean="0"/>
            <a:t> ‒ </a:t>
          </a:r>
          <a:r>
            <a:rPr lang="en-US" sz="2400" kern="1200" dirty="0" err="1" smtClean="0"/>
            <a:t>retur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penjualan</a:t>
          </a:r>
          <a:r>
            <a:rPr lang="en-US" sz="2400" kern="1200" dirty="0" smtClean="0"/>
            <a:t>/</a:t>
          </a:r>
          <a:r>
            <a:rPr lang="en-US" sz="2400" kern="1200" dirty="0" err="1" smtClean="0"/>
            <a:t>potongan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penjualan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3474720" y="1702593"/>
        <a:ext cx="5212080" cy="1547812"/>
      </dsp:txXfrm>
    </dsp:sp>
    <dsp:sp modelId="{8E659776-3762-4506-97CC-8AFBE1F9E2B0}">
      <dsp:nvSpPr>
        <dsp:cNvPr id="0" name=""/>
        <dsp:cNvSpPr/>
      </dsp:nvSpPr>
      <dsp:spPr>
        <a:xfrm>
          <a:off x="0" y="1702593"/>
          <a:ext cx="3474720" cy="1547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/>
            <a:t>Penjualan</a:t>
          </a:r>
          <a:r>
            <a:rPr lang="en-US" sz="4400" kern="1200" dirty="0" smtClean="0"/>
            <a:t> </a:t>
          </a:r>
          <a:r>
            <a:rPr lang="en-US" sz="4400" kern="1200" dirty="0" err="1" smtClean="0"/>
            <a:t>bersih</a:t>
          </a:r>
          <a:endParaRPr lang="en-US" sz="4400" kern="1200" dirty="0"/>
        </a:p>
      </dsp:txBody>
      <dsp:txXfrm>
        <a:off x="0" y="1702593"/>
        <a:ext cx="3474720" cy="1547812"/>
      </dsp:txXfrm>
    </dsp:sp>
    <dsp:sp modelId="{E1B2C61C-A509-4E36-8325-5C1A299DCC33}">
      <dsp:nvSpPr>
        <dsp:cNvPr id="0" name=""/>
        <dsp:cNvSpPr/>
      </dsp:nvSpPr>
      <dsp:spPr>
        <a:xfrm>
          <a:off x="3474720" y="3405187"/>
          <a:ext cx="5212080" cy="15478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Mendebit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akun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Piutang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Dagang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Mengkredit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akun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Penjualan</a:t>
          </a:r>
          <a:endParaRPr lang="en-US" sz="2700" kern="1200" dirty="0"/>
        </a:p>
      </dsp:txBody>
      <dsp:txXfrm>
        <a:off x="3474720" y="3405187"/>
        <a:ext cx="5212080" cy="1547812"/>
      </dsp:txXfrm>
    </dsp:sp>
    <dsp:sp modelId="{0BD2947D-F76F-46A6-903B-AD66D80BDE18}">
      <dsp:nvSpPr>
        <dsp:cNvPr id="0" name=""/>
        <dsp:cNvSpPr/>
      </dsp:nvSpPr>
      <dsp:spPr>
        <a:xfrm>
          <a:off x="0" y="3405187"/>
          <a:ext cx="3474720" cy="1547812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/>
            <a:t>Pencatatan</a:t>
          </a:r>
          <a:r>
            <a:rPr lang="en-US" sz="4400" kern="1200" dirty="0" smtClean="0"/>
            <a:t> </a:t>
          </a:r>
          <a:r>
            <a:rPr lang="en-US" sz="4400" kern="1200" dirty="0" err="1" smtClean="0"/>
            <a:t>Penjualan</a:t>
          </a:r>
          <a:endParaRPr lang="en-US" sz="4400" kern="1200" dirty="0"/>
        </a:p>
      </dsp:txBody>
      <dsp:txXfrm>
        <a:off x="0" y="3405187"/>
        <a:ext cx="3474720" cy="15478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C08B72-4A44-4F04-8810-1D61115DC317}">
      <dsp:nvSpPr>
        <dsp:cNvPr id="0" name=""/>
        <dsp:cNvSpPr/>
      </dsp:nvSpPr>
      <dsp:spPr>
        <a:xfrm>
          <a:off x="992857" y="2149"/>
          <a:ext cx="2199183" cy="1319510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1. </a:t>
          </a:r>
          <a:r>
            <a:rPr lang="en-US" sz="2600" kern="1200" dirty="0" err="1" smtClean="0"/>
            <a:t>Transaksi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penjualan</a:t>
          </a:r>
          <a:endParaRPr lang="en-US" sz="2600" kern="1200" dirty="0"/>
        </a:p>
      </dsp:txBody>
      <dsp:txXfrm>
        <a:off x="992857" y="2149"/>
        <a:ext cx="2199183" cy="1319510"/>
      </dsp:txXfrm>
    </dsp:sp>
    <dsp:sp modelId="{B895A592-7474-45EE-B5B3-357FE727BDDA}">
      <dsp:nvSpPr>
        <dsp:cNvPr id="0" name=""/>
        <dsp:cNvSpPr/>
      </dsp:nvSpPr>
      <dsp:spPr>
        <a:xfrm>
          <a:off x="3411959" y="2149"/>
          <a:ext cx="2199183" cy="1319510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2. </a:t>
          </a:r>
          <a:r>
            <a:rPr lang="en-US" sz="2600" kern="1200" dirty="0" err="1" smtClean="0"/>
            <a:t>Transaksi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penerimaan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kas</a:t>
          </a:r>
          <a:endParaRPr lang="en-US" sz="2600" kern="1200" dirty="0"/>
        </a:p>
      </dsp:txBody>
      <dsp:txXfrm>
        <a:off x="3411959" y="2149"/>
        <a:ext cx="2199183" cy="1319510"/>
      </dsp:txXfrm>
    </dsp:sp>
    <dsp:sp modelId="{F5AC1E79-48A6-4402-9455-2D06EEC8BD30}">
      <dsp:nvSpPr>
        <dsp:cNvPr id="0" name=""/>
        <dsp:cNvSpPr/>
      </dsp:nvSpPr>
      <dsp:spPr>
        <a:xfrm>
          <a:off x="992857" y="1541578"/>
          <a:ext cx="2199183" cy="1319510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3. </a:t>
          </a:r>
          <a:r>
            <a:rPr lang="en-US" sz="2600" kern="1200" dirty="0" err="1" smtClean="0"/>
            <a:t>Transaksi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pembelian</a:t>
          </a:r>
          <a:endParaRPr lang="en-US" sz="2600" kern="1200" dirty="0"/>
        </a:p>
      </dsp:txBody>
      <dsp:txXfrm>
        <a:off x="992857" y="1541578"/>
        <a:ext cx="2199183" cy="1319510"/>
      </dsp:txXfrm>
    </dsp:sp>
    <dsp:sp modelId="{00E7D9D0-090E-420B-B26C-2F4A044B3ED0}">
      <dsp:nvSpPr>
        <dsp:cNvPr id="0" name=""/>
        <dsp:cNvSpPr/>
      </dsp:nvSpPr>
      <dsp:spPr>
        <a:xfrm>
          <a:off x="3411959" y="1541578"/>
          <a:ext cx="2199183" cy="1319510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4. </a:t>
          </a:r>
          <a:r>
            <a:rPr lang="en-US" sz="2600" kern="1200" dirty="0" err="1" smtClean="0"/>
            <a:t>Transaksi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pengeluaran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kas</a:t>
          </a:r>
          <a:endParaRPr lang="en-US" sz="2600" kern="1200" dirty="0"/>
        </a:p>
      </dsp:txBody>
      <dsp:txXfrm>
        <a:off x="3411959" y="1541578"/>
        <a:ext cx="2199183" cy="1319510"/>
      </dsp:txXfrm>
    </dsp:sp>
    <dsp:sp modelId="{2D241B81-3D78-425F-A287-2D0DB071F637}">
      <dsp:nvSpPr>
        <dsp:cNvPr id="0" name=""/>
        <dsp:cNvSpPr/>
      </dsp:nvSpPr>
      <dsp:spPr>
        <a:xfrm>
          <a:off x="2202408" y="3081006"/>
          <a:ext cx="2199183" cy="1319510"/>
        </a:xfrm>
        <a:prstGeom prst="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5. </a:t>
          </a:r>
          <a:r>
            <a:rPr lang="en-US" sz="2600" kern="1200" dirty="0" err="1" smtClean="0"/>
            <a:t>Transaksi</a:t>
          </a:r>
          <a:r>
            <a:rPr lang="en-US" sz="2600" kern="1200" dirty="0" smtClean="0"/>
            <a:t> lain </a:t>
          </a:r>
          <a:r>
            <a:rPr lang="en-US" sz="2600" kern="1200" dirty="0" err="1" smtClean="0"/>
            <a:t>selain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empat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atas</a:t>
          </a:r>
          <a:endParaRPr lang="en-US" sz="2600" kern="1200" dirty="0"/>
        </a:p>
      </dsp:txBody>
      <dsp:txXfrm>
        <a:off x="2202408" y="3081006"/>
        <a:ext cx="2199183" cy="13195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0194A-38CA-4EA4-94AC-DC97723B98D0}">
      <dsp:nvSpPr>
        <dsp:cNvPr id="0" name=""/>
        <dsp:cNvSpPr/>
      </dsp:nvSpPr>
      <dsp:spPr>
        <a:xfrm rot="5400000">
          <a:off x="3979941" y="-1472872"/>
          <a:ext cx="1021556" cy="4226560"/>
        </a:xfrm>
        <a:prstGeom prst="round2Same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400" kern="1200" dirty="0" smtClean="0"/>
            <a:t>Penjualan barang dagang secara kredit</a:t>
          </a:r>
          <a:endParaRPr lang="en-US" sz="2400" kern="1200" dirty="0"/>
        </a:p>
      </dsp:txBody>
      <dsp:txXfrm rot="5400000">
        <a:off x="3979941" y="-1472872"/>
        <a:ext cx="1021556" cy="4226560"/>
      </dsp:txXfrm>
    </dsp:sp>
    <dsp:sp modelId="{64072883-CF09-4E43-855D-F4E1FB2A06E2}">
      <dsp:nvSpPr>
        <dsp:cNvPr id="0" name=""/>
        <dsp:cNvSpPr/>
      </dsp:nvSpPr>
      <dsp:spPr>
        <a:xfrm>
          <a:off x="0" y="1934"/>
          <a:ext cx="2377440" cy="1276945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Jurnal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Penjualan</a:t>
          </a:r>
          <a:endParaRPr lang="en-US" sz="2500" kern="1200" dirty="0"/>
        </a:p>
      </dsp:txBody>
      <dsp:txXfrm>
        <a:off x="0" y="1934"/>
        <a:ext cx="2377440" cy="1276945"/>
      </dsp:txXfrm>
    </dsp:sp>
    <dsp:sp modelId="{6263C388-BA29-41CF-8C70-0B81609C8E1A}">
      <dsp:nvSpPr>
        <dsp:cNvPr id="0" name=""/>
        <dsp:cNvSpPr/>
      </dsp:nvSpPr>
      <dsp:spPr>
        <a:xfrm rot="5400000">
          <a:off x="3979941" y="-132080"/>
          <a:ext cx="1021556" cy="4226560"/>
        </a:xfrm>
        <a:prstGeom prst="round2Same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400" kern="1200" dirty="0" smtClean="0"/>
            <a:t>Penerimaan kas dari berbagai sumber penerimaan</a:t>
          </a:r>
          <a:endParaRPr lang="en-US" sz="2400" kern="1200" dirty="0"/>
        </a:p>
      </dsp:txBody>
      <dsp:txXfrm rot="5400000">
        <a:off x="3979941" y="-132080"/>
        <a:ext cx="1021556" cy="4226560"/>
      </dsp:txXfrm>
    </dsp:sp>
    <dsp:sp modelId="{D413CAA2-3F6A-4DD7-832E-82E045E1028B}">
      <dsp:nvSpPr>
        <dsp:cNvPr id="0" name=""/>
        <dsp:cNvSpPr/>
      </dsp:nvSpPr>
      <dsp:spPr>
        <a:xfrm>
          <a:off x="0" y="1342727"/>
          <a:ext cx="2377440" cy="1276945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Jurnal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Penerimaan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Kas</a:t>
          </a:r>
          <a:endParaRPr lang="en-US" sz="2500" kern="1200" dirty="0"/>
        </a:p>
      </dsp:txBody>
      <dsp:txXfrm>
        <a:off x="0" y="1342727"/>
        <a:ext cx="2377440" cy="1276945"/>
      </dsp:txXfrm>
    </dsp:sp>
    <dsp:sp modelId="{D3D7D9A9-EFB7-4171-9E08-A386F615156B}">
      <dsp:nvSpPr>
        <dsp:cNvPr id="0" name=""/>
        <dsp:cNvSpPr/>
      </dsp:nvSpPr>
      <dsp:spPr>
        <a:xfrm rot="5400000">
          <a:off x="3979941" y="1208712"/>
          <a:ext cx="1021556" cy="4226560"/>
        </a:xfrm>
        <a:prstGeom prst="round2Same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400" kern="1200" dirty="0" smtClean="0"/>
            <a:t>Pembelian barang dagang secara kredit</a:t>
          </a:r>
          <a:endParaRPr lang="en-US" sz="2400" kern="1200" dirty="0"/>
        </a:p>
      </dsp:txBody>
      <dsp:txXfrm rot="5400000">
        <a:off x="3979941" y="1208712"/>
        <a:ext cx="1021556" cy="4226560"/>
      </dsp:txXfrm>
    </dsp:sp>
    <dsp:sp modelId="{26FA4763-C662-4956-A54E-C703C785BE80}">
      <dsp:nvSpPr>
        <dsp:cNvPr id="0" name=""/>
        <dsp:cNvSpPr/>
      </dsp:nvSpPr>
      <dsp:spPr>
        <a:xfrm>
          <a:off x="0" y="2683519"/>
          <a:ext cx="2377440" cy="1276945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Jurnal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Pembelian</a:t>
          </a:r>
          <a:endParaRPr lang="en-US" sz="2500" kern="1200" dirty="0"/>
        </a:p>
      </dsp:txBody>
      <dsp:txXfrm>
        <a:off x="0" y="2683519"/>
        <a:ext cx="2377440" cy="1276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870" cy="496812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660" y="0"/>
            <a:ext cx="2953870" cy="496812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4C0D68-A9C5-449C-9EB0-E8DD5C029CA3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75"/>
            <a:ext cx="2953870" cy="496812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660" y="9432975"/>
            <a:ext cx="2953870" cy="496812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8671D3-6F89-435B-AE9B-3504FD01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2239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870" cy="496812"/>
          </a:xfrm>
          <a:prstGeom prst="rect">
            <a:avLst/>
          </a:prstGeom>
        </p:spPr>
        <p:txBody>
          <a:bodyPr vert="horz" lIns="91660" tIns="45830" rIns="91660" bIns="458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660" y="0"/>
            <a:ext cx="2953870" cy="496812"/>
          </a:xfrm>
          <a:prstGeom prst="rect">
            <a:avLst/>
          </a:prstGeom>
        </p:spPr>
        <p:txBody>
          <a:bodyPr vert="horz" lIns="91660" tIns="45830" rIns="91660" bIns="458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4414336A-2358-47A6-8311-67E7592921C8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742950"/>
            <a:ext cx="53816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0" tIns="45830" rIns="91660" bIns="4583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2158" y="4718101"/>
            <a:ext cx="5450823" cy="4468081"/>
          </a:xfrm>
          <a:prstGeom prst="rect">
            <a:avLst/>
          </a:prstGeom>
        </p:spPr>
        <p:txBody>
          <a:bodyPr vert="horz" lIns="91660" tIns="45830" rIns="91660" bIns="4583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75"/>
            <a:ext cx="2953870" cy="496812"/>
          </a:xfrm>
          <a:prstGeom prst="rect">
            <a:avLst/>
          </a:prstGeom>
        </p:spPr>
        <p:txBody>
          <a:bodyPr vert="horz" lIns="91660" tIns="45830" rIns="91660" bIns="458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660" y="9432975"/>
            <a:ext cx="2953870" cy="496812"/>
          </a:xfrm>
          <a:prstGeom prst="rect">
            <a:avLst/>
          </a:prstGeom>
        </p:spPr>
        <p:txBody>
          <a:bodyPr vert="horz" lIns="91660" tIns="45830" rIns="91660" bIns="458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3087451F-FC30-4F6F-B3B7-5A65CF548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9689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943600" y="0"/>
            <a:ext cx="39624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6172200" y="304800"/>
            <a:ext cx="342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atin typeface="Agency FB" pitchFamily="34" charset="0"/>
              </a:rPr>
              <a:t>Akuntansi</a:t>
            </a:r>
            <a:r>
              <a:rPr lang="en-US" sz="2800" b="1" dirty="0" smtClean="0">
                <a:latin typeface="Agency FB" pitchFamily="34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 smtClean="0">
                <a:latin typeface="Agency FB" pitchFamily="34" charset="0"/>
              </a:rPr>
              <a:t>Suatu</a:t>
            </a:r>
            <a:r>
              <a:rPr lang="en-US" sz="2800" b="1" baseline="0" dirty="0" smtClean="0">
                <a:latin typeface="Agency FB" pitchFamily="34" charset="0"/>
              </a:rPr>
              <a:t> </a:t>
            </a:r>
            <a:r>
              <a:rPr lang="en-US" sz="2800" b="1" baseline="0" dirty="0" err="1" smtClean="0">
                <a:latin typeface="Agency FB" pitchFamily="34" charset="0"/>
              </a:rPr>
              <a:t>Pengantar</a:t>
            </a:r>
            <a:endParaRPr lang="en-US" sz="2800" b="1" dirty="0">
              <a:latin typeface="Agency FB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81000" y="5486400"/>
            <a:ext cx="4953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latin typeface="Agency FB" pitchFamily="34" charset="0"/>
              </a:rPr>
              <a:t>PENERBIT</a:t>
            </a:r>
            <a:r>
              <a:rPr lang="en-US" sz="1900" b="1" baseline="0" dirty="0" smtClean="0">
                <a:latin typeface="Agency FB" pitchFamily="34" charset="0"/>
              </a:rPr>
              <a:t> SALEMBA EMPAT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b="1" dirty="0" smtClean="0">
              <a:latin typeface="Agency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latin typeface="Agency FB" pitchFamily="34" charset="0"/>
              </a:rPr>
              <a:t>PUSAT </a:t>
            </a:r>
            <a:r>
              <a:rPr lang="en-US" sz="1900" b="1" dirty="0">
                <a:latin typeface="Agency FB" pitchFamily="34" charset="0"/>
              </a:rPr>
              <a:t>PENGEMBANGAN AKUNTANSI (PPA)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latin typeface="Agency FB" pitchFamily="34" charset="0"/>
              </a:rPr>
              <a:t>FAKULTAS EKONOMI </a:t>
            </a:r>
            <a:r>
              <a:rPr lang="en-US" sz="1900" b="1" dirty="0" smtClean="0">
                <a:latin typeface="Agency FB" pitchFamily="34" charset="0"/>
              </a:rPr>
              <a:t>BISNIS– </a:t>
            </a:r>
            <a:r>
              <a:rPr lang="en-US" sz="1900" b="1" dirty="0">
                <a:latin typeface="Agency FB" pitchFamily="34" charset="0"/>
              </a:rPr>
              <a:t>UNIVERSITAS </a:t>
            </a:r>
            <a:r>
              <a:rPr lang="en-US" sz="1900" b="1" dirty="0" smtClean="0">
                <a:latin typeface="Agency FB" pitchFamily="34" charset="0"/>
              </a:rPr>
              <a:t>INDONESIA</a:t>
            </a:r>
            <a:endParaRPr lang="en-US" sz="1900" b="1" dirty="0">
              <a:latin typeface="Agency FB" pitchFamily="34" charset="0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338455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gency FB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Snip and Round Single Corner Rectangle 7"/>
          <p:cNvSpPr/>
          <p:nvPr userDrawn="1"/>
        </p:nvSpPr>
        <p:spPr>
          <a:xfrm rot="420000" flipV="1">
            <a:off x="4548535" y="1565513"/>
            <a:ext cx="4656137" cy="3651250"/>
          </a:xfrm>
          <a:prstGeom prst="snipRoundRect">
            <a:avLst>
              <a:gd name="adj1" fmla="val 0"/>
              <a:gd name="adj2" fmla="val 6058"/>
            </a:avLst>
          </a:prstGeom>
          <a:solidFill>
            <a:srgbClr val="FFFFFF"/>
          </a:solidFill>
          <a:ln w="6032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1000" y="2133600"/>
            <a:ext cx="3276600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1000" y="4113213"/>
            <a:ext cx="3276600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9" descr="Logo PPA.gif"/>
          <p:cNvPicPr>
            <a:picLocks noChangeAspect="1"/>
          </p:cNvPicPr>
          <p:nvPr userDrawn="1"/>
        </p:nvPicPr>
        <p:blipFill>
          <a:blip r:embed="rId2" cstate="print"/>
          <a:srcRect r="78760"/>
          <a:stretch>
            <a:fillRect/>
          </a:stretch>
        </p:blipFill>
        <p:spPr bwMode="auto">
          <a:xfrm>
            <a:off x="1233768" y="533400"/>
            <a:ext cx="128083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E8030-BF64-48BE-9C07-E18BE9CAB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CE0F-F959-41A4-97AA-AACE91497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CA619-9484-41BA-8D15-6C2544585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CA850-A649-4D59-A5F1-E1D1434E69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2750" y="6172200"/>
            <a:ext cx="949325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172200"/>
            <a:ext cx="4953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19800"/>
            <a:ext cx="9906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w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" y="3027364"/>
            <a:ext cx="313690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14750" y="3505200"/>
            <a:ext cx="5861050" cy="1676400"/>
          </a:xfrm>
        </p:spPr>
        <p:txBody>
          <a:bodyPr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CEBA8-FEAD-44FC-81BF-A36E4BEE64A0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9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73355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Logo PPA.gif"/>
          <p:cNvPicPr>
            <a:picLocks noChangeAspect="1" noChangeArrowheads="1"/>
          </p:cNvPicPr>
          <p:nvPr userDrawn="1"/>
        </p:nvPicPr>
        <p:blipFill>
          <a:blip r:embed="rId2" cstate="print"/>
          <a:srcRect r="78760"/>
          <a:stretch>
            <a:fillRect/>
          </a:stretch>
        </p:blipFill>
        <p:spPr bwMode="auto">
          <a:xfrm>
            <a:off x="9245600" y="76200"/>
            <a:ext cx="577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247650" y="6324600"/>
            <a:ext cx="94107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Logo PPA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403975"/>
            <a:ext cx="18827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76200"/>
            <a:ext cx="8997950" cy="533400"/>
          </a:xfr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Agency FB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762000"/>
            <a:ext cx="94107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  <a:ln w="28575">
            <a:solidFill>
              <a:schemeClr val="tx1"/>
            </a:solidFill>
          </a:ln>
        </p:spPr>
        <p:txBody>
          <a:bodyPr/>
          <a:lstStyle>
            <a:lvl1pPr algn="ctr">
              <a:defRPr b="0">
                <a:latin typeface="Agency FB" pitchFamily="34" charset="0"/>
              </a:defRPr>
            </a:lvl1pPr>
          </a:lstStyle>
          <a:p>
            <a:pPr>
              <a:defRPr/>
            </a:pPr>
            <a:fld id="{9FEAA0A6-2415-47AF-A1C5-A39C1AD500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5100" y="228600"/>
            <a:ext cx="9575800" cy="62484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1" y="3352801"/>
            <a:ext cx="9429749" cy="1362075"/>
          </a:xfr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anchor="t"/>
          <a:lstStyle>
            <a:lvl1pPr algn="r">
              <a:tabLst>
                <a:tab pos="6858000" algn="l"/>
              </a:tabLst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6101" y="1828801"/>
            <a:ext cx="7842251" cy="1500187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b"/>
          <a:lstStyle>
            <a:lvl1pPr marL="1746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62400" y="6264275"/>
            <a:ext cx="2311400" cy="365125"/>
          </a:xfr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44F3072-6693-497D-B1C9-5404EACAA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F343-FC9B-45BD-B060-181AF72C6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82C31-89D8-4EBC-9E8C-31974DFAD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DE86-CCFB-4373-8BB1-A27199CEA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0E4DA-40FC-4FBA-8A9D-EADAEA4F7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7485D-D795-4AE1-8794-91FCE9AD9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943600" y="0"/>
            <a:ext cx="39624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6781800" y="5638800"/>
            <a:ext cx="274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atin typeface="Agency FB" pitchFamily="34" charset="0"/>
              </a:rPr>
              <a:t>Akuntansi</a:t>
            </a:r>
            <a:r>
              <a:rPr lang="en-US" sz="2800" b="1" dirty="0" smtClean="0">
                <a:latin typeface="Agency FB" pitchFamily="34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 smtClean="0">
                <a:latin typeface="Agency FB" pitchFamily="34" charset="0"/>
              </a:rPr>
              <a:t>Suatu</a:t>
            </a:r>
            <a:r>
              <a:rPr lang="en-US" sz="2800" b="1" baseline="0" dirty="0" smtClean="0">
                <a:latin typeface="Agency FB" pitchFamily="34" charset="0"/>
              </a:rPr>
              <a:t> </a:t>
            </a:r>
            <a:r>
              <a:rPr lang="en-US" sz="2800" b="1" baseline="0" dirty="0" err="1" smtClean="0">
                <a:latin typeface="Agency FB" pitchFamily="34" charset="0"/>
              </a:rPr>
              <a:t>Pengantar</a:t>
            </a:r>
            <a:endParaRPr lang="en-US" sz="2800" b="1" dirty="0">
              <a:latin typeface="Agency FB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" y="5227528"/>
            <a:ext cx="4457700" cy="15542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latin typeface="Agency FB" pitchFamily="34" charset="0"/>
              </a:rPr>
              <a:t>PENERBIT</a:t>
            </a:r>
            <a:r>
              <a:rPr lang="en-US" sz="1900" b="1" baseline="0" dirty="0" smtClean="0">
                <a:latin typeface="Agency FB" pitchFamily="34" charset="0"/>
              </a:rPr>
              <a:t> SALEMBA EMPAT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b="1" dirty="0" smtClean="0">
              <a:latin typeface="Agency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latin typeface="Agency FB" pitchFamily="34" charset="0"/>
              </a:rPr>
              <a:t>PUSAT PENGEMBANGAN AKUNTANSI (PPA)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latin typeface="Agency FB" pitchFamily="34" charset="0"/>
              </a:rPr>
              <a:t>FAKULTAS EKONOMI BISNIS– UNIVERSITAS INDONESIA</a:t>
            </a:r>
            <a:endParaRPr lang="en-US" sz="1900" b="1" dirty="0">
              <a:latin typeface="Agency FB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338455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gency FB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7677-63E3-419C-A167-0DCCC7EF5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07FC89-E693-4B57-97A4-B1774D257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4001" r:id="rId13"/>
    <p:sldLayoutId id="214748400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/>
              <a:t>Akuntansi</a:t>
            </a:r>
            <a:r>
              <a:rPr lang="en-US" b="1" dirty="0" smtClean="0"/>
              <a:t> Perusahaan </a:t>
            </a:r>
            <a:r>
              <a:rPr lang="en-US" b="1" dirty="0" err="1" smtClean="0"/>
              <a:t>Dagang</a:t>
            </a:r>
            <a:r>
              <a:rPr lang="en-US" b="1" dirty="0" smtClean="0">
                <a:latin typeface="Agency FB" pitchFamily="34" charset="0"/>
              </a:rPr>
              <a:t/>
            </a:r>
            <a:br>
              <a:rPr lang="en-US" b="1" dirty="0" smtClean="0">
                <a:latin typeface="Agency FB" pitchFamily="34" charset="0"/>
              </a:rPr>
            </a:br>
            <a:r>
              <a:rPr lang="en-US" sz="2400" cap="none" dirty="0" err="1" smtClean="0"/>
              <a:t>Bab</a:t>
            </a:r>
            <a:r>
              <a:rPr lang="en-US" sz="2400" cap="none" dirty="0" smtClean="0"/>
              <a:t> 6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Akuntansi</a:t>
            </a:r>
            <a:r>
              <a:rPr lang="en-US" dirty="0" smtClean="0"/>
              <a:t> Perusahaan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7650" y="533400"/>
            <a:ext cx="9410700" cy="5638800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Retur</a:t>
            </a:r>
            <a:r>
              <a:rPr lang="en-US" b="1" dirty="0" smtClean="0"/>
              <a:t> </a:t>
            </a:r>
            <a:r>
              <a:rPr lang="en-US" b="1" dirty="0" err="1" smtClean="0"/>
              <a:t>Penjualan</a:t>
            </a:r>
            <a:r>
              <a:rPr lang="en-US" b="1" dirty="0" smtClean="0"/>
              <a:t> (Sales Return)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pengembalian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pembeli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rusak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pesanan</a:t>
            </a:r>
            <a:r>
              <a:rPr lang="en-US" sz="2400" dirty="0" smtClean="0"/>
              <a:t>. </a:t>
            </a:r>
            <a:r>
              <a:rPr lang="en-US" sz="2400" dirty="0" err="1" smtClean="0"/>
              <a:t>Dicatat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:</a:t>
            </a:r>
          </a:p>
          <a:p>
            <a:r>
              <a:rPr lang="en-US" sz="2400" b="1" dirty="0" err="1" smtClean="0"/>
              <a:t>mendebit</a:t>
            </a:r>
            <a:r>
              <a:rPr lang="en-US" sz="2400" b="1" dirty="0" smtClean="0"/>
              <a:t> </a:t>
            </a:r>
            <a:r>
              <a:rPr lang="en-US" sz="2400" dirty="0" err="1" smtClean="0"/>
              <a:t>akun</a:t>
            </a:r>
            <a:r>
              <a:rPr lang="en-US" sz="2400" dirty="0" smtClean="0"/>
              <a:t> </a:t>
            </a:r>
            <a:r>
              <a:rPr lang="en-US" sz="2400" dirty="0" err="1" smtClean="0"/>
              <a:t>Retur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b="1" dirty="0" smtClean="0"/>
              <a:t>;</a:t>
            </a:r>
          </a:p>
          <a:p>
            <a:r>
              <a:rPr lang="en-US" sz="2400" b="1" dirty="0" err="1" smtClean="0"/>
              <a:t>mengkredit</a:t>
            </a:r>
            <a:r>
              <a:rPr lang="en-US" sz="2400" b="1" dirty="0" smtClean="0"/>
              <a:t> </a:t>
            </a:r>
            <a:r>
              <a:rPr lang="en-US" sz="2400" dirty="0" err="1" smtClean="0"/>
              <a:t>Piutang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 (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 </a:t>
            </a:r>
            <a:r>
              <a:rPr lang="en-US" sz="2400" dirty="0" err="1" smtClean="0"/>
              <a:t>membeli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kredit</a:t>
            </a:r>
            <a:r>
              <a:rPr lang="en-US" sz="2400" dirty="0" smtClean="0"/>
              <a:t>)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Kas</a:t>
            </a:r>
            <a:r>
              <a:rPr lang="en-US" sz="2400" dirty="0" smtClean="0"/>
              <a:t> (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membeli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tunai</a:t>
            </a:r>
            <a:r>
              <a:rPr lang="en-US" sz="2400" dirty="0" smtClean="0"/>
              <a:t>).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Akuntansi</a:t>
            </a:r>
            <a:r>
              <a:rPr lang="en-US" dirty="0" smtClean="0"/>
              <a:t> Perusahaan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7650" y="533400"/>
            <a:ext cx="9410700" cy="5638800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Retur</a:t>
            </a:r>
            <a:r>
              <a:rPr lang="en-US" b="1" dirty="0" smtClean="0"/>
              <a:t> </a:t>
            </a:r>
            <a:r>
              <a:rPr lang="en-US" b="1" dirty="0" err="1" smtClean="0"/>
              <a:t>Penjualan</a:t>
            </a:r>
            <a:r>
              <a:rPr lang="en-US" b="1" dirty="0" smtClean="0"/>
              <a:t> (Sales Return)</a:t>
            </a:r>
          </a:p>
          <a:p>
            <a:pPr>
              <a:buNone/>
            </a:pPr>
            <a:r>
              <a:rPr lang="en-US" sz="2400" dirty="0" smtClean="0"/>
              <a:t>7 </a:t>
            </a:r>
            <a:r>
              <a:rPr lang="en-US" sz="2400" dirty="0" err="1" smtClean="0"/>
              <a:t>Maret</a:t>
            </a:r>
            <a:r>
              <a:rPr lang="en-US" sz="2400" dirty="0" smtClean="0"/>
              <a:t> 2013 </a:t>
            </a:r>
            <a:r>
              <a:rPr lang="en-US" sz="2400" dirty="0" err="1" smtClean="0"/>
              <a:t>Toko</a:t>
            </a:r>
            <a:r>
              <a:rPr lang="en-US" sz="2400" dirty="0" smtClean="0"/>
              <a:t> </a:t>
            </a:r>
            <a:r>
              <a:rPr lang="en-US" sz="2400" dirty="0" err="1" smtClean="0"/>
              <a:t>Makmur</a:t>
            </a:r>
            <a:r>
              <a:rPr lang="en-US" sz="2400" dirty="0" smtClean="0"/>
              <a:t> </a:t>
            </a:r>
            <a:r>
              <a:rPr lang="en-US" sz="2400" dirty="0" err="1" smtClean="0"/>
              <a:t>Sentosa</a:t>
            </a:r>
            <a:r>
              <a:rPr lang="en-US" sz="2400" dirty="0" smtClean="0"/>
              <a:t> </a:t>
            </a:r>
            <a:r>
              <a:rPr lang="en-US" sz="2400" dirty="0" err="1" smtClean="0"/>
              <a:t>mengembalikan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sebagian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 </a:t>
            </a:r>
            <a:r>
              <a:rPr lang="en-US" sz="2400" dirty="0" err="1" smtClean="0"/>
              <a:t>senilai</a:t>
            </a:r>
            <a:r>
              <a:rPr lang="en-US" sz="2400" dirty="0" smtClean="0"/>
              <a:t> Rp60.000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rusak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Ayat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5" descr="Akuntansi Suatu Pengantar new_Page_120.jpg"/>
          <p:cNvPicPr>
            <a:picLocks noChangeAspect="1"/>
          </p:cNvPicPr>
          <p:nvPr/>
        </p:nvPicPr>
        <p:blipFill>
          <a:blip r:embed="rId2" cstate="print"/>
          <a:srcRect l="12974" t="71445" r="12614" b="21221"/>
          <a:stretch>
            <a:fillRect/>
          </a:stretch>
        </p:blipFill>
        <p:spPr>
          <a:xfrm>
            <a:off x="609600" y="2362200"/>
            <a:ext cx="8763000" cy="1676400"/>
          </a:xfrm>
          <a:prstGeom prst="rect">
            <a:avLst/>
          </a:prstGeom>
        </p:spPr>
      </p:pic>
      <p:pic>
        <p:nvPicPr>
          <p:cNvPr id="7" name="Picture 6" descr="Akuntansi Suatu Pengantar new_Page_120.jpg"/>
          <p:cNvPicPr>
            <a:picLocks noChangeAspect="1"/>
          </p:cNvPicPr>
          <p:nvPr/>
        </p:nvPicPr>
        <p:blipFill>
          <a:blip r:embed="rId2" cstate="print"/>
          <a:srcRect l="12974" t="80112" r="12614" b="14220"/>
          <a:stretch>
            <a:fillRect/>
          </a:stretch>
        </p:blipFill>
        <p:spPr>
          <a:xfrm>
            <a:off x="685800" y="4724400"/>
            <a:ext cx="87630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Akuntansi</a:t>
            </a:r>
            <a:r>
              <a:rPr lang="en-US" dirty="0" smtClean="0"/>
              <a:t> Perusahaan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7650" y="533400"/>
            <a:ext cx="9410700" cy="5638800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Retur</a:t>
            </a:r>
            <a:r>
              <a:rPr lang="en-US" b="1" dirty="0" smtClean="0"/>
              <a:t> </a:t>
            </a:r>
            <a:r>
              <a:rPr lang="en-US" b="1" dirty="0" err="1" smtClean="0"/>
              <a:t>Penjualan</a:t>
            </a:r>
            <a:r>
              <a:rPr lang="en-US" b="1" dirty="0" smtClean="0"/>
              <a:t> (Sales Return)</a:t>
            </a:r>
          </a:p>
          <a:p>
            <a:pPr>
              <a:buNone/>
            </a:pPr>
            <a:r>
              <a:rPr lang="en-US" sz="2400" dirty="0" smtClean="0"/>
              <a:t>7 </a:t>
            </a:r>
            <a:r>
              <a:rPr lang="en-US" sz="2400" dirty="0" err="1" smtClean="0"/>
              <a:t>Maret</a:t>
            </a:r>
            <a:r>
              <a:rPr lang="en-US" sz="2400" dirty="0" smtClean="0"/>
              <a:t> 2013 </a:t>
            </a:r>
            <a:r>
              <a:rPr lang="en-US" sz="2400" dirty="0" err="1" smtClean="0"/>
              <a:t>Toko</a:t>
            </a:r>
            <a:r>
              <a:rPr lang="en-US" sz="2400" dirty="0" smtClean="0"/>
              <a:t> </a:t>
            </a:r>
            <a:r>
              <a:rPr lang="en-US" sz="2400" dirty="0" err="1" smtClean="0"/>
              <a:t>Makmur</a:t>
            </a:r>
            <a:r>
              <a:rPr lang="en-US" sz="2400" dirty="0" smtClean="0"/>
              <a:t> </a:t>
            </a:r>
            <a:r>
              <a:rPr lang="en-US" sz="2400" dirty="0" err="1" smtClean="0"/>
              <a:t>Sentosa</a:t>
            </a:r>
            <a:r>
              <a:rPr lang="en-US" sz="2400" dirty="0" smtClean="0"/>
              <a:t> </a:t>
            </a:r>
            <a:r>
              <a:rPr lang="en-US" sz="2400" dirty="0" err="1" smtClean="0"/>
              <a:t>mengembalikan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sebagian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 </a:t>
            </a:r>
            <a:r>
              <a:rPr lang="en-US" sz="2400" dirty="0" err="1" smtClean="0"/>
              <a:t>senilai</a:t>
            </a:r>
            <a:r>
              <a:rPr lang="en-US" sz="2400" dirty="0" smtClean="0"/>
              <a:t> Rp60.000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rusak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Ayat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5" descr="Akuntansi Suatu Pengantar new_Page_120.jpg"/>
          <p:cNvPicPr>
            <a:picLocks noChangeAspect="1"/>
          </p:cNvPicPr>
          <p:nvPr/>
        </p:nvPicPr>
        <p:blipFill>
          <a:blip r:embed="rId2" cstate="print"/>
          <a:srcRect l="12974" t="71445" r="12614" b="21221"/>
          <a:stretch>
            <a:fillRect/>
          </a:stretch>
        </p:blipFill>
        <p:spPr>
          <a:xfrm>
            <a:off x="609600" y="2362200"/>
            <a:ext cx="8763000" cy="1676400"/>
          </a:xfrm>
          <a:prstGeom prst="rect">
            <a:avLst/>
          </a:prstGeom>
        </p:spPr>
      </p:pic>
      <p:pic>
        <p:nvPicPr>
          <p:cNvPr id="7" name="Picture 6" descr="Akuntansi Suatu Pengantar new_Page_120.jpg"/>
          <p:cNvPicPr>
            <a:picLocks noChangeAspect="1"/>
          </p:cNvPicPr>
          <p:nvPr/>
        </p:nvPicPr>
        <p:blipFill>
          <a:blip r:embed="rId2" cstate="print"/>
          <a:srcRect l="12974" t="80112" r="12614" b="14220"/>
          <a:stretch>
            <a:fillRect/>
          </a:stretch>
        </p:blipFill>
        <p:spPr>
          <a:xfrm>
            <a:off x="685800" y="4724400"/>
            <a:ext cx="87630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Akuntansi</a:t>
            </a:r>
            <a:r>
              <a:rPr lang="en-US" dirty="0" smtClean="0"/>
              <a:t> Perusahaan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7650" y="533400"/>
            <a:ext cx="9410700" cy="5638800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Potongan</a:t>
            </a:r>
            <a:r>
              <a:rPr lang="en-US" b="1" dirty="0" smtClean="0"/>
              <a:t> </a:t>
            </a:r>
            <a:r>
              <a:rPr lang="en-US" b="1" dirty="0" err="1" smtClean="0"/>
              <a:t>Penjualan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sz="2400" dirty="0" err="1" smtClean="0"/>
              <a:t>Penjual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potongan</a:t>
            </a:r>
            <a:r>
              <a:rPr lang="en-US" sz="2400" dirty="0" smtClean="0"/>
              <a:t> ( </a:t>
            </a:r>
            <a:r>
              <a:rPr lang="en-US" sz="2400" dirty="0" err="1" smtClean="0"/>
              <a:t>diskon</a:t>
            </a:r>
            <a:r>
              <a:rPr lang="en-US" sz="2400" dirty="0" smtClean="0"/>
              <a:t>) 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pelanggannya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pelanggannya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melunasi</a:t>
            </a:r>
            <a:r>
              <a:rPr lang="en-US" sz="2400" dirty="0" smtClean="0"/>
              <a:t> </a:t>
            </a:r>
            <a:r>
              <a:rPr lang="en-US" sz="2400" dirty="0" err="1" smtClean="0"/>
              <a:t>utangnya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cepat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yang </a:t>
            </a:r>
            <a:r>
              <a:rPr lang="en-US" sz="2400" dirty="0" err="1" smtClean="0"/>
              <a:t>waktu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ditentukan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Flowchart: Preparation 7"/>
          <p:cNvSpPr/>
          <p:nvPr/>
        </p:nvSpPr>
        <p:spPr>
          <a:xfrm>
            <a:off x="990600" y="2438400"/>
            <a:ext cx="8153400" cy="3657600"/>
          </a:xfrm>
          <a:prstGeom prst="flowChartPreparat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/>
              <a:t>2/10, n/30</a:t>
            </a:r>
          </a:p>
          <a:p>
            <a:pPr algn="ctr"/>
            <a:endParaRPr lang="en-US" i="1" dirty="0" smtClean="0"/>
          </a:p>
          <a:p>
            <a:pPr algn="ctr"/>
            <a:r>
              <a:rPr lang="en-US" sz="2400" dirty="0" err="1" smtClean="0"/>
              <a:t>Potongan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2%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 </a:t>
            </a:r>
            <a:r>
              <a:rPr lang="en-US" sz="2400" dirty="0" err="1" smtClean="0"/>
              <a:t>membayar</a:t>
            </a:r>
            <a:r>
              <a:rPr lang="en-US" sz="2400" dirty="0" smtClean="0"/>
              <a:t> </a:t>
            </a:r>
            <a:r>
              <a:rPr lang="en-US" sz="2400" dirty="0" err="1" smtClean="0"/>
              <a:t>tagihan</a:t>
            </a:r>
            <a:r>
              <a:rPr lang="en-US" sz="2400" dirty="0" smtClean="0"/>
              <a:t> 10 (</a:t>
            </a:r>
            <a:r>
              <a:rPr lang="en-US" sz="2400" dirty="0" err="1" smtClean="0"/>
              <a:t>sepuluh</a:t>
            </a:r>
            <a:r>
              <a:rPr lang="en-US" sz="2400" dirty="0" smtClean="0"/>
              <a:t>)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. </a:t>
            </a:r>
            <a:r>
              <a:rPr lang="en-US" sz="2400" dirty="0" err="1" smtClean="0"/>
              <a:t>Jatuh</a:t>
            </a:r>
            <a:r>
              <a:rPr lang="en-US" sz="2400" dirty="0" smtClean="0"/>
              <a:t> tempo </a:t>
            </a:r>
            <a:r>
              <a:rPr lang="en-US" sz="2400" dirty="0" err="1" smtClean="0"/>
              <a:t>pembayaran</a:t>
            </a:r>
            <a:r>
              <a:rPr lang="en-US" sz="2400" dirty="0" smtClean="0"/>
              <a:t> </a:t>
            </a:r>
            <a:r>
              <a:rPr lang="en-US" sz="2400" dirty="0" err="1" smtClean="0"/>
              <a:t>tagihan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30 (</a:t>
            </a:r>
            <a:r>
              <a:rPr lang="en-US" sz="2400" dirty="0" err="1" smtClean="0"/>
              <a:t>tiga</a:t>
            </a:r>
            <a:r>
              <a:rPr lang="en-US" sz="2400" dirty="0" smtClean="0"/>
              <a:t> </a:t>
            </a:r>
            <a:r>
              <a:rPr lang="en-US" sz="2400" dirty="0" err="1" smtClean="0"/>
              <a:t>puluh</a:t>
            </a:r>
            <a:r>
              <a:rPr lang="en-US" sz="2400" dirty="0" smtClean="0"/>
              <a:t>)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Akuntansi</a:t>
            </a:r>
            <a:r>
              <a:rPr lang="en-US" dirty="0" smtClean="0"/>
              <a:t> Perusahaan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7650" y="533400"/>
            <a:ext cx="9410700" cy="5638800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Potongan</a:t>
            </a:r>
            <a:r>
              <a:rPr lang="en-US" b="1" dirty="0" smtClean="0"/>
              <a:t> </a:t>
            </a:r>
            <a:r>
              <a:rPr lang="en-US" b="1" dirty="0" err="1" smtClean="0"/>
              <a:t>Penjualan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sz="2400" dirty="0" err="1" smtClean="0"/>
              <a:t>Toko</a:t>
            </a:r>
            <a:r>
              <a:rPr lang="en-US" sz="2400" dirty="0" smtClean="0"/>
              <a:t> </a:t>
            </a:r>
            <a:r>
              <a:rPr lang="en-US" sz="2400" dirty="0" err="1" smtClean="0"/>
              <a:t>Wijaya</a:t>
            </a:r>
            <a:r>
              <a:rPr lang="en-US" sz="2400" dirty="0" smtClean="0"/>
              <a:t> </a:t>
            </a:r>
            <a:r>
              <a:rPr lang="en-US" sz="2400" dirty="0" err="1" smtClean="0"/>
              <a:t>Berkah</a:t>
            </a:r>
            <a:r>
              <a:rPr lang="en-US" sz="2400" dirty="0" smtClean="0"/>
              <a:t> </a:t>
            </a:r>
            <a:r>
              <a:rPr lang="en-US" sz="2400" dirty="0" err="1" smtClean="0"/>
              <a:t>membeli</a:t>
            </a:r>
            <a:r>
              <a:rPr lang="en-US" sz="2400" dirty="0" smtClean="0"/>
              <a:t> 20 </a:t>
            </a:r>
            <a:r>
              <a:rPr lang="en-US" sz="2400" dirty="0" err="1" smtClean="0"/>
              <a:t>karung</a:t>
            </a:r>
            <a:r>
              <a:rPr lang="en-US" sz="2400" dirty="0" smtClean="0"/>
              <a:t> </a:t>
            </a:r>
            <a:r>
              <a:rPr lang="en-US" sz="2400" dirty="0" err="1" smtClean="0"/>
              <a:t>beras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kredit</a:t>
            </a:r>
            <a:r>
              <a:rPr lang="en-US" sz="2400" dirty="0" smtClean="0"/>
              <a:t> @ Rp200.000 </a:t>
            </a:r>
            <a:r>
              <a:rPr lang="en-US" sz="2400" dirty="0" err="1" smtClean="0"/>
              <a:t>dari</a:t>
            </a:r>
            <a:r>
              <a:rPr lang="en-US" sz="2400" dirty="0" smtClean="0"/>
              <a:t> Arum </a:t>
            </a:r>
            <a:r>
              <a:rPr lang="en-US" sz="2400" dirty="0" err="1" smtClean="0"/>
              <a:t>Grosir</a:t>
            </a:r>
            <a:r>
              <a:rPr lang="en-US" sz="2400" dirty="0" smtClean="0"/>
              <a:t>. </a:t>
            </a:r>
            <a:r>
              <a:rPr lang="en-US" sz="2400" dirty="0" err="1" smtClean="0"/>
              <a:t>Syarat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penjualannya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3/15, n/45; </a:t>
            </a:r>
            <a:r>
              <a:rPr lang="en-US" sz="2400" dirty="0" err="1" smtClean="0"/>
              <a:t>Faktur</a:t>
            </a:r>
            <a:r>
              <a:rPr lang="en-US" sz="2400" dirty="0" smtClean="0"/>
              <a:t> No. 003 </a:t>
            </a:r>
            <a:r>
              <a:rPr lang="en-US" sz="2400" dirty="0" err="1" smtClean="0"/>
              <a:t>pada</a:t>
            </a:r>
            <a:r>
              <a:rPr lang="en-US" sz="2400" dirty="0" smtClean="0"/>
              <a:t> 8 </a:t>
            </a:r>
            <a:r>
              <a:rPr lang="en-US" sz="2400" dirty="0" err="1" smtClean="0"/>
              <a:t>Maret</a:t>
            </a:r>
            <a:r>
              <a:rPr lang="en-US" sz="2400" dirty="0" smtClean="0"/>
              <a:t> 2013. </a:t>
            </a:r>
            <a:r>
              <a:rPr lang="en-US" sz="2400" dirty="0" err="1" smtClean="0"/>
              <a:t>Toko</a:t>
            </a:r>
            <a:r>
              <a:rPr lang="en-US" sz="2400" dirty="0" smtClean="0"/>
              <a:t> </a:t>
            </a:r>
            <a:r>
              <a:rPr lang="en-US" sz="2400" dirty="0" err="1" smtClean="0"/>
              <a:t>Wijaya</a:t>
            </a:r>
            <a:r>
              <a:rPr lang="en-US" sz="2400" dirty="0" smtClean="0"/>
              <a:t> </a:t>
            </a:r>
            <a:r>
              <a:rPr lang="en-US" sz="2400" dirty="0" err="1" smtClean="0"/>
              <a:t>Berkah</a:t>
            </a:r>
            <a:r>
              <a:rPr lang="en-US" sz="2400" dirty="0" smtClean="0"/>
              <a:t> </a:t>
            </a:r>
            <a:r>
              <a:rPr lang="en-US" sz="2400" dirty="0" err="1" smtClean="0"/>
              <a:t>melunasi</a:t>
            </a:r>
            <a:r>
              <a:rPr lang="en-US" sz="2400" dirty="0" smtClean="0"/>
              <a:t> </a:t>
            </a:r>
            <a:r>
              <a:rPr lang="en-US" sz="2400" dirty="0" err="1" smtClean="0"/>
              <a:t>tagihan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18 </a:t>
            </a:r>
            <a:r>
              <a:rPr lang="en-US" sz="2400" dirty="0" err="1" smtClean="0"/>
              <a:t>Maret</a:t>
            </a:r>
            <a:r>
              <a:rPr lang="en-US" sz="2400" dirty="0" smtClean="0"/>
              <a:t> 2013.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Transaksi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kredit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8 </a:t>
            </a:r>
            <a:r>
              <a:rPr lang="en-US" sz="2400" dirty="0" err="1" smtClean="0"/>
              <a:t>Maret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5" descr="Akuntansi Suatu Pengantar new_Page_121.jpg"/>
          <p:cNvPicPr>
            <a:picLocks noChangeAspect="1"/>
          </p:cNvPicPr>
          <p:nvPr/>
        </p:nvPicPr>
        <p:blipFill>
          <a:blip r:embed="rId2" cstate="print"/>
          <a:srcRect l="13926" t="47334" r="12614" b="46999"/>
          <a:stretch>
            <a:fillRect/>
          </a:stretch>
        </p:blipFill>
        <p:spPr>
          <a:xfrm>
            <a:off x="609600" y="3733800"/>
            <a:ext cx="8534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Akuntansi</a:t>
            </a:r>
            <a:r>
              <a:rPr lang="en-US" dirty="0" smtClean="0"/>
              <a:t> Perusahaan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7650" y="533400"/>
            <a:ext cx="9410700" cy="5638800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Potongan</a:t>
            </a:r>
            <a:r>
              <a:rPr lang="en-US" b="1" dirty="0" smtClean="0"/>
              <a:t> </a:t>
            </a:r>
            <a:r>
              <a:rPr lang="en-US" b="1" dirty="0" err="1" smtClean="0"/>
              <a:t>Penjualan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sz="2400" dirty="0" err="1" smtClean="0"/>
              <a:t>Transaksi</a:t>
            </a:r>
            <a:r>
              <a:rPr lang="en-US" sz="2400" dirty="0" smtClean="0"/>
              <a:t> </a:t>
            </a:r>
            <a:r>
              <a:rPr lang="en-US" sz="2400" dirty="0" err="1" smtClean="0"/>
              <a:t>pelunasan</a:t>
            </a:r>
            <a:r>
              <a:rPr lang="en-US" sz="2400" dirty="0" smtClean="0"/>
              <a:t> </a:t>
            </a:r>
            <a:r>
              <a:rPr lang="en-US" sz="2400" dirty="0" err="1" smtClean="0"/>
              <a:t>piutang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18 </a:t>
            </a:r>
            <a:r>
              <a:rPr lang="en-US" sz="2400" dirty="0" err="1" smtClean="0"/>
              <a:t>Maret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 descr="Akuntansi Suatu Pengantar new_Page_121.jpg"/>
          <p:cNvPicPr>
            <a:picLocks noChangeAspect="1"/>
          </p:cNvPicPr>
          <p:nvPr/>
        </p:nvPicPr>
        <p:blipFill>
          <a:blip r:embed="rId2" cstate="print"/>
          <a:srcRect l="13926" t="57002" r="12614" b="24665"/>
          <a:stretch>
            <a:fillRect/>
          </a:stretch>
        </p:blipFill>
        <p:spPr>
          <a:xfrm>
            <a:off x="533400" y="1752600"/>
            <a:ext cx="85344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Akuntansi</a:t>
            </a:r>
            <a:r>
              <a:rPr lang="en-US" dirty="0" smtClean="0"/>
              <a:t> Perusahaan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7650" y="533400"/>
            <a:ext cx="9410700" cy="5638800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Potongan</a:t>
            </a:r>
            <a:r>
              <a:rPr lang="en-US" b="1" dirty="0" smtClean="0"/>
              <a:t> </a:t>
            </a:r>
            <a:r>
              <a:rPr lang="en-US" b="1" dirty="0" err="1" smtClean="0"/>
              <a:t>Penjualan</a:t>
            </a:r>
            <a:r>
              <a:rPr lang="en-US" b="1" dirty="0" smtClean="0"/>
              <a:t>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	</a:t>
            </a:r>
            <a:r>
              <a:rPr lang="en-US" sz="2400" dirty="0" err="1" smtClean="0"/>
              <a:t>Perhitungan</a:t>
            </a:r>
            <a:r>
              <a:rPr lang="en-US" sz="2400" dirty="0" smtClean="0"/>
              <a:t> </a:t>
            </a:r>
            <a:r>
              <a:rPr lang="en-US" sz="2400" dirty="0" err="1" smtClean="0"/>
              <a:t>potongan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Arum </a:t>
            </a:r>
            <a:r>
              <a:rPr lang="en-US" sz="2400" dirty="0" err="1" smtClean="0"/>
              <a:t>Grosir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Toko</a:t>
            </a:r>
            <a:r>
              <a:rPr lang="en-US" sz="2400" dirty="0" smtClean="0"/>
              <a:t> </a:t>
            </a:r>
            <a:r>
              <a:rPr lang="en-US" sz="2400" dirty="0" err="1" smtClean="0"/>
              <a:t>Wijaya</a:t>
            </a:r>
            <a:r>
              <a:rPr lang="en-US" sz="2400" dirty="0" smtClean="0"/>
              <a:t> </a:t>
            </a:r>
            <a:r>
              <a:rPr lang="en-US" sz="2400" dirty="0" err="1" smtClean="0"/>
              <a:t>Berkah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:</a:t>
            </a:r>
          </a:p>
          <a:p>
            <a:pPr marL="1020763" indent="-42863">
              <a:buNone/>
            </a:pPr>
            <a:r>
              <a:rPr lang="en-US" sz="2400" b="1" dirty="0" err="1" smtClean="0"/>
              <a:t>Potongan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penjualan</a:t>
            </a:r>
            <a:r>
              <a:rPr lang="en-US" sz="2400" b="1" dirty="0" smtClean="0"/>
              <a:t>= 3% × 4.000.000 = Rp120.000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Penghitungan</a:t>
            </a:r>
            <a:r>
              <a:rPr lang="en-US" sz="2400" dirty="0" smtClean="0"/>
              <a:t> </a:t>
            </a:r>
            <a:r>
              <a:rPr lang="en-US" sz="2400" dirty="0" err="1" smtClean="0"/>
              <a:t>kas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diterima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Arum </a:t>
            </a:r>
            <a:r>
              <a:rPr lang="en-US" sz="2400" dirty="0" err="1" smtClean="0"/>
              <a:t>Grosir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potongan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:</a:t>
            </a:r>
          </a:p>
          <a:p>
            <a:pPr marL="1658938" indent="-681038">
              <a:buNone/>
            </a:pPr>
            <a:r>
              <a:rPr lang="en-US" sz="2400" b="1" dirty="0" smtClean="0"/>
              <a:t>Total </a:t>
            </a:r>
            <a:r>
              <a:rPr lang="en-US" sz="2400" b="1" dirty="0" err="1" smtClean="0"/>
              <a:t>Penjualan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Piutang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Dagang</a:t>
            </a:r>
            <a:r>
              <a:rPr lang="en-US" sz="2400" b="1" dirty="0" smtClean="0"/>
              <a:t>)	Rp4.000.000</a:t>
            </a:r>
          </a:p>
          <a:p>
            <a:pPr marL="1658938" indent="-681038">
              <a:buNone/>
            </a:pPr>
            <a:r>
              <a:rPr lang="en-US" sz="2400" b="1" dirty="0" err="1" smtClean="0"/>
              <a:t>Potongan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Penjualan</a:t>
            </a:r>
            <a:r>
              <a:rPr lang="en-US" sz="2400" b="1" dirty="0" smtClean="0"/>
              <a:t>			</a:t>
            </a:r>
            <a:r>
              <a:rPr lang="en-US" sz="2400" b="1" dirty="0" err="1" smtClean="0"/>
              <a:t>Rp</a:t>
            </a:r>
            <a:r>
              <a:rPr lang="en-US" sz="2400" b="1" dirty="0" smtClean="0"/>
              <a:t>    120.000</a:t>
            </a:r>
          </a:p>
          <a:p>
            <a:pPr marL="1658938" indent="-681038">
              <a:buNone/>
            </a:pPr>
            <a:r>
              <a:rPr lang="en-US" sz="2400" b="1" dirty="0" err="1" smtClean="0"/>
              <a:t>Kas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diterima</a:t>
            </a:r>
            <a:r>
              <a:rPr lang="en-US" sz="2400" b="1" dirty="0" smtClean="0"/>
              <a:t>			</a:t>
            </a:r>
            <a:r>
              <a:rPr lang="en-US" sz="2400" b="1" dirty="0" err="1" smtClean="0"/>
              <a:t>Rp</a:t>
            </a:r>
            <a:r>
              <a:rPr lang="en-US" sz="2400" b="1" dirty="0" smtClean="0"/>
              <a:t> 3.880.000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715000" y="4953000"/>
            <a:ext cx="1905000" cy="0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7650" y="533400"/>
            <a:ext cx="9410700" cy="5638800"/>
          </a:xfrm>
        </p:spPr>
        <p:txBody>
          <a:bodyPr/>
          <a:lstStyle/>
          <a:p>
            <a:pPr>
              <a:buNone/>
            </a:pPr>
            <a:r>
              <a:rPr lang="en-US" sz="3600" b="1" dirty="0" err="1" smtClean="0"/>
              <a:t>Jurnal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Khusus</a:t>
            </a:r>
            <a:endParaRPr lang="en-US" sz="3600" b="1" dirty="0" smtClean="0"/>
          </a:p>
          <a:p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khusus</a:t>
            </a:r>
            <a:r>
              <a:rPr lang="en-US" sz="2400" dirty="0" smtClean="0"/>
              <a:t> </a:t>
            </a:r>
            <a:r>
              <a:rPr lang="en-US" sz="2400" dirty="0" err="1" smtClean="0"/>
              <a:t>dibuat</a:t>
            </a:r>
            <a:r>
              <a:rPr lang="en-US" sz="2400" dirty="0" smtClean="0"/>
              <a:t> agar </a:t>
            </a:r>
            <a:r>
              <a:rPr lang="en-US" sz="2400" dirty="0" err="1" smtClean="0"/>
              <a:t>pencatatan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efisien</a:t>
            </a:r>
            <a:r>
              <a:rPr lang="en-US" sz="2400" dirty="0" smtClean="0"/>
              <a:t> </a:t>
            </a:r>
            <a:r>
              <a:rPr lang="en-US" sz="2400" dirty="0" err="1" smtClean="0"/>
              <a:t>dibandingkan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 </a:t>
            </a:r>
            <a:r>
              <a:rPr lang="fi-FI" sz="2400" dirty="0" smtClean="0"/>
              <a:t>kita harus selalu mencantumkan nama akun-akun yang </a:t>
            </a:r>
            <a:r>
              <a:rPr lang="en-US" sz="2400" dirty="0" err="1" smtClean="0"/>
              <a:t>terkait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 Kita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 err="1" smtClean="0"/>
              <a:t>peruntukan</a:t>
            </a:r>
            <a:r>
              <a:rPr lang="en-US" sz="2400" dirty="0" smtClean="0"/>
              <a:t> </a:t>
            </a:r>
            <a:r>
              <a:rPr lang="en-US" sz="2400" dirty="0" err="1" smtClean="0"/>
              <a:t>piutang</a:t>
            </a:r>
            <a:r>
              <a:rPr lang="en-US" sz="2400" dirty="0" smtClean="0"/>
              <a:t>, </a:t>
            </a:r>
            <a:r>
              <a:rPr lang="en-US" sz="2400" dirty="0" err="1" smtClean="0"/>
              <a:t>penerimaan</a:t>
            </a:r>
            <a:r>
              <a:rPr lang="en-US" sz="2400" dirty="0" smtClean="0"/>
              <a:t> </a:t>
            </a:r>
            <a:r>
              <a:rPr lang="en-US" sz="2400" dirty="0" err="1" smtClean="0"/>
              <a:t>kas</a:t>
            </a:r>
            <a:r>
              <a:rPr lang="en-US" sz="2400" dirty="0" smtClean="0"/>
              <a:t>, </a:t>
            </a:r>
            <a:r>
              <a:rPr lang="en-US" sz="2400" dirty="0" err="1" smtClean="0"/>
              <a:t>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pembayaran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dicatat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Perusahaan </a:t>
            </a:r>
            <a:r>
              <a:rPr lang="en-US" sz="2400" dirty="0" err="1" smtClean="0"/>
              <a:t>memerlukan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khusus</a:t>
            </a:r>
            <a:r>
              <a:rPr lang="en-US" sz="2400" dirty="0" smtClean="0"/>
              <a:t> </a:t>
            </a:r>
            <a:r>
              <a:rPr lang="en-US" sz="2400" dirty="0" err="1" smtClean="0"/>
              <a:t>selain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mencatat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1" y="273051"/>
            <a:ext cx="8877300" cy="5853113"/>
          </a:xfrm>
        </p:spPr>
        <p:txBody>
          <a:bodyPr/>
          <a:lstStyle/>
          <a:p>
            <a:pPr>
              <a:buNone/>
            </a:pPr>
            <a:r>
              <a:rPr lang="en-US" sz="3600" b="1" dirty="0" err="1" smtClean="0"/>
              <a:t>Jurnal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Khusus</a:t>
            </a:r>
            <a:endParaRPr lang="en-US" sz="3600" b="1" dirty="0" smtClean="0"/>
          </a:p>
          <a:p>
            <a:r>
              <a:rPr lang="en-US" sz="2400" dirty="0" err="1" smtClean="0"/>
              <a:t>Ada</a:t>
            </a:r>
            <a:r>
              <a:rPr lang="en-US" sz="2400" dirty="0" smtClean="0"/>
              <a:t> 5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pencatatannya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terpisah</a:t>
            </a:r>
            <a:r>
              <a:rPr lang="en-US" sz="2400" dirty="0" smtClean="0"/>
              <a:t> </a:t>
            </a:r>
            <a:r>
              <a:rPr lang="en-US" sz="2400" dirty="0" err="1" smtClean="0"/>
              <a:t>menurut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(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Khusus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371600" y="2455333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1" y="273051"/>
            <a:ext cx="8877300" cy="5853113"/>
          </a:xfrm>
        </p:spPr>
        <p:txBody>
          <a:bodyPr/>
          <a:lstStyle/>
          <a:p>
            <a:pPr>
              <a:buNone/>
            </a:pPr>
            <a:r>
              <a:rPr lang="en-US" sz="3600" b="1" dirty="0" err="1" smtClean="0"/>
              <a:t>Jurnal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Khusus</a:t>
            </a:r>
            <a:endParaRPr lang="en-US" sz="3600" b="1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1676400" y="1066800"/>
          <a:ext cx="6604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676400" y="5105400"/>
            <a:ext cx="2362200" cy="1371600"/>
            <a:chOff x="0" y="2981689"/>
            <a:chExt cx="2377440" cy="1418828"/>
          </a:xfrm>
        </p:grpSpPr>
        <p:sp>
          <p:nvSpPr>
            <p:cNvPr id="11" name="Rounded Rectangle 10"/>
            <p:cNvSpPr/>
            <p:nvPr/>
          </p:nvSpPr>
          <p:spPr>
            <a:xfrm>
              <a:off x="0" y="2981689"/>
              <a:ext cx="2377440" cy="141882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2" name="Rounded Rectangle 6"/>
            <p:cNvSpPr/>
            <p:nvPr/>
          </p:nvSpPr>
          <p:spPr>
            <a:xfrm>
              <a:off x="69261" y="3050950"/>
              <a:ext cx="2238918" cy="1280306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20980" tIns="110490" rIns="220980" bIns="11049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8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38600" y="5257800"/>
            <a:ext cx="4226560" cy="1021556"/>
            <a:chOff x="2377439" y="2811214"/>
            <a:chExt cx="4226560" cy="1021556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979941" y="1208712"/>
              <a:ext cx="1021556" cy="4226560"/>
            </a:xfrm>
            <a:prstGeom prst="round2Same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15" name="Round Same Side Corner Rectangle 4"/>
            <p:cNvSpPr/>
            <p:nvPr/>
          </p:nvSpPr>
          <p:spPr>
            <a:xfrm>
              <a:off x="2377439" y="2861082"/>
              <a:ext cx="4176692" cy="9218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700" kern="1200" dirty="0"/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700" kern="12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752600" y="5181600"/>
            <a:ext cx="198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Jurnal Pengeluaran Kas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38600" y="5410200"/>
            <a:ext cx="419100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sz="2400" dirty="0" smtClean="0">
                <a:solidFill>
                  <a:schemeClr val="tx1"/>
                </a:solidFill>
                <a:latin typeface="+mj-lt"/>
              </a:rPr>
              <a:t>Pembayaran kas untuk segala pengeluaran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Tujuan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990600"/>
            <a:ext cx="6477000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400" b="1" dirty="0" err="1" smtClean="0"/>
              <a:t>Setelah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mempelajari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peserta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diharapkan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mampu</a:t>
            </a:r>
            <a:r>
              <a:rPr lang="en-US" sz="2400" b="1" dirty="0" smtClean="0"/>
              <a:t>:</a:t>
            </a:r>
          </a:p>
          <a:p>
            <a:r>
              <a:rPr lang="en-US" sz="2400" dirty="0" err="1" smtClean="0"/>
              <a:t>Membedakan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Menyiapkan</a:t>
            </a:r>
            <a:r>
              <a:rPr lang="en-US" sz="2400" dirty="0" smtClean="0"/>
              <a:t> </a:t>
            </a:r>
            <a:r>
              <a:rPr lang="en-US" sz="2400" dirty="0" err="1" smtClean="0"/>
              <a:t>ayat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penerimaan</a:t>
            </a:r>
            <a:r>
              <a:rPr lang="en-US" sz="2400" dirty="0" smtClean="0"/>
              <a:t> </a:t>
            </a:r>
            <a:r>
              <a:rPr lang="en-US" sz="2400" dirty="0" err="1" smtClean="0"/>
              <a:t>kas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Menyiapkan</a:t>
            </a:r>
            <a:r>
              <a:rPr lang="en-US" sz="2400" dirty="0" smtClean="0"/>
              <a:t> </a:t>
            </a:r>
            <a:r>
              <a:rPr lang="en-US" sz="2400" dirty="0" err="1" smtClean="0"/>
              <a:t>ayat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mencatat</a:t>
            </a:r>
            <a:r>
              <a:rPr lang="en-US" sz="2400" dirty="0" smtClean="0"/>
              <a:t> </a:t>
            </a:r>
            <a:r>
              <a:rPr lang="en-US" sz="2400" dirty="0" err="1" smtClean="0"/>
              <a:t>potongan</a:t>
            </a:r>
            <a:r>
              <a:rPr lang="en-US" sz="2400" dirty="0" smtClean="0"/>
              <a:t> </a:t>
            </a:r>
            <a:r>
              <a:rPr lang="en-US" sz="2400" dirty="0" err="1" smtClean="0"/>
              <a:t>harga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retur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penerimaan</a:t>
            </a:r>
            <a:r>
              <a:rPr lang="en-US" sz="2400" dirty="0" smtClean="0"/>
              <a:t> </a:t>
            </a:r>
            <a:r>
              <a:rPr lang="en-US" sz="2400" dirty="0" err="1" smtClean="0"/>
              <a:t>kas</a:t>
            </a:r>
            <a:r>
              <a:rPr lang="en-US" sz="2400" dirty="0" smtClean="0"/>
              <a:t>.</a:t>
            </a:r>
          </a:p>
          <a:p>
            <a:r>
              <a:rPr lang="fi-FI" sz="2400" dirty="0" smtClean="0"/>
              <a:t>Menyiapkan laporan keuangan perusahaan dagang.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3434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7650" y="533400"/>
            <a:ext cx="9410700" cy="5638800"/>
          </a:xfrm>
        </p:spPr>
        <p:txBody>
          <a:bodyPr/>
          <a:lstStyle/>
          <a:p>
            <a:pPr>
              <a:buNone/>
            </a:pPr>
            <a:r>
              <a:rPr lang="en-US" sz="3600" b="1" dirty="0" err="1" smtClean="0"/>
              <a:t>Keuntungan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Jurnal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Khusus</a:t>
            </a:r>
            <a:endParaRPr lang="en-US" sz="3600" b="1" dirty="0" smtClean="0"/>
          </a:p>
          <a:p>
            <a:pPr>
              <a:buNone/>
            </a:pPr>
            <a:endParaRPr lang="en-US" sz="16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Perusahaan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perlu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selalu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mencatat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setiap</a:t>
            </a:r>
            <a:r>
              <a:rPr lang="en-US" sz="2400" b="1" dirty="0" smtClean="0"/>
              <a:t> kali </a:t>
            </a:r>
            <a:r>
              <a:rPr lang="en-US" sz="2400" b="1" dirty="0" err="1" smtClean="0"/>
              <a:t>transaksi</a:t>
            </a:r>
            <a:r>
              <a:rPr lang="en-US" sz="2400" b="1" dirty="0" smtClean="0"/>
              <a:t> </a:t>
            </a:r>
            <a:r>
              <a:rPr lang="en-US" sz="2400" dirty="0" err="1" smtClean="0"/>
              <a:t>dicatat</a:t>
            </a:r>
            <a:r>
              <a:rPr lang="en-US" sz="24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khusus</a:t>
            </a:r>
            <a:r>
              <a:rPr lang="en-US" sz="2400" dirty="0" smtClean="0"/>
              <a:t>, </a:t>
            </a:r>
            <a:r>
              <a:rPr lang="en-US" sz="2400" b="1" dirty="0" err="1" smtClean="0"/>
              <a:t>kita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menjumlahkan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seluruh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saldo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terkait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akun</a:t>
            </a:r>
            <a:r>
              <a:rPr lang="en-US" sz="2400" b="1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kolom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khusus</a:t>
            </a:r>
            <a:r>
              <a:rPr lang="en-US" sz="24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Perusahaan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piutang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,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mana</a:t>
            </a:r>
            <a:r>
              <a:rPr lang="en-US" sz="2400" dirty="0" smtClean="0"/>
              <a:t> </a:t>
            </a:r>
            <a:r>
              <a:rPr lang="en-US" sz="2400" dirty="0" err="1" smtClean="0"/>
              <a:t>asal</a:t>
            </a:r>
            <a:r>
              <a:rPr lang="en-US" sz="2400" dirty="0" smtClean="0"/>
              <a:t> </a:t>
            </a:r>
            <a:r>
              <a:rPr lang="en-US" sz="2400" dirty="0" err="1" smtClean="0"/>
              <a:t>kas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diterima</a:t>
            </a:r>
            <a:r>
              <a:rPr lang="en-US" sz="2400" dirty="0" smtClean="0"/>
              <a:t>,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pemasok</a:t>
            </a:r>
            <a:r>
              <a:rPr lang="en-US" sz="2400" dirty="0" smtClean="0"/>
              <a:t> yang </a:t>
            </a:r>
            <a:r>
              <a:rPr lang="en-US" sz="2400" dirty="0" err="1" smtClean="0"/>
              <a:t>mana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berutang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pembayaran</a:t>
            </a:r>
            <a:r>
              <a:rPr lang="en-US" sz="2400" dirty="0" smtClean="0"/>
              <a:t>.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begitu</a:t>
            </a:r>
            <a:r>
              <a:rPr lang="en-US" sz="2400" dirty="0" smtClean="0"/>
              <a:t> </a:t>
            </a:r>
            <a:r>
              <a:rPr lang="en-US" sz="2400" b="1" dirty="0" err="1" smtClean="0"/>
              <a:t>rekapitulasi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saldo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utang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piutang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lebih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mudah</a:t>
            </a:r>
            <a:r>
              <a:rPr lang="en-US" sz="2400" b="1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dipindahkan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b="1" dirty="0" err="1" smtClean="0"/>
              <a:t>buku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besar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pembantu</a:t>
            </a:r>
            <a:r>
              <a:rPr lang="en-US" sz="2400" b="1" dirty="0" smtClean="0"/>
              <a:t>.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7650" y="533400"/>
            <a:ext cx="9410700" cy="5638800"/>
          </a:xfrm>
        </p:spPr>
        <p:txBody>
          <a:bodyPr/>
          <a:lstStyle/>
          <a:p>
            <a:pPr>
              <a:buNone/>
            </a:pPr>
            <a:r>
              <a:rPr lang="en-US" sz="3600" b="1" dirty="0" err="1" smtClean="0"/>
              <a:t>Buku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Besar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Pembantu</a:t>
            </a:r>
            <a:endParaRPr lang="en-US" sz="3600" b="1" dirty="0" smtClean="0"/>
          </a:p>
          <a:p>
            <a:r>
              <a:rPr lang="en-US" sz="2400" dirty="0" smtClean="0"/>
              <a:t>Perusahaan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membutuhkan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,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memerlukan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pembantu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mencatat</a:t>
            </a:r>
            <a:r>
              <a:rPr lang="en-US" sz="2400" dirty="0" smtClean="0"/>
              <a:t> </a:t>
            </a:r>
            <a:r>
              <a:rPr lang="en-US" sz="2400" dirty="0" err="1" smtClean="0"/>
              <a:t>saldo</a:t>
            </a:r>
            <a:r>
              <a:rPr lang="en-US" sz="2400" dirty="0" smtClean="0"/>
              <a:t> </a:t>
            </a:r>
            <a:r>
              <a:rPr lang="en-US" sz="2400" dirty="0" err="1" smtClean="0"/>
              <a:t>akun</a:t>
            </a:r>
            <a:r>
              <a:rPr lang="en-US" sz="2400" dirty="0" smtClean="0"/>
              <a:t>, </a:t>
            </a:r>
            <a:r>
              <a:rPr lang="en-US" sz="2400" dirty="0" err="1" smtClean="0"/>
              <a:t>sedangkan</a:t>
            </a:r>
            <a:r>
              <a:rPr lang="en-US" sz="2400" dirty="0" smtClean="0"/>
              <a:t> </a:t>
            </a:r>
            <a:r>
              <a:rPr lang="en-US" sz="2400" dirty="0" err="1" smtClean="0"/>
              <a:t>kenyataannya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membutuhkan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terkait</a:t>
            </a:r>
            <a:r>
              <a:rPr lang="en-US" sz="2400" dirty="0" smtClean="0"/>
              <a:t> </a:t>
            </a:r>
            <a:r>
              <a:rPr lang="en-US" sz="2400" dirty="0" err="1" smtClean="0"/>
              <a:t>akun-akun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 Perusahaan </a:t>
            </a:r>
            <a:r>
              <a:rPr lang="en-US" sz="2400" dirty="0" err="1" smtClean="0"/>
              <a:t>memerlukan</a:t>
            </a:r>
            <a:r>
              <a:rPr lang="en-US" sz="2400" dirty="0" smtClean="0"/>
              <a:t> data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piutang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 err="1" smtClean="0"/>
              <a:t>pelangan-pelanggan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tepat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membayar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tepat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. Data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daftar</a:t>
            </a:r>
            <a:r>
              <a:rPr lang="en-US" sz="2400" dirty="0" smtClean="0"/>
              <a:t> </a:t>
            </a:r>
            <a:r>
              <a:rPr lang="en-US" sz="2400" dirty="0" err="1" smtClean="0"/>
              <a:t>piutang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dimiliki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Daftar</a:t>
            </a:r>
            <a:r>
              <a:rPr lang="en-US" sz="2400" dirty="0" smtClean="0"/>
              <a:t> </a:t>
            </a:r>
            <a:r>
              <a:rPr lang="en-US" sz="2400" dirty="0" err="1" smtClean="0"/>
              <a:t>piutang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buku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besar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pembantu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piutang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dagang</a:t>
            </a: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705600" y="41910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7650" y="533400"/>
            <a:ext cx="9410700" cy="5638800"/>
          </a:xfrm>
        </p:spPr>
        <p:txBody>
          <a:bodyPr/>
          <a:lstStyle/>
          <a:p>
            <a:pPr>
              <a:buNone/>
            </a:pPr>
            <a:r>
              <a:rPr lang="en-US" sz="3600" dirty="0" err="1" smtClean="0"/>
              <a:t>Posisi</a:t>
            </a:r>
            <a:r>
              <a:rPr lang="en-US" sz="3600" dirty="0" smtClean="0"/>
              <a:t> </a:t>
            </a:r>
            <a:r>
              <a:rPr lang="en-US" sz="3600" dirty="0" err="1" smtClean="0"/>
              <a:t>buku</a:t>
            </a:r>
            <a:r>
              <a:rPr lang="en-US" sz="3600" dirty="0" smtClean="0"/>
              <a:t> </a:t>
            </a:r>
            <a:r>
              <a:rPr lang="en-US" sz="3600" dirty="0" err="1" smtClean="0"/>
              <a:t>besar</a:t>
            </a:r>
            <a:r>
              <a:rPr lang="en-US" sz="3600" dirty="0" smtClean="0"/>
              <a:t> </a:t>
            </a:r>
            <a:r>
              <a:rPr lang="en-US" sz="3600" dirty="0" err="1" smtClean="0"/>
              <a:t>pembantu</a:t>
            </a:r>
            <a:r>
              <a:rPr lang="en-US" sz="3600" dirty="0" smtClean="0"/>
              <a:t> </a:t>
            </a:r>
            <a:r>
              <a:rPr lang="en-US" sz="3600" dirty="0" err="1" smtClean="0"/>
              <a:t>piutang</a:t>
            </a:r>
            <a:r>
              <a:rPr lang="en-US" sz="3600" dirty="0" smtClean="0"/>
              <a:t> </a:t>
            </a:r>
            <a:r>
              <a:rPr lang="en-US" sz="3600" dirty="0" err="1" smtClean="0"/>
              <a:t>dagang</a:t>
            </a:r>
            <a:r>
              <a:rPr lang="en-US" sz="3600" dirty="0" smtClean="0"/>
              <a:t> </a:t>
            </a:r>
            <a:r>
              <a:rPr lang="en-US" sz="3600" dirty="0" err="1" smtClean="0"/>
              <a:t>terhadap</a:t>
            </a:r>
            <a:r>
              <a:rPr lang="en-US" sz="3600" dirty="0" smtClean="0"/>
              <a:t> </a:t>
            </a:r>
            <a:r>
              <a:rPr lang="en-US" sz="3600" dirty="0" err="1" smtClean="0"/>
              <a:t>buku</a:t>
            </a:r>
            <a:r>
              <a:rPr lang="en-US" sz="3600" dirty="0" smtClean="0"/>
              <a:t> </a:t>
            </a:r>
            <a:r>
              <a:rPr lang="en-US" sz="3600" dirty="0" err="1" smtClean="0"/>
              <a:t>besar</a:t>
            </a:r>
            <a:endParaRPr lang="en-US" sz="36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5" descr="Akuntansi Suatu Pengantar new_Page_124.jpg"/>
          <p:cNvPicPr>
            <a:picLocks noChangeAspect="1"/>
          </p:cNvPicPr>
          <p:nvPr/>
        </p:nvPicPr>
        <p:blipFill>
          <a:blip r:embed="rId2" cstate="print"/>
          <a:srcRect l="16708" t="12222" r="15099" b="60000"/>
          <a:stretch>
            <a:fillRect/>
          </a:stretch>
        </p:blipFill>
        <p:spPr>
          <a:xfrm>
            <a:off x="762000" y="1676400"/>
            <a:ext cx="85344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7650" y="533400"/>
            <a:ext cx="9410700" cy="5638800"/>
          </a:xfrm>
        </p:spPr>
        <p:txBody>
          <a:bodyPr/>
          <a:lstStyle/>
          <a:p>
            <a:pPr>
              <a:buNone/>
            </a:pPr>
            <a:r>
              <a:rPr lang="en-US" sz="3600" b="1" dirty="0" err="1" smtClean="0"/>
              <a:t>Buku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Besar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Pembantu</a:t>
            </a:r>
            <a:endParaRPr lang="en-US" sz="3600" b="1" dirty="0" smtClean="0"/>
          </a:p>
          <a:p>
            <a:pPr>
              <a:buFont typeface="Arial" pitchFamily="34" charset="0"/>
              <a:buChar char="•"/>
            </a:pPr>
            <a:r>
              <a:rPr lang="sv-SE" sz="2400" dirty="0" smtClean="0"/>
              <a:t>Buku besar pembantu bisa dalam bentuk kartu atau tersimpan dalam file di </a:t>
            </a:r>
            <a:r>
              <a:rPr lang="sv-SE" sz="2400" i="1" dirty="0" smtClean="0"/>
              <a:t>database </a:t>
            </a:r>
            <a:r>
              <a:rPr lang="sv-SE" sz="2400" dirty="0" smtClean="0"/>
              <a:t>komputer.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pembantu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piutang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 </a:t>
            </a:r>
            <a:r>
              <a:rPr lang="en-US" sz="2400" dirty="0" err="1" smtClean="0"/>
              <a:t>disusun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abjad</a:t>
            </a:r>
            <a:r>
              <a:rPr lang="en-US" sz="2400" dirty="0" smtClean="0"/>
              <a:t> </a:t>
            </a:r>
            <a:r>
              <a:rPr lang="en-US" sz="2400" dirty="0" err="1" smtClean="0"/>
              <a:t>nama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dibuatkan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pembantu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piutang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, </a:t>
            </a:r>
            <a:r>
              <a:rPr lang="en-US" sz="2400" dirty="0" err="1" smtClean="0"/>
              <a:t>sedangkan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aktif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pembantu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piutang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dagangnya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dihapus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membedakan</a:t>
            </a:r>
            <a:r>
              <a:rPr lang="en-US" sz="2400" dirty="0" smtClean="0"/>
              <a:t> </a:t>
            </a:r>
            <a:r>
              <a:rPr lang="en-US" sz="2400" dirty="0" err="1" smtClean="0"/>
              <a:t>pencatatan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pembantu</a:t>
            </a:r>
            <a:r>
              <a:rPr lang="en-US" sz="2400" dirty="0" smtClean="0"/>
              <a:t>,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istilah</a:t>
            </a:r>
            <a:r>
              <a:rPr lang="en-US" sz="2400" dirty="0" smtClean="0"/>
              <a:t> </a:t>
            </a:r>
            <a:r>
              <a:rPr lang="en-US" sz="2400" i="1" dirty="0" smtClean="0"/>
              <a:t>Post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i="1" dirty="0" smtClean="0"/>
              <a:t> Record.</a:t>
            </a:r>
          </a:p>
          <a:p>
            <a:pPr marL="977900" indent="-468313">
              <a:buNone/>
            </a:pPr>
            <a:r>
              <a:rPr lang="en-US" sz="2400" dirty="0" smtClean="0"/>
              <a:t>1. 	</a:t>
            </a:r>
            <a:r>
              <a:rPr lang="en-US" sz="2400" b="1" i="1" dirty="0" smtClean="0"/>
              <a:t>Post</a:t>
            </a:r>
            <a:r>
              <a:rPr lang="en-US" sz="2400" dirty="0" smtClean="0"/>
              <a:t> </a:t>
            </a:r>
            <a:r>
              <a:rPr lang="en-US" sz="2400" dirty="0" err="1" smtClean="0"/>
              <a:t>mengacu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dipindahkan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.</a:t>
            </a:r>
          </a:p>
          <a:p>
            <a:pPr marL="977900" indent="-468313">
              <a:buNone/>
            </a:pPr>
            <a:r>
              <a:rPr lang="en-US" sz="2400" dirty="0" smtClean="0"/>
              <a:t>2. 	</a:t>
            </a:r>
            <a:r>
              <a:rPr lang="en-US" sz="2400" b="1" i="1" dirty="0" smtClean="0"/>
              <a:t>Record</a:t>
            </a:r>
            <a:r>
              <a:rPr lang="en-US" sz="2400" dirty="0" smtClean="0"/>
              <a:t> </a:t>
            </a:r>
            <a:r>
              <a:rPr lang="en-US" sz="2400" dirty="0" err="1" smtClean="0"/>
              <a:t>mengacu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dipindahkan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pembantu</a:t>
            </a:r>
            <a:r>
              <a:rPr lang="en-US" sz="2400" b="1" i="1" dirty="0" smtClean="0"/>
              <a:t>.</a:t>
            </a:r>
            <a:endParaRPr lang="en-US" sz="2400" i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7650" y="533400"/>
            <a:ext cx="9410700" cy="5638800"/>
          </a:xfrm>
        </p:spPr>
        <p:txBody>
          <a:bodyPr/>
          <a:lstStyle/>
          <a:p>
            <a:pPr>
              <a:buNone/>
            </a:pPr>
            <a:r>
              <a:rPr lang="en-US" sz="3600" b="1" dirty="0" err="1" smtClean="0"/>
              <a:t>Jurnal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Penjualan</a:t>
            </a:r>
            <a:endParaRPr lang="en-US" sz="3600" b="1" dirty="0" smtClean="0"/>
          </a:p>
          <a:p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mencatat</a:t>
            </a:r>
            <a:r>
              <a:rPr lang="en-US" sz="2800" dirty="0" smtClean="0"/>
              <a:t> </a:t>
            </a:r>
            <a:r>
              <a:rPr lang="en-US" sz="2800" dirty="0" err="1" smtClean="0"/>
              <a:t>seluruh</a:t>
            </a:r>
            <a:r>
              <a:rPr lang="en-US" sz="2800" dirty="0" smtClean="0"/>
              <a:t> </a:t>
            </a:r>
            <a:r>
              <a:rPr lang="en-US" sz="2800" dirty="0" err="1" smtClean="0"/>
              <a:t>penjualan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kredit</a:t>
            </a:r>
            <a:r>
              <a:rPr lang="en-US" sz="2800" dirty="0" smtClean="0"/>
              <a:t>.</a:t>
            </a:r>
          </a:p>
          <a:p>
            <a:endParaRPr lang="en-US" sz="3600" dirty="0" smtClean="0"/>
          </a:p>
          <a:p>
            <a:pPr>
              <a:buNone/>
            </a:pPr>
            <a:r>
              <a:rPr lang="en-US" sz="3600" b="1" dirty="0" smtClean="0"/>
              <a:t>Memo </a:t>
            </a:r>
            <a:r>
              <a:rPr lang="en-US" sz="3600" b="1" dirty="0" err="1" smtClean="0"/>
              <a:t>Kredit</a:t>
            </a:r>
            <a:endParaRPr lang="en-US" sz="3600" b="1" dirty="0" smtClean="0"/>
          </a:p>
          <a:p>
            <a:r>
              <a:rPr lang="en-US" sz="2800" dirty="0" err="1" smtClean="0"/>
              <a:t>Dokumen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perusahaan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mencatat</a:t>
            </a:r>
            <a:r>
              <a:rPr lang="en-US" sz="2800" dirty="0" smtClean="0"/>
              <a:t> </a:t>
            </a:r>
            <a:r>
              <a:rPr lang="en-US" sz="2800" dirty="0" err="1" smtClean="0"/>
              <a:t>adanya</a:t>
            </a:r>
            <a:r>
              <a:rPr lang="en-US" sz="2800" dirty="0" smtClean="0"/>
              <a:t> </a:t>
            </a:r>
            <a:r>
              <a:rPr lang="en-US" sz="2800" dirty="0" err="1" smtClean="0"/>
              <a:t>retur</a:t>
            </a:r>
            <a:r>
              <a:rPr lang="en-US" sz="2800" dirty="0" smtClean="0"/>
              <a:t> </a:t>
            </a:r>
            <a:r>
              <a:rPr lang="en-US" sz="2800" dirty="0" err="1" smtClean="0"/>
              <a:t>penjualan</a:t>
            </a:r>
            <a:r>
              <a:rPr lang="en-US" sz="2800" dirty="0" smtClean="0"/>
              <a:t> </a:t>
            </a:r>
            <a:r>
              <a:rPr lang="en-US" sz="2800" dirty="0" err="1" smtClean="0"/>
              <a:t>barang</a:t>
            </a:r>
            <a:r>
              <a:rPr lang="en-US" sz="2800" dirty="0" smtClean="0"/>
              <a:t> </a:t>
            </a:r>
            <a:r>
              <a:rPr lang="en-US" sz="2800" dirty="0" err="1" smtClean="0"/>
              <a:t>dagang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pembeli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7650" y="533400"/>
            <a:ext cx="9410700" cy="5638800"/>
          </a:xfrm>
        </p:spPr>
        <p:txBody>
          <a:bodyPr/>
          <a:lstStyle/>
          <a:p>
            <a:pPr>
              <a:buNone/>
            </a:pPr>
            <a:r>
              <a:rPr lang="en-US" sz="3600" b="1" dirty="0" err="1" smtClean="0"/>
              <a:t>Jurnal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Penerimaan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Kas</a:t>
            </a:r>
            <a:r>
              <a:rPr lang="en-US" sz="3600" b="1" dirty="0" smtClean="0"/>
              <a:t> </a:t>
            </a:r>
          </a:p>
          <a:p>
            <a:pPr>
              <a:buNone/>
            </a:pPr>
            <a:r>
              <a:rPr lang="en-US" sz="2800" dirty="0" err="1" smtClean="0"/>
              <a:t>Mencatat</a:t>
            </a:r>
            <a:r>
              <a:rPr lang="en-US" sz="2800" dirty="0" smtClean="0"/>
              <a:t> </a:t>
            </a:r>
            <a:r>
              <a:rPr lang="en-US" sz="2800" dirty="0" err="1" smtClean="0"/>
              <a:t>transaksi</a:t>
            </a:r>
            <a:r>
              <a:rPr lang="en-US" sz="2800" dirty="0" smtClean="0"/>
              <a:t> </a:t>
            </a:r>
            <a:r>
              <a:rPr lang="en-US" sz="2800" dirty="0" err="1" smtClean="0"/>
              <a:t>penerimaan</a:t>
            </a:r>
            <a:r>
              <a:rPr lang="en-US" sz="2800" dirty="0" smtClean="0"/>
              <a:t> </a:t>
            </a:r>
            <a:r>
              <a:rPr lang="en-US" sz="2800" dirty="0" err="1" smtClean="0"/>
              <a:t>kas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berasal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sv-SE" sz="2800" dirty="0" smtClean="0"/>
              <a:t>sumber, misalnya: penjualan barang secara tunai, pelunasan piutang </a:t>
            </a:r>
            <a:r>
              <a:rPr lang="en-US" sz="2800" dirty="0" err="1" smtClean="0"/>
              <a:t>dagang</a:t>
            </a:r>
            <a:r>
              <a:rPr lang="en-US" sz="2800" dirty="0" smtClean="0"/>
              <a:t>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3600" b="1" dirty="0" err="1" smtClean="0"/>
              <a:t>Daftar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Piutang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Dagang</a:t>
            </a:r>
            <a:r>
              <a:rPr lang="en-US" sz="3600" b="1" dirty="0" smtClean="0"/>
              <a:t> </a:t>
            </a:r>
          </a:p>
          <a:p>
            <a:pPr>
              <a:buNone/>
            </a:pPr>
            <a:r>
              <a:rPr lang="en-US" sz="2800" dirty="0" err="1" smtClean="0"/>
              <a:t>Menyajikan</a:t>
            </a:r>
            <a:r>
              <a:rPr lang="en-US" sz="2800" dirty="0" smtClean="0"/>
              <a:t> </a:t>
            </a:r>
            <a:r>
              <a:rPr lang="en-US" sz="2800" dirty="0" err="1" smtClean="0"/>
              <a:t>saldo</a:t>
            </a:r>
            <a:r>
              <a:rPr lang="en-US" sz="2800" dirty="0" smtClean="0"/>
              <a:t> </a:t>
            </a:r>
            <a:r>
              <a:rPr lang="en-US" sz="2800" dirty="0" err="1" smtClean="0"/>
              <a:t>piutang</a:t>
            </a:r>
            <a:r>
              <a:rPr lang="en-US" sz="2800" dirty="0" smtClean="0"/>
              <a:t> </a:t>
            </a:r>
            <a:r>
              <a:rPr lang="en-US" sz="2800" dirty="0" err="1" smtClean="0"/>
              <a:t>dagang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seluruh</a:t>
            </a:r>
            <a:r>
              <a:rPr lang="en-US" sz="2800" dirty="0" smtClean="0"/>
              <a:t>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 </a:t>
            </a:r>
            <a:r>
              <a:rPr lang="en-US" sz="2800" dirty="0" err="1" smtClean="0"/>
              <a:t>perusahaan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akhir</a:t>
            </a:r>
            <a:r>
              <a:rPr lang="en-US" sz="2800" dirty="0" smtClean="0"/>
              <a:t> </a:t>
            </a:r>
            <a:r>
              <a:rPr lang="en-US" sz="2800" dirty="0" err="1" smtClean="0"/>
              <a:t>bulan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438400"/>
            <a:ext cx="33845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TERIMA KASIH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Akuntansi</a:t>
            </a:r>
            <a:r>
              <a:rPr lang="en-US" dirty="0" smtClean="0"/>
              <a:t> Perusahaan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Perusahaan </a:t>
            </a:r>
            <a:r>
              <a:rPr lang="en-US" sz="2800" dirty="0" err="1" smtClean="0"/>
              <a:t>dagang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perusahaan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kegiatan</a:t>
            </a:r>
            <a:r>
              <a:rPr lang="en-US" sz="2800" dirty="0" smtClean="0"/>
              <a:t> </a:t>
            </a:r>
            <a:r>
              <a:rPr lang="en-US" sz="2800" dirty="0" err="1" smtClean="0"/>
              <a:t>utama</a:t>
            </a:r>
            <a:r>
              <a:rPr lang="en-US" sz="2800" dirty="0" smtClean="0"/>
              <a:t> </a:t>
            </a:r>
            <a:r>
              <a:rPr lang="en-US" sz="2800" dirty="0" err="1" smtClean="0"/>
              <a:t>membeli</a:t>
            </a:r>
            <a:r>
              <a:rPr lang="en-US" sz="2800" dirty="0" smtClean="0"/>
              <a:t> </a:t>
            </a:r>
            <a:r>
              <a:rPr lang="en-US" sz="2800" dirty="0" err="1" smtClean="0"/>
              <a:t>barang</a:t>
            </a:r>
            <a:r>
              <a:rPr lang="en-US" sz="2800" dirty="0" smtClean="0"/>
              <a:t> </a:t>
            </a:r>
            <a:r>
              <a:rPr lang="en-US" sz="2800" dirty="0" err="1" smtClean="0"/>
              <a:t>dagang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pemasok</a:t>
            </a:r>
            <a:r>
              <a:rPr lang="en-US" sz="2800" dirty="0" smtClean="0"/>
              <a:t> </a:t>
            </a:r>
            <a:r>
              <a:rPr lang="sv-SE" sz="2800" dirty="0" smtClean="0"/>
              <a:t>dan menjual barang dagang kepada pelanggan.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algn="ctr"/>
            <a:r>
              <a:rPr lang="en-US" sz="2800" dirty="0" err="1" smtClean="0"/>
              <a:t>Toko</a:t>
            </a:r>
            <a:r>
              <a:rPr lang="en-US" sz="2800" dirty="0" smtClean="0"/>
              <a:t> </a:t>
            </a:r>
            <a:r>
              <a:rPr lang="en-US" sz="2800" dirty="0" err="1" smtClean="0"/>
              <a:t>Grosis</a:t>
            </a:r>
            <a:r>
              <a:rPr lang="en-US" sz="2800" dirty="0" smtClean="0"/>
              <a:t>/</a:t>
            </a:r>
            <a:r>
              <a:rPr lang="en-US" sz="2800" dirty="0" err="1" smtClean="0"/>
              <a:t>Eceran</a:t>
            </a:r>
            <a:endParaRPr lang="en-US" sz="2800" dirty="0" smtClean="0"/>
          </a:p>
          <a:p>
            <a:pPr algn="ctr"/>
            <a:r>
              <a:rPr lang="en-US" sz="2800" dirty="0" err="1" smtClean="0"/>
              <a:t>Toko</a:t>
            </a:r>
            <a:r>
              <a:rPr lang="en-US" sz="2800" dirty="0" smtClean="0"/>
              <a:t> </a:t>
            </a:r>
            <a:r>
              <a:rPr lang="en-US" sz="2800" dirty="0" err="1" smtClean="0"/>
              <a:t>Swalayan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2743200" y="2286000"/>
            <a:ext cx="4800600" cy="1447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CONTOH: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Akuntansi</a:t>
            </a:r>
            <a:r>
              <a:rPr lang="en-US" dirty="0" smtClean="0"/>
              <a:t> Perusahaan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762000" y="11430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Akuntansi</a:t>
            </a:r>
            <a:r>
              <a:rPr lang="en-US" dirty="0" smtClean="0"/>
              <a:t> Perusahaan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Content Placeholder 8" descr="Akuntansi Suatu Pengantar new_Page_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860" t="12676" r="20837" b="60475"/>
          <a:stretch>
            <a:fillRect/>
          </a:stretch>
        </p:blipFill>
        <p:spPr>
          <a:xfrm>
            <a:off x="1143000" y="914400"/>
            <a:ext cx="780288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Akuntansi</a:t>
            </a:r>
            <a:r>
              <a:rPr lang="en-US" dirty="0" smtClean="0"/>
              <a:t> Perusahaan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Keterangan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Nomor</a:t>
            </a:r>
            <a:r>
              <a:rPr lang="en-US" b="1" dirty="0" smtClean="0"/>
              <a:t> </a:t>
            </a:r>
            <a:r>
              <a:rPr lang="en-US" b="1" dirty="0" err="1" smtClean="0"/>
              <a:t>Faktur</a:t>
            </a:r>
            <a:r>
              <a:rPr lang="en-US" b="1" dirty="0" smtClean="0"/>
              <a:t> </a:t>
            </a:r>
            <a:r>
              <a:rPr lang="en-US" dirty="0" smtClean="0"/>
              <a:t>→ </a:t>
            </a:r>
            <a:r>
              <a:rPr lang="en-US" dirty="0" err="1" smtClean="0"/>
              <a:t>Sebaiknya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,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tercetak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Tanggal</a:t>
            </a:r>
            <a:r>
              <a:rPr lang="en-US" b="1" dirty="0" smtClean="0"/>
              <a:t> </a:t>
            </a:r>
            <a:r>
              <a:rPr lang="en-US" b="1" dirty="0" err="1" smtClean="0"/>
              <a:t>faktur</a:t>
            </a:r>
            <a:r>
              <a:rPr lang="en-US" b="1" dirty="0" smtClean="0"/>
              <a:t> </a:t>
            </a:r>
            <a:r>
              <a:rPr lang="en-US" dirty="0" smtClean="0"/>
              <a:t>→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dikirimkan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Nama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alamat</a:t>
            </a:r>
            <a:r>
              <a:rPr lang="en-US" b="1" dirty="0" smtClean="0"/>
              <a:t> </a:t>
            </a:r>
            <a:r>
              <a:rPr lang="en-US" b="1" dirty="0" err="1" smtClean="0"/>
              <a:t>pelanggan</a:t>
            </a:r>
            <a:r>
              <a:rPr lang="en-US" b="1" dirty="0" smtClean="0"/>
              <a:t> </a:t>
            </a:r>
            <a:r>
              <a:rPr lang="en-US" dirty="0" smtClean="0"/>
              <a:t>→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Term of credit </a:t>
            </a:r>
            <a:r>
              <a:rPr lang="en-US" dirty="0" smtClean="0"/>
              <a:t>→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pelunasan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Akuntansi</a:t>
            </a:r>
            <a:r>
              <a:rPr lang="en-US" dirty="0" smtClean="0"/>
              <a:t> Perusahaan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Keterangan</a:t>
            </a:r>
            <a:r>
              <a:rPr lang="en-US" dirty="0" smtClean="0"/>
              <a:t>:</a:t>
            </a:r>
          </a:p>
          <a:p>
            <a:pPr marL="514350" indent="-514350">
              <a:buNone/>
            </a:pPr>
            <a:r>
              <a:rPr lang="en-US" b="1" dirty="0" smtClean="0"/>
              <a:t>5.   </a:t>
            </a:r>
            <a:r>
              <a:rPr lang="en-US" b="1" dirty="0" err="1" smtClean="0"/>
              <a:t>Syarat</a:t>
            </a:r>
            <a:r>
              <a:rPr lang="en-US" b="1" dirty="0" smtClean="0"/>
              <a:t> </a:t>
            </a:r>
            <a:r>
              <a:rPr lang="en-US" b="1" dirty="0" err="1" smtClean="0"/>
              <a:t>Penjualan</a:t>
            </a:r>
            <a:r>
              <a:rPr lang="en-US" b="1" dirty="0" smtClean="0"/>
              <a:t> </a:t>
            </a:r>
            <a:r>
              <a:rPr lang="en-US" dirty="0" smtClean="0"/>
              <a:t>→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loko</a:t>
            </a:r>
            <a:r>
              <a:rPr lang="en-US" dirty="0" smtClean="0"/>
              <a:t> </a:t>
            </a:r>
            <a:r>
              <a:rPr lang="en-US" dirty="0" err="1" smtClean="0"/>
              <a:t>gudang</a:t>
            </a:r>
            <a:r>
              <a:rPr lang="en-US" dirty="0" smtClean="0"/>
              <a:t> </a:t>
            </a:r>
            <a:r>
              <a:rPr lang="en-US" dirty="0" err="1" smtClean="0"/>
              <a:t>penjual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franco</a:t>
            </a:r>
            <a:r>
              <a:rPr lang="en-US" dirty="0" smtClean="0"/>
              <a:t> </a:t>
            </a:r>
            <a:r>
              <a:rPr lang="en-US" dirty="0" err="1" smtClean="0"/>
              <a:t>gudang</a:t>
            </a:r>
            <a:r>
              <a:rPr lang="en-US" dirty="0" smtClean="0"/>
              <a:t> </a:t>
            </a:r>
            <a:r>
              <a:rPr lang="en-US" dirty="0" err="1" smtClean="0"/>
              <a:t>pembeli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siapa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menanggung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/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>.</a:t>
            </a:r>
          </a:p>
          <a:p>
            <a:pPr marL="514350" indent="-514350">
              <a:buAutoNum type="arabicPeriod" startAt="6"/>
            </a:pPr>
            <a:r>
              <a:rPr lang="en-US" b="1" dirty="0" err="1" smtClean="0"/>
              <a:t>Kode</a:t>
            </a:r>
            <a:r>
              <a:rPr lang="en-US" b="1" dirty="0" smtClean="0"/>
              <a:t> </a:t>
            </a:r>
            <a:r>
              <a:rPr lang="en-US" b="1" dirty="0" err="1" smtClean="0"/>
              <a:t>Barang</a:t>
            </a:r>
            <a:r>
              <a:rPr lang="en-US" dirty="0" smtClean="0"/>
              <a:t>→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/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tersendiri</a:t>
            </a:r>
            <a:r>
              <a:rPr lang="en-US" dirty="0" smtClean="0"/>
              <a:t>.</a:t>
            </a:r>
          </a:p>
          <a:p>
            <a:pPr marL="514350" indent="-514350">
              <a:buAutoNum type="arabicPeriod" startAt="6"/>
            </a:pPr>
            <a:r>
              <a:rPr lang="en-US" b="1" dirty="0" smtClean="0"/>
              <a:t>Total </a:t>
            </a:r>
            <a:r>
              <a:rPr lang="en-US" b="1" dirty="0" err="1" smtClean="0"/>
              <a:t>Tagihan</a:t>
            </a:r>
            <a:r>
              <a:rPr lang="en-US" dirty="0" smtClean="0"/>
              <a:t> →</a:t>
            </a:r>
            <a:r>
              <a:rPr lang="en-US" b="1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Akuntansi</a:t>
            </a:r>
            <a:r>
              <a:rPr lang="en-US" dirty="0" smtClean="0"/>
              <a:t> Perusahaan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sz="2800" b="1" dirty="0" smtClean="0"/>
              <a:t>Transaksi Penjualan secara Tunai</a:t>
            </a:r>
          </a:p>
          <a:p>
            <a:pPr>
              <a:buNone/>
            </a:pPr>
            <a:r>
              <a:rPr lang="en-US" sz="2400" dirty="0" err="1" smtClean="0"/>
              <a:t>Tanggal</a:t>
            </a:r>
            <a:r>
              <a:rPr lang="en-US" sz="2400" i="1" dirty="0" smtClean="0"/>
              <a:t> 1 </a:t>
            </a:r>
            <a:r>
              <a:rPr lang="en-US" sz="2400" i="1" dirty="0" err="1" smtClean="0"/>
              <a:t>Maret</a:t>
            </a:r>
            <a:r>
              <a:rPr lang="en-US" sz="2400" i="1" dirty="0" smtClean="0"/>
              <a:t> 2013 </a:t>
            </a:r>
            <a:r>
              <a:rPr lang="en-US" sz="2400" dirty="0" smtClean="0"/>
              <a:t>Arum </a:t>
            </a:r>
            <a:r>
              <a:rPr lang="en-US" sz="2400" dirty="0" err="1" smtClean="0"/>
              <a:t>Grosir</a:t>
            </a:r>
            <a:r>
              <a:rPr lang="en-US" sz="2400" dirty="0" smtClean="0"/>
              <a:t> </a:t>
            </a:r>
            <a:r>
              <a:rPr lang="en-US" sz="2400" dirty="0" err="1" smtClean="0"/>
              <a:t>menjual</a:t>
            </a:r>
            <a:r>
              <a:rPr lang="en-US" sz="2400" dirty="0" smtClean="0"/>
              <a:t> </a:t>
            </a:r>
            <a:r>
              <a:rPr lang="en-US" sz="2400" dirty="0" err="1" smtClean="0"/>
              <a:t>sembako</a:t>
            </a:r>
            <a:r>
              <a:rPr lang="en-US" sz="2400" dirty="0" smtClean="0"/>
              <a:t> </a:t>
            </a:r>
            <a:r>
              <a:rPr lang="en-US" sz="2400" dirty="0" err="1" smtClean="0"/>
              <a:t>senilai</a:t>
            </a:r>
            <a:r>
              <a:rPr lang="en-US" sz="2400" dirty="0" smtClean="0"/>
              <a:t> Rp1.500.000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tunai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Ayat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 descr="Akuntansi Suatu Pengantar new_Page_120.jpg"/>
          <p:cNvPicPr>
            <a:picLocks noChangeAspect="1"/>
          </p:cNvPicPr>
          <p:nvPr/>
        </p:nvPicPr>
        <p:blipFill>
          <a:blip r:embed="rId2" cstate="print"/>
          <a:srcRect l="12974" t="12111" r="12614" b="81889"/>
          <a:stretch>
            <a:fillRect/>
          </a:stretch>
        </p:blipFill>
        <p:spPr>
          <a:xfrm>
            <a:off x="533400" y="4724400"/>
            <a:ext cx="8915400" cy="1371600"/>
          </a:xfrm>
          <a:prstGeom prst="rect">
            <a:avLst/>
          </a:prstGeom>
        </p:spPr>
      </p:pic>
      <p:pic>
        <p:nvPicPr>
          <p:cNvPr id="8" name="Picture 7" descr="Akuntansi Suatu Pengantar new_Page_119.jpg"/>
          <p:cNvPicPr>
            <a:picLocks noChangeAspect="1"/>
          </p:cNvPicPr>
          <p:nvPr/>
        </p:nvPicPr>
        <p:blipFill>
          <a:blip r:embed="rId3" cstate="print"/>
          <a:srcRect l="11496" t="83174" r="10538" b="9841"/>
          <a:stretch>
            <a:fillRect/>
          </a:stretch>
        </p:blipFill>
        <p:spPr>
          <a:xfrm>
            <a:off x="152400" y="2514600"/>
            <a:ext cx="9296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Akuntansi</a:t>
            </a:r>
            <a:r>
              <a:rPr lang="en-US" dirty="0" smtClean="0"/>
              <a:t> Perusahaan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7650" y="533400"/>
            <a:ext cx="9410700" cy="5638800"/>
          </a:xfrm>
        </p:spPr>
        <p:txBody>
          <a:bodyPr/>
          <a:lstStyle/>
          <a:p>
            <a:pPr>
              <a:buNone/>
            </a:pPr>
            <a:r>
              <a:rPr lang="fi-FI" sz="2800" b="1" dirty="0" smtClean="0"/>
              <a:t>Transaksi Penjualan secara Kredit</a:t>
            </a:r>
          </a:p>
          <a:p>
            <a:pPr>
              <a:buNone/>
            </a:pPr>
            <a:r>
              <a:rPr lang="en-US" sz="2400" dirty="0" err="1" smtClean="0"/>
              <a:t>Tanggal</a:t>
            </a:r>
            <a:r>
              <a:rPr lang="en-US" sz="2400" i="1" dirty="0" smtClean="0"/>
              <a:t> 4 </a:t>
            </a:r>
            <a:r>
              <a:rPr lang="en-US" sz="2400" i="1" dirty="0" err="1" smtClean="0"/>
              <a:t>Maret</a:t>
            </a:r>
            <a:r>
              <a:rPr lang="en-US" sz="2400" i="1" dirty="0" smtClean="0"/>
              <a:t> 2013 </a:t>
            </a:r>
            <a:r>
              <a:rPr lang="en-US" sz="2400" dirty="0" smtClean="0"/>
              <a:t>Arum </a:t>
            </a:r>
            <a:r>
              <a:rPr lang="en-US" sz="2400" dirty="0" err="1" smtClean="0"/>
              <a:t>Grosir</a:t>
            </a:r>
            <a:r>
              <a:rPr lang="en-US" sz="2400" dirty="0" smtClean="0"/>
              <a:t> </a:t>
            </a:r>
            <a:r>
              <a:rPr lang="en-US" sz="2400" dirty="0" err="1" smtClean="0"/>
              <a:t>menjual</a:t>
            </a:r>
            <a:r>
              <a:rPr lang="en-US" sz="2400" dirty="0" smtClean="0"/>
              <a:t> </a:t>
            </a:r>
            <a:r>
              <a:rPr lang="en-US" sz="2400" dirty="0" err="1" smtClean="0"/>
              <a:t>sembako</a:t>
            </a:r>
            <a:r>
              <a:rPr lang="en-US" sz="2400" dirty="0" smtClean="0"/>
              <a:t> </a:t>
            </a:r>
            <a:r>
              <a:rPr lang="en-US" sz="2400" dirty="0" err="1" smtClean="0"/>
              <a:t>senilai</a:t>
            </a:r>
            <a:r>
              <a:rPr lang="en-US" sz="2400" dirty="0" smtClean="0"/>
              <a:t> Rp1.200.000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kredit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Toko</a:t>
            </a:r>
            <a:r>
              <a:rPr lang="en-US" sz="2400" dirty="0" smtClean="0"/>
              <a:t> </a:t>
            </a:r>
            <a:r>
              <a:rPr lang="en-US" sz="2400" dirty="0" err="1" smtClean="0"/>
              <a:t>Makmur</a:t>
            </a:r>
            <a:r>
              <a:rPr lang="en-US" sz="2400" dirty="0" smtClean="0"/>
              <a:t> </a:t>
            </a:r>
            <a:r>
              <a:rPr lang="en-US" sz="2400" dirty="0" err="1" smtClean="0"/>
              <a:t>Sentosa</a:t>
            </a:r>
            <a:r>
              <a:rPr lang="en-US" sz="2400" dirty="0" smtClean="0"/>
              <a:t>. </a:t>
            </a:r>
            <a:r>
              <a:rPr lang="en-US" sz="2400" dirty="0" err="1" smtClean="0"/>
              <a:t>Syarat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2/10, n/3 0; No. </a:t>
            </a:r>
            <a:r>
              <a:rPr lang="en-US" sz="2400" dirty="0" err="1" smtClean="0"/>
              <a:t>Faktur</a:t>
            </a:r>
            <a:r>
              <a:rPr lang="en-US" sz="2400" dirty="0" smtClean="0"/>
              <a:t> 001 </a:t>
            </a:r>
          </a:p>
          <a:p>
            <a:pPr>
              <a:buNone/>
            </a:pP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Ayat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 descr="Akuntansi Suatu Pengantar new_Page_120.jpg"/>
          <p:cNvPicPr>
            <a:picLocks noChangeAspect="1"/>
          </p:cNvPicPr>
          <p:nvPr/>
        </p:nvPicPr>
        <p:blipFill>
          <a:blip r:embed="rId2" cstate="print"/>
          <a:srcRect l="12974" t="28778" r="12614" b="64222"/>
          <a:stretch>
            <a:fillRect/>
          </a:stretch>
        </p:blipFill>
        <p:spPr>
          <a:xfrm>
            <a:off x="457200" y="2667000"/>
            <a:ext cx="8763000" cy="1600200"/>
          </a:xfrm>
          <a:prstGeom prst="rect">
            <a:avLst/>
          </a:prstGeom>
        </p:spPr>
      </p:pic>
      <p:pic>
        <p:nvPicPr>
          <p:cNvPr id="6" name="Picture 5" descr="Akuntansi Suatu Pengantar new_Page_120.jpg"/>
          <p:cNvPicPr>
            <a:picLocks noChangeAspect="1"/>
          </p:cNvPicPr>
          <p:nvPr/>
        </p:nvPicPr>
        <p:blipFill>
          <a:blip r:embed="rId2" cstate="print"/>
          <a:srcRect l="12974" t="37111" r="12614" b="56889"/>
          <a:stretch>
            <a:fillRect/>
          </a:stretch>
        </p:blipFill>
        <p:spPr>
          <a:xfrm>
            <a:off x="533400" y="4800600"/>
            <a:ext cx="8763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xel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4503</TotalTime>
  <Words>1074</Words>
  <Application>Microsoft Office PowerPoint</Application>
  <PresentationFormat>A4 Paper (210x297 mm)</PresentationFormat>
  <Paragraphs>226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Akuntansi Perusahaan Dagang Bab 6</vt:lpstr>
      <vt:lpstr>Tujuan</vt:lpstr>
      <vt:lpstr>Akuntansi Perusahaan Dagang</vt:lpstr>
      <vt:lpstr>Akuntansi Perusahaan Dagang</vt:lpstr>
      <vt:lpstr>Akuntansi Perusahaan Dagang</vt:lpstr>
      <vt:lpstr>Akuntansi Perusahaan Dagang</vt:lpstr>
      <vt:lpstr>Akuntansi Perusahaan Dagang</vt:lpstr>
      <vt:lpstr>Akuntansi Perusahaan Dagang</vt:lpstr>
      <vt:lpstr>Akuntansi Perusahaan Dagang</vt:lpstr>
      <vt:lpstr>Akuntansi Perusahaan Dagang</vt:lpstr>
      <vt:lpstr>Akuntansi Perusahaan Dagang</vt:lpstr>
      <vt:lpstr>Akuntansi Perusahaan Dagang</vt:lpstr>
      <vt:lpstr>Akuntansi Perusahaan Dagang</vt:lpstr>
      <vt:lpstr>Akuntansi Perusahaan Dagang</vt:lpstr>
      <vt:lpstr>Akuntansi Perusahaan Dagang</vt:lpstr>
      <vt:lpstr>Akuntansi Perusahaan Dagang</vt:lpstr>
      <vt:lpstr>Jurnal Khusus dan Buku Besar Pembantu</vt:lpstr>
      <vt:lpstr>Slide 18</vt:lpstr>
      <vt:lpstr>Slide 19</vt:lpstr>
      <vt:lpstr>Jurnal Khusus dan Buku Besar Pembantu</vt:lpstr>
      <vt:lpstr>Jurnal Khusus dan Buku Besar Pembantu</vt:lpstr>
      <vt:lpstr>Jurnal Khusus dan Buku Besar Pembantu</vt:lpstr>
      <vt:lpstr>Jurnal Khusus dan Buku Besar Pembantu</vt:lpstr>
      <vt:lpstr>Jurnal Khusus dan Buku Besar Pembantu</vt:lpstr>
      <vt:lpstr>Jurnal Khusus dan Buku Besar Pembantu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S4Pro-10</cp:lastModifiedBy>
  <cp:revision>476</cp:revision>
  <dcterms:created xsi:type="dcterms:W3CDTF">2010-01-28T08:39:04Z</dcterms:created>
  <dcterms:modified xsi:type="dcterms:W3CDTF">2016-09-09T03:00:50Z</dcterms:modified>
</cp:coreProperties>
</file>