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99" r:id="rId3"/>
    <p:sldId id="301" r:id="rId4"/>
    <p:sldId id="302" r:id="rId5"/>
    <p:sldId id="303" r:id="rId6"/>
    <p:sldId id="304" r:id="rId7"/>
    <p:sldId id="305" r:id="rId8"/>
    <p:sldId id="306" r:id="rId9"/>
    <p:sldId id="307" r:id="rId10"/>
    <p:sldId id="308" r:id="rId11"/>
    <p:sldId id="309" r:id="rId12"/>
    <p:sldId id="310" r:id="rId13"/>
    <p:sldId id="300" r:id="rId14"/>
  </p:sldIdLst>
  <p:sldSz cx="9144000" cy="6858000" type="screen4x3"/>
  <p:notesSz cx="7045325" cy="9345613"/>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455" autoAdjust="0"/>
  </p:normalViewPr>
  <p:slideViewPr>
    <p:cSldViewPr>
      <p:cViewPr varScale="1">
        <p:scale>
          <a:sx n="50" d="100"/>
          <a:sy n="50" d="100"/>
        </p:scale>
        <p:origin x="1692"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8C7A-B43B-1759-4D59-C7077D888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EE921-16B2-77D8-6F1B-B3689897F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6D4C6-DA24-0056-65AE-5471E78C9D17}"/>
              </a:ext>
            </a:extLst>
          </p:cNvPr>
          <p:cNvSpPr>
            <a:spLocks noGrp="1"/>
          </p:cNvSpPr>
          <p:nvPr>
            <p:ph type="body" idx="1"/>
          </p:nvPr>
        </p:nvSpPr>
        <p:spPr/>
        <p:txBody>
          <a:bodyPr/>
          <a:lstStyle/>
          <a:p>
            <a:pPr>
              <a:buNone/>
            </a:pPr>
            <a:r>
              <a:rPr lang="id-ID" b="1" dirty="0"/>
              <a:t>Diskusi dan Pertanyaan</a:t>
            </a:r>
            <a:endParaRPr lang="id-ID" dirty="0"/>
          </a:p>
          <a:p>
            <a:pPr>
              <a:buFont typeface="Arial" panose="020B0604020202020204" pitchFamily="34" charset="0"/>
              <a:buChar char="•"/>
            </a:pPr>
            <a:r>
              <a:rPr lang="id-ID" dirty="0"/>
              <a:t>Bagaimana wisatawan dapat berkontribusi dalam membentuk citra positif suatu destinasi?</a:t>
            </a:r>
          </a:p>
          <a:p>
            <a:pPr>
              <a:buFont typeface="Arial" panose="020B0604020202020204" pitchFamily="34" charset="0"/>
              <a:buChar char="•"/>
            </a:pPr>
            <a:r>
              <a:rPr lang="id-ID" dirty="0"/>
              <a:t>Seberapa besar pengaruh media sosial dalam menentukan popularitas suatu destinasi?</a:t>
            </a:r>
          </a:p>
          <a:p>
            <a:pPr>
              <a:buFont typeface="Arial" panose="020B0604020202020204" pitchFamily="34" charset="0"/>
              <a:buChar char="•"/>
            </a:pPr>
            <a:r>
              <a:rPr lang="id-ID" dirty="0"/>
              <a:t>Apa peran pemerintah dalam menjaga dan mempromosikan budaya lokal sebagai daya tarik wisata?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mbria" panose="02040503050406030204" pitchFamily="18" charset="0"/>
              <a:cs typeface="Arial" panose="020B0604020202020204" pitchFamily="34" charset="0"/>
            </a:endParaRPr>
          </a:p>
        </p:txBody>
      </p:sp>
      <p:sp>
        <p:nvSpPr>
          <p:cNvPr id="4" name="Date Placeholder 3">
            <a:extLst>
              <a:ext uri="{FF2B5EF4-FFF2-40B4-BE49-F238E27FC236}">
                <a16:creationId xmlns:a16="http://schemas.microsoft.com/office/drawing/2014/main" id="{5EFA759F-0F27-72C9-E291-F5C7640DECF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8685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 digital : </a:t>
            </a:r>
            <a:r>
              <a:rPr lang="en-US" dirty="0" err="1"/>
              <a:t>tanya</a:t>
            </a:r>
            <a:r>
              <a:rPr lang="en-US" dirty="0"/>
              <a:t> </a:t>
            </a:r>
            <a:r>
              <a:rPr lang="en-US" dirty="0" err="1"/>
              <a:t>apa</a:t>
            </a:r>
            <a:r>
              <a:rPr lang="en-US" dirty="0"/>
              <a:t> </a:t>
            </a:r>
            <a:r>
              <a:rPr lang="en-US" dirty="0" err="1"/>
              <a:t>aja</a:t>
            </a:r>
            <a:endParaRPr lang="en-US" dirty="0"/>
          </a:p>
          <a:p>
            <a:r>
              <a:rPr lang="en-US" dirty="0"/>
              <a:t>Media </a:t>
            </a:r>
            <a:r>
              <a:rPr lang="en-US" dirty="0" err="1"/>
              <a:t>cetak</a:t>
            </a:r>
            <a:r>
              <a:rPr lang="en-US" dirty="0"/>
              <a:t> : </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18014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Misalnya, seorang wisatawan yang mengunjungi Bali dan mendapatkan layanan yang ramah, menikmati keindahan pantai, serta merasakan budaya lokal akan memiliki kesan positif. Sebaliknya, jika mengalami kemacetan parah atau layanan yang buruk, citra destinasi bagi wisatawan tersebut bisa menjadi negatif.</a:t>
            </a:r>
          </a:p>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94956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Misalnya, seorang wisatawan yang memberikan ulasan positif tentang keramahan penduduk di Yogyakarta di TripAdvisor dapat menarik lebih banyak wisatawan untuk berkunjung. Sebaliknya, ulasan negatif tentang kebersihan suatu destinasi di Google Reviews dapat menurunkan minat wisatawan lain.</a:t>
            </a:r>
          </a:p>
          <a:p>
            <a:r>
              <a:rPr lang="en-US" b="1" dirty="0"/>
              <a:t>Hotel </a:t>
            </a:r>
            <a:r>
              <a:rPr lang="en-US" b="1" dirty="0" err="1"/>
              <a:t>kriad</a:t>
            </a:r>
            <a:endParaRPr lang="id-ID" b="1"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18250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Contoh</a:t>
            </a:r>
            <a:r>
              <a:rPr lang="en-US" dirty="0"/>
              <a:t> :</a:t>
            </a:r>
            <a:r>
              <a:rPr lang="id-ID" dirty="0"/>
              <a:t>Misalnya, Tari Kecak di Bali yang unik dan atraktif, batik sebagai warisan budaya Indonesia yang dikenal dunia, serta kuliner khas seperti Rendang yang menjadi daya tarik tersendiri bagi wisatawan domestik maupun mancanegara.</a:t>
            </a:r>
          </a:p>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778050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Misalnya, Candi Borobudur yang diakui sebagai Situs Warisan Dunia UNESCO menarik wisatawan karena nilai sejarah dan budayanya. Festival budaya seperti Dieng Culture Festival juga membantu membangun citra positif destinasi melalui kegiatan budaya yang unik. </a:t>
            </a:r>
          </a:p>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54008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dirty="0">
                <a:solidFill>
                  <a:schemeClr val="tx1"/>
                </a:solidFill>
                <a:latin typeface="Cambria" panose="02040503050406030204" pitchFamily="18" charset="0"/>
                <a:cs typeface="Arial" panose="020B0604020202020204" pitchFamily="34" charset="0"/>
              </a:rPr>
              <a:t>(Televisi, Radio, Surat Kabar)</a:t>
            </a:r>
            <a:endParaRPr lang="en-US" sz="1200" dirty="0">
              <a:solidFill>
                <a:schemeClr val="tx1"/>
              </a:solidFill>
              <a:latin typeface="Cambria" panose="020405030504060302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Misalnya, pemberitaan tentang keberhasilan Singapura dalam mengelola pariwisata urban di media internasional dapat meningkatkan citra positifnya sebagai destinasi modern dan maju. Sebaliknya, liputan negatif tentang kemacetan atau polusi di suatu kota dapat menurunkan daya tarik wisata destinasi tersebut.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mbria" panose="02040503050406030204" pitchFamily="18" charset="0"/>
              <a:cs typeface="Arial" panose="020B0604020202020204" pitchFamily="34" charset="0"/>
            </a:endParaRP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75436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D4B14-5068-6562-E04B-F7708EF6B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16C18-7F3D-BF2C-457B-23489B4C93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B4589-922F-7619-304D-D7FC2F5B94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mbria" panose="02040503050406030204" pitchFamily="18" charset="0"/>
                <a:cs typeface="Arial" panose="020B0604020202020204" pitchFamily="34" charset="0"/>
              </a:rPr>
              <a:t>(Instagram, Facebook, TikTok, YouTube)</a:t>
            </a:r>
          </a:p>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Misalnya, kampanye #WonderfulIndonesia yang dilakukan oleh Kementerian Pariwisata berhasil menarik perhatian wisatawan global melalui konten visual di Instagram dan YouTube. Selain itu, tren video viral di TikTok yang menampilkan hidden gems di Indonesia juga meningkatkan popularitas destinasi tertentu seperti Labuan Bajo dan Raja Ampat.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mbria" panose="02040503050406030204" pitchFamily="18" charset="0"/>
              <a:cs typeface="Arial" panose="020B0604020202020204" pitchFamily="34" charset="0"/>
            </a:endParaRPr>
          </a:p>
        </p:txBody>
      </p:sp>
      <p:sp>
        <p:nvSpPr>
          <p:cNvPr id="4" name="Date Placeholder 3">
            <a:extLst>
              <a:ext uri="{FF2B5EF4-FFF2-40B4-BE49-F238E27FC236}">
                <a16:creationId xmlns:a16="http://schemas.microsoft.com/office/drawing/2014/main" id="{F48847F3-441B-31C3-16A1-632684CB596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5805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2408A-CBF6-CDDE-A388-49DEF62D4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0DEC8-8B3D-CD80-2556-F26B98C6C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EC51C-3FCC-D15C-B177-68FD1FEDB0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A2A2A"/>
                </a:solidFill>
                <a:effectLst/>
                <a:latin typeface="Roboto" panose="02000000000000000000" pitchFamily="2" charset="0"/>
              </a:rPr>
              <a:t>Diperankan</a:t>
            </a:r>
            <a:r>
              <a:rPr lang="en-US" b="0" i="0" dirty="0">
                <a:solidFill>
                  <a:srgbClr val="2A2A2A"/>
                </a:solidFill>
                <a:effectLst/>
                <a:latin typeface="Roboto" panose="02000000000000000000" pitchFamily="2" charset="0"/>
              </a:rPr>
              <a:t> Julia </a:t>
            </a:r>
            <a:r>
              <a:rPr lang="en-US" b="0" i="0" dirty="0" err="1">
                <a:solidFill>
                  <a:srgbClr val="2A2A2A"/>
                </a:solidFill>
                <a:effectLst/>
                <a:latin typeface="Roboto" panose="02000000000000000000" pitchFamily="2" charset="0"/>
              </a:rPr>
              <a:t>robert</a:t>
            </a:r>
            <a:endParaRPr lang="en-US" b="0" i="0" dirty="0">
              <a:solidFill>
                <a:srgbClr val="2A2A2A"/>
              </a:solidFill>
              <a:effectLst/>
              <a:latin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d-ID" b="0" i="0" dirty="0">
                <a:solidFill>
                  <a:srgbClr val="2A2A2A"/>
                </a:solidFill>
                <a:effectLst/>
                <a:latin typeface="Roboto" panose="02000000000000000000" pitchFamily="2" charset="0"/>
              </a:rPr>
              <a:t>Di Italia, ia menemukan makna sejati kenikmatan lewat makanan.</a:t>
            </a:r>
            <a:endParaRPr lang="en-US" b="0" i="0" dirty="0">
              <a:solidFill>
                <a:srgbClr val="2A2A2A"/>
              </a:solidFill>
              <a:effectLst/>
              <a:latin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d-ID" b="0" i="0" dirty="0">
                <a:solidFill>
                  <a:srgbClr val="2A2A2A"/>
                </a:solidFill>
                <a:effectLst/>
                <a:latin typeface="Roboto" panose="02000000000000000000" pitchFamily="2" charset="0"/>
              </a:rPr>
              <a:t>Di India, ia berhasil menemukan kekuatan doa yang berpengaruh dalam hidupnya. </a:t>
            </a:r>
            <a:endParaRPr lang="en-US" b="0" i="0" dirty="0">
              <a:solidFill>
                <a:srgbClr val="2A2A2A"/>
              </a:solidFill>
              <a:effectLst/>
              <a:latin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d-ID" b="0" i="0" dirty="0">
                <a:solidFill>
                  <a:srgbClr val="2A2A2A"/>
                </a:solidFill>
                <a:effectLst/>
                <a:latin typeface="Roboto" panose="02000000000000000000" pitchFamily="2" charset="0"/>
              </a:rPr>
              <a:t>Sedangkan di Bali, ia akhirnya menemukan kedamaian dalam cinta sejati.</a:t>
            </a:r>
            <a:br>
              <a:rPr lang="id-ID" dirty="0"/>
            </a:br>
            <a:endParaRPr lang="en-US" sz="1200" dirty="0">
              <a:solidFill>
                <a:schemeClr val="tx1"/>
              </a:solidFill>
              <a:latin typeface="Cambria" panose="02040503050406030204" pitchFamily="18" charset="0"/>
              <a:cs typeface="Arial" panose="020B0604020202020204" pitchFamily="34" charset="0"/>
            </a:endParaRPr>
          </a:p>
        </p:txBody>
      </p:sp>
      <p:sp>
        <p:nvSpPr>
          <p:cNvPr id="4" name="Date Placeholder 3">
            <a:extLst>
              <a:ext uri="{FF2B5EF4-FFF2-40B4-BE49-F238E27FC236}">
                <a16:creationId xmlns:a16="http://schemas.microsoft.com/office/drawing/2014/main" id="{FF5D1DE2-3D19-1018-FA8E-80EBDE8BE79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0450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PAR23424 – Manajemen Citra Destinasi 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PAR23424 – Manajemen Citra Destinasi 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PAR23424 – Manajemen Citra Destinasi Pariwisata</a:t>
            </a:r>
            <a:endPar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Manajemen Citra Destinasi Pariwisata</a:t>
            </a:r>
            <a:endPar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2</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E2224-C469-1FC0-AAC5-99136D72B23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B1BF377-ABFD-4595-0898-4EB312E740E9}"/>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Peran Media dalam Pembentukan Citra Destinasi</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881B6B61-A200-DE13-7817-FE34B651B8C9}"/>
              </a:ext>
            </a:extLst>
          </p:cNvPr>
          <p:cNvSpPr txBox="1">
            <a:spLocks/>
          </p:cNvSpPr>
          <p:nvPr/>
        </p:nvSpPr>
        <p:spPr>
          <a:xfrm>
            <a:off x="457200" y="2204864"/>
            <a:ext cx="4114800" cy="39212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2. Media </a:t>
            </a:r>
            <a:r>
              <a:rPr lang="en-US" sz="2600" b="1" dirty="0" err="1">
                <a:solidFill>
                  <a:schemeClr val="tx1"/>
                </a:solidFill>
                <a:latin typeface="Cambria" panose="02040503050406030204" pitchFamily="18" charset="0"/>
                <a:cs typeface="Arial" panose="020B0604020202020204" pitchFamily="34" charset="0"/>
              </a:rPr>
              <a:t>Sosial</a:t>
            </a:r>
            <a:r>
              <a:rPr lang="en-US" sz="2600" b="1" dirty="0">
                <a:solidFill>
                  <a:schemeClr val="tx1"/>
                </a:solidFill>
                <a:latin typeface="Cambria" panose="02040503050406030204" pitchFamily="18" charset="0"/>
                <a:cs typeface="Arial" panose="020B0604020202020204" pitchFamily="34" charset="0"/>
              </a:rPr>
              <a:t> </a:t>
            </a:r>
          </a:p>
          <a:p>
            <a:pPr algn="l"/>
            <a:r>
              <a:rPr lang="en-US" sz="2600" dirty="0" err="1">
                <a:solidFill>
                  <a:schemeClr val="tx1"/>
                </a:solidFill>
                <a:latin typeface="Cambria" panose="02040503050406030204" pitchFamily="18" charset="0"/>
                <a:cs typeface="Arial" panose="020B0604020202020204" pitchFamily="34" charset="0"/>
              </a:rPr>
              <a:t>Konten</a:t>
            </a:r>
            <a:r>
              <a:rPr lang="en-US" sz="2600" dirty="0">
                <a:solidFill>
                  <a:schemeClr val="tx1"/>
                </a:solidFill>
                <a:latin typeface="Cambria" panose="02040503050406030204" pitchFamily="18" charset="0"/>
                <a:cs typeface="Arial" panose="020B0604020202020204" pitchFamily="34" charset="0"/>
              </a:rPr>
              <a:t> visual </a:t>
            </a:r>
            <a:r>
              <a:rPr lang="en-US" sz="2600" dirty="0" err="1">
                <a:solidFill>
                  <a:schemeClr val="tx1"/>
                </a:solidFill>
                <a:latin typeface="Cambria" panose="02040503050406030204" pitchFamily="18" charset="0"/>
                <a:cs typeface="Arial" panose="020B0604020202020204" pitchFamily="34" charset="0"/>
              </a:rPr>
              <a:t>seperti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foto</a:t>
            </a:r>
            <a:r>
              <a:rPr lang="en-US" sz="2600" dirty="0">
                <a:solidFill>
                  <a:schemeClr val="tx1"/>
                </a:solidFill>
                <a:latin typeface="Cambria" panose="02040503050406030204" pitchFamily="18" charset="0"/>
                <a:cs typeface="Arial" panose="020B0604020202020204" pitchFamily="34" charset="0"/>
              </a:rPr>
              <a:t> dan video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menarik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lebih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banyak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a:t>
            </a:r>
          </a:p>
        </p:txBody>
      </p:sp>
      <p:pic>
        <p:nvPicPr>
          <p:cNvPr id="5" name="Picture 4">
            <a:extLst>
              <a:ext uri="{FF2B5EF4-FFF2-40B4-BE49-F238E27FC236}">
                <a16:creationId xmlns:a16="http://schemas.microsoft.com/office/drawing/2014/main" id="{F4DFB8D1-9430-8112-11FA-3D02AD850F23}"/>
              </a:ext>
            </a:extLst>
          </p:cNvPr>
          <p:cNvPicPr>
            <a:picLocks noChangeAspect="1"/>
          </p:cNvPicPr>
          <p:nvPr/>
        </p:nvPicPr>
        <p:blipFill>
          <a:blip r:embed="rId3"/>
          <a:stretch>
            <a:fillRect/>
          </a:stretch>
        </p:blipFill>
        <p:spPr>
          <a:xfrm>
            <a:off x="4644008" y="2852936"/>
            <a:ext cx="3595910" cy="2404836"/>
          </a:xfrm>
          <a:prstGeom prst="rect">
            <a:avLst/>
          </a:prstGeom>
        </p:spPr>
      </p:pic>
    </p:spTree>
    <p:extLst>
      <p:ext uri="{BB962C8B-B14F-4D97-AF65-F5344CB8AC3E}">
        <p14:creationId xmlns:p14="http://schemas.microsoft.com/office/powerpoint/2010/main" val="80308477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C6379-F3CD-0BF1-94BB-02685535E90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E9D48D1-18FE-679F-B683-6E2FFCE265E2}"/>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Peran Media dalam Pembentukan Citra Destinasi</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9F48ADFA-3B30-20A4-1870-9FE55298CE01}"/>
              </a:ext>
            </a:extLst>
          </p:cNvPr>
          <p:cNvSpPr txBox="1">
            <a:spLocks/>
          </p:cNvSpPr>
          <p:nvPr/>
        </p:nvSpPr>
        <p:spPr>
          <a:xfrm>
            <a:off x="457200" y="2204864"/>
            <a:ext cx="4114800" cy="39212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2. Film dan </a:t>
            </a:r>
            <a:r>
              <a:rPr lang="en-US" sz="2600" b="1" dirty="0" err="1">
                <a:solidFill>
                  <a:schemeClr val="tx1"/>
                </a:solidFill>
                <a:latin typeface="Cambria" panose="02040503050406030204" pitchFamily="18" charset="0"/>
                <a:cs typeface="Arial" panose="020B0604020202020204" pitchFamily="34" charset="0"/>
              </a:rPr>
              <a:t>Dokumenter</a:t>
            </a:r>
            <a:endParaRPr lang="en-US" sz="2600" b="1" dirty="0">
              <a:solidFill>
                <a:schemeClr val="tx1"/>
              </a:solidFill>
              <a:latin typeface="Cambria" panose="02040503050406030204" pitchFamily="18" charset="0"/>
              <a:cs typeface="Arial" panose="020B0604020202020204" pitchFamily="34" charset="0"/>
            </a:endParaRPr>
          </a:p>
          <a:p>
            <a:pPr algn="l"/>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muncul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film </a:t>
            </a:r>
            <a:r>
              <a:rPr lang="en-US" sz="2600" dirty="0" err="1">
                <a:solidFill>
                  <a:schemeClr val="tx1"/>
                </a:solidFill>
                <a:latin typeface="Cambria" panose="02040503050406030204" pitchFamily="18" charset="0"/>
                <a:cs typeface="Arial" panose="020B0604020202020204" pitchFamily="34" charset="0"/>
              </a:rPr>
              <a:t>terkenal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sering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mengalami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peningkatan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jumlah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misalnya</a:t>
            </a:r>
            <a:r>
              <a:rPr lang="en-US" sz="2600" dirty="0">
                <a:solidFill>
                  <a:schemeClr val="tx1"/>
                </a:solidFill>
                <a:latin typeface="Cambria" panose="02040503050406030204" pitchFamily="18" charset="0"/>
                <a:cs typeface="Arial" panose="020B0604020202020204" pitchFamily="34" charset="0"/>
              </a:rPr>
              <a:t>, Bali </a:t>
            </a:r>
            <a:r>
              <a:rPr lang="en-US" sz="2600" dirty="0" err="1">
                <a:solidFill>
                  <a:schemeClr val="tx1"/>
                </a:solidFill>
                <a:latin typeface="Cambria" panose="02040503050406030204" pitchFamily="18" charset="0"/>
                <a:cs typeface="Arial" panose="020B0604020202020204" pitchFamily="34" charset="0"/>
              </a:rPr>
              <a:t>setelah</a:t>
            </a:r>
            <a:r>
              <a:rPr lang="en-US" sz="2600" dirty="0">
                <a:solidFill>
                  <a:schemeClr val="tx1"/>
                </a:solidFill>
                <a:latin typeface="Cambria" panose="02040503050406030204" pitchFamily="18" charset="0"/>
                <a:cs typeface="Arial" panose="020B0604020202020204" pitchFamily="34" charset="0"/>
              </a:rPr>
              <a:t> film Eat, Pray, Love).</a:t>
            </a:r>
          </a:p>
        </p:txBody>
      </p:sp>
      <p:pic>
        <p:nvPicPr>
          <p:cNvPr id="5" name="Picture 4">
            <a:extLst>
              <a:ext uri="{FF2B5EF4-FFF2-40B4-BE49-F238E27FC236}">
                <a16:creationId xmlns:a16="http://schemas.microsoft.com/office/drawing/2014/main" id="{EA390687-3AE7-03AC-AB7C-0AFF12F703C8}"/>
              </a:ext>
            </a:extLst>
          </p:cNvPr>
          <p:cNvPicPr>
            <a:picLocks noChangeAspect="1"/>
          </p:cNvPicPr>
          <p:nvPr/>
        </p:nvPicPr>
        <p:blipFill>
          <a:blip r:embed="rId3"/>
          <a:stretch>
            <a:fillRect/>
          </a:stretch>
        </p:blipFill>
        <p:spPr>
          <a:xfrm>
            <a:off x="4788024" y="2492896"/>
            <a:ext cx="3645538" cy="2550098"/>
          </a:xfrm>
          <a:prstGeom prst="rect">
            <a:avLst/>
          </a:prstGeom>
        </p:spPr>
      </p:pic>
    </p:spTree>
    <p:extLst>
      <p:ext uri="{BB962C8B-B14F-4D97-AF65-F5344CB8AC3E}">
        <p14:creationId xmlns:p14="http://schemas.microsoft.com/office/powerpoint/2010/main" val="1646015499"/>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4BDA7-6BF0-BF22-D52B-254A1B1591F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18F4CA-8B05-D23D-D3A2-DED9E66BA4B5}"/>
              </a:ext>
            </a:extLst>
          </p:cNvPr>
          <p:cNvSpPr txBox="1">
            <a:spLocks/>
          </p:cNvSpPr>
          <p:nvPr/>
        </p:nvSpPr>
        <p:spPr>
          <a:xfrm>
            <a:off x="457200" y="908720"/>
            <a:ext cx="8363272" cy="52174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a:solidFill>
                  <a:schemeClr val="tx1"/>
                </a:solidFill>
                <a:latin typeface="Cambria" panose="02040503050406030204" pitchFamily="18" charset="0"/>
                <a:cs typeface="Arial" panose="020B0604020202020204" pitchFamily="34" charset="0"/>
              </a:rPr>
              <a:t>Kesimpulan</a:t>
            </a:r>
          </a:p>
          <a:p>
            <a:endParaRPr lang="en-US" sz="2600" b="1" dirty="0">
              <a:solidFill>
                <a:schemeClr val="tx1"/>
              </a:solidFill>
              <a:latin typeface="Cambria" panose="02040503050406030204" pitchFamily="18" charset="0"/>
              <a:cs typeface="Arial" panose="020B0604020202020204" pitchFamily="34" charset="0"/>
            </a:endParaRPr>
          </a:p>
          <a:p>
            <a:pPr algn="l"/>
            <a:r>
              <a:rPr lang="en-US" sz="2600" dirty="0">
                <a:solidFill>
                  <a:schemeClr val="tx1"/>
                </a:solidFill>
                <a:latin typeface="Cambria" panose="02040503050406030204" pitchFamily="18" charset="0"/>
                <a:cs typeface="Arial" panose="020B0604020202020204" pitchFamily="34" charset="0"/>
              </a:rPr>
              <a:t>Citra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dipengaruhi</a:t>
            </a:r>
            <a:r>
              <a:rPr lang="en-US" sz="2600" dirty="0">
                <a:solidFill>
                  <a:schemeClr val="tx1"/>
                </a:solidFill>
                <a:latin typeface="Cambria" panose="02040503050406030204" pitchFamily="18" charset="0"/>
                <a:cs typeface="Arial" panose="020B0604020202020204" pitchFamily="34" charset="0"/>
              </a:rPr>
              <a:t> oleh </a:t>
            </a:r>
            <a:r>
              <a:rPr lang="en-US" sz="2600" dirty="0" err="1">
                <a:solidFill>
                  <a:schemeClr val="tx1"/>
                </a:solidFill>
                <a:latin typeface="Cambria" panose="02040503050406030204" pitchFamily="18" charset="0"/>
                <a:cs typeface="Arial" panose="020B0604020202020204" pitchFamily="34" charset="0"/>
              </a:rPr>
              <a:t>berbagai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faktor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termasuk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pengalaman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budaya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lokal</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representasi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media. </a:t>
            </a:r>
            <a:r>
              <a:rPr lang="en-US" sz="2600" dirty="0" err="1">
                <a:solidFill>
                  <a:schemeClr val="tx1"/>
                </a:solidFill>
                <a:latin typeface="Cambria" panose="02040503050406030204" pitchFamily="18" charset="0"/>
                <a:cs typeface="Arial" panose="020B0604020202020204" pitchFamily="34" charset="0"/>
              </a:rPr>
              <a:t>Pengelolaan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terhadap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ketiga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aspek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meningkatkan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tarik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mempertahankan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citra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positif</a:t>
            </a:r>
            <a:r>
              <a:rPr lang="en-US" sz="2600" dirty="0">
                <a:solidFill>
                  <a:schemeClr val="tx1"/>
                </a:solidFill>
                <a:latin typeface="Cambria" panose="02040503050406030204" pitchFamily="18" charset="0"/>
                <a:cs typeface="Arial" panose="020B0604020202020204" pitchFamily="34" charset="0"/>
              </a:rPr>
              <a:t> di </a:t>
            </a:r>
            <a:r>
              <a:rPr lang="en-US" sz="2600" dirty="0" err="1">
                <a:solidFill>
                  <a:schemeClr val="tx1"/>
                </a:solidFill>
                <a:latin typeface="Cambria" panose="02040503050406030204" pitchFamily="18" charset="0"/>
                <a:cs typeface="Arial" panose="020B0604020202020204" pitchFamily="34" charset="0"/>
              </a:rPr>
              <a:t>mata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209807561"/>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Faktor Pembentuk Citra Destinasi</a:t>
            </a: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dirty="0">
                <a:solidFill>
                  <a:schemeClr val="tx1"/>
                </a:solidFill>
                <a:latin typeface="Cambria" panose="02040503050406030204" pitchFamily="18" charset="0"/>
                <a:cs typeface="Arial" panose="020B0604020202020204" pitchFamily="34" charset="0"/>
              </a:rPr>
              <a:t>Citra destinasi terbentuk dari berbagai faktor yang mempengaruhi persepsi wisatawan terhadap suatu tempat. Beberapa faktor utama yang berperan dalam pembentukan citra destinasi meliputi peran wisatawan, budaya lokal, dan media.</a:t>
            </a:r>
            <a:endParaRPr lang="id-ID" sz="2600" dirty="0">
              <a:solidFill>
                <a:schemeClr val="tx1"/>
              </a:solidFill>
              <a:latin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124A087D-2A75-D8C4-924F-9AE8066B748F}"/>
              </a:ext>
            </a:extLst>
          </p:cNvPr>
          <p:cNvPicPr>
            <a:picLocks noChangeAspect="1"/>
          </p:cNvPicPr>
          <p:nvPr/>
        </p:nvPicPr>
        <p:blipFill>
          <a:blip r:embed="rId3"/>
          <a:stretch>
            <a:fillRect/>
          </a:stretch>
        </p:blipFill>
        <p:spPr>
          <a:xfrm>
            <a:off x="543606" y="4195196"/>
            <a:ext cx="2520280" cy="1892713"/>
          </a:xfrm>
          <a:prstGeom prst="rect">
            <a:avLst/>
          </a:prstGeom>
        </p:spPr>
      </p:pic>
      <p:pic>
        <p:nvPicPr>
          <p:cNvPr id="7" name="Picture 6">
            <a:extLst>
              <a:ext uri="{FF2B5EF4-FFF2-40B4-BE49-F238E27FC236}">
                <a16:creationId xmlns:a16="http://schemas.microsoft.com/office/drawing/2014/main" id="{22739267-CDBB-4503-9A0E-D5F74C04DF99}"/>
              </a:ext>
            </a:extLst>
          </p:cNvPr>
          <p:cNvPicPr>
            <a:picLocks noChangeAspect="1"/>
          </p:cNvPicPr>
          <p:nvPr/>
        </p:nvPicPr>
        <p:blipFill>
          <a:blip r:embed="rId4"/>
          <a:stretch>
            <a:fillRect/>
          </a:stretch>
        </p:blipFill>
        <p:spPr>
          <a:xfrm>
            <a:off x="3153368" y="4204274"/>
            <a:ext cx="2796258" cy="1888174"/>
          </a:xfrm>
          <a:prstGeom prst="rect">
            <a:avLst/>
          </a:prstGeom>
        </p:spPr>
      </p:pic>
      <p:pic>
        <p:nvPicPr>
          <p:cNvPr id="9" name="Picture 8">
            <a:extLst>
              <a:ext uri="{FF2B5EF4-FFF2-40B4-BE49-F238E27FC236}">
                <a16:creationId xmlns:a16="http://schemas.microsoft.com/office/drawing/2014/main" id="{DFA294AA-B991-6611-9C73-C4D91BA4E8CB}"/>
              </a:ext>
            </a:extLst>
          </p:cNvPr>
          <p:cNvPicPr>
            <a:picLocks noChangeAspect="1"/>
          </p:cNvPicPr>
          <p:nvPr/>
        </p:nvPicPr>
        <p:blipFill>
          <a:blip r:embed="rId5"/>
          <a:stretch>
            <a:fillRect/>
          </a:stretch>
        </p:blipFill>
        <p:spPr>
          <a:xfrm>
            <a:off x="6021634" y="4199735"/>
            <a:ext cx="2726830" cy="1888174"/>
          </a:xfrm>
          <a:prstGeom prst="rect">
            <a:avLst/>
          </a:prstGeom>
        </p:spPr>
      </p:pic>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A2746-CE82-FBF9-939E-4FE507F24A9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A717C86-BDAC-F0C1-300B-5819C641DA53}"/>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Peran Wisatawan dalam Pembentukan Citra Destinasi</a:t>
            </a:r>
          </a:p>
        </p:txBody>
      </p:sp>
      <p:sp>
        <p:nvSpPr>
          <p:cNvPr id="4" name="Content Placeholder 2">
            <a:extLst>
              <a:ext uri="{FF2B5EF4-FFF2-40B4-BE49-F238E27FC236}">
                <a16:creationId xmlns:a16="http://schemas.microsoft.com/office/drawing/2014/main" id="{8F11AC56-989C-36C6-3361-ACD936B55B8E}"/>
              </a:ext>
            </a:extLst>
          </p:cNvPr>
          <p:cNvSpPr txBox="1">
            <a:spLocks/>
          </p:cNvSpPr>
          <p:nvPr/>
        </p:nvSpPr>
        <p:spPr>
          <a:xfrm>
            <a:off x="457200" y="1600200"/>
            <a:ext cx="41148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dirty="0">
                <a:solidFill>
                  <a:schemeClr val="tx1"/>
                </a:solidFill>
                <a:latin typeface="Cambria" panose="02040503050406030204" pitchFamily="18" charset="0"/>
                <a:cs typeface="Arial" panose="020B0604020202020204" pitchFamily="34" charset="0"/>
              </a:rPr>
              <a:t>Wisatawan memiliki peran penting dalam membentuk dan menyebarkan citra destinasi melalui:</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Pengalaman Pribadi</a:t>
            </a:r>
            <a:r>
              <a:rPr lang="id-ID" sz="2600" dirty="0">
                <a:solidFill>
                  <a:schemeClr val="tx1"/>
                </a:solidFill>
                <a:latin typeface="Cambria" panose="02040503050406030204" pitchFamily="18" charset="0"/>
                <a:cs typeface="Arial" panose="020B0604020202020204" pitchFamily="34" charset="0"/>
              </a:rPr>
              <a:t>: Pengalaman langsung wisatawan saat mengunjungi destinasi akan menentukan bagaimana mereka menilai tempat tersebut.</a:t>
            </a:r>
            <a:endParaRPr lang="en-US" sz="2600" dirty="0">
              <a:solidFill>
                <a:schemeClr val="tx1"/>
              </a:solidFill>
              <a:latin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AE27F3F6-A838-F02F-0093-D54271A88E0D}"/>
              </a:ext>
            </a:extLst>
          </p:cNvPr>
          <p:cNvPicPr>
            <a:picLocks noChangeAspect="1"/>
          </p:cNvPicPr>
          <p:nvPr/>
        </p:nvPicPr>
        <p:blipFill>
          <a:blip r:embed="rId3"/>
          <a:stretch>
            <a:fillRect/>
          </a:stretch>
        </p:blipFill>
        <p:spPr>
          <a:xfrm>
            <a:off x="4788024" y="2708920"/>
            <a:ext cx="4016537" cy="2669054"/>
          </a:xfrm>
          <a:prstGeom prst="rect">
            <a:avLst/>
          </a:prstGeom>
        </p:spPr>
      </p:pic>
    </p:spTree>
    <p:extLst>
      <p:ext uri="{BB962C8B-B14F-4D97-AF65-F5344CB8AC3E}">
        <p14:creationId xmlns:p14="http://schemas.microsoft.com/office/powerpoint/2010/main" val="1875776066"/>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553C9-F6BE-184A-661F-1001BFBD838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B83E28A-9EDD-8B3C-9D3D-A2868EC735D5}"/>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Peran Wisatawan dalam Pembentukan Citra Destinasi</a:t>
            </a:r>
          </a:p>
        </p:txBody>
      </p:sp>
      <p:sp>
        <p:nvSpPr>
          <p:cNvPr id="4" name="Content Placeholder 2">
            <a:extLst>
              <a:ext uri="{FF2B5EF4-FFF2-40B4-BE49-F238E27FC236}">
                <a16:creationId xmlns:a16="http://schemas.microsoft.com/office/drawing/2014/main" id="{BB141250-83D8-D412-10AD-E8D7A44FFB89}"/>
              </a:ext>
            </a:extLst>
          </p:cNvPr>
          <p:cNvSpPr txBox="1">
            <a:spLocks/>
          </p:cNvSpPr>
          <p:nvPr/>
        </p:nvSpPr>
        <p:spPr>
          <a:xfrm>
            <a:off x="457200" y="2060848"/>
            <a:ext cx="4114800" cy="40653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2. </a:t>
            </a:r>
            <a:r>
              <a:rPr lang="id-ID" sz="2600" b="1" dirty="0">
                <a:solidFill>
                  <a:schemeClr val="tx1"/>
                </a:solidFill>
                <a:latin typeface="Cambria" panose="02040503050406030204" pitchFamily="18" charset="0"/>
                <a:cs typeface="Arial" panose="020B0604020202020204" pitchFamily="34" charset="0"/>
              </a:rPr>
              <a:t>Ulasan dan Rekomendasi</a:t>
            </a:r>
            <a:r>
              <a:rPr lang="id-ID" sz="2600" dirty="0">
                <a:solidFill>
                  <a:schemeClr val="tx1"/>
                </a:solidFill>
                <a:latin typeface="Cambria" panose="02040503050406030204" pitchFamily="18" charset="0"/>
                <a:cs typeface="Arial" panose="020B0604020202020204" pitchFamily="34" charset="0"/>
              </a:rPr>
              <a:t>: Wisatawan sering membagikan ulasan di platform seperti TripAdvisor, Google Reviews, atau media sosial, yang mempengaruhi calon wisatawan lainnya.</a:t>
            </a:r>
            <a:endParaRPr lang="en-US" sz="2600" dirty="0">
              <a:solidFill>
                <a:schemeClr val="tx1"/>
              </a:solidFill>
              <a:latin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F9557763-EA67-8304-7F88-711F04A24256}"/>
              </a:ext>
            </a:extLst>
          </p:cNvPr>
          <p:cNvPicPr>
            <a:picLocks noChangeAspect="1"/>
          </p:cNvPicPr>
          <p:nvPr/>
        </p:nvPicPr>
        <p:blipFill>
          <a:blip r:embed="rId3"/>
          <a:stretch>
            <a:fillRect/>
          </a:stretch>
        </p:blipFill>
        <p:spPr>
          <a:xfrm>
            <a:off x="4918241" y="2492896"/>
            <a:ext cx="3761043" cy="2509349"/>
          </a:xfrm>
          <a:prstGeom prst="rect">
            <a:avLst/>
          </a:prstGeom>
        </p:spPr>
      </p:pic>
    </p:spTree>
    <p:extLst>
      <p:ext uri="{BB962C8B-B14F-4D97-AF65-F5344CB8AC3E}">
        <p14:creationId xmlns:p14="http://schemas.microsoft.com/office/powerpoint/2010/main" val="428309789"/>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06B91-1DBC-E17E-C970-195E7272239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9279539-E0E0-7AB5-D34B-71221BEB3207}"/>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Peran Wisatawan dalam Pembentukan Citra Destinasi</a:t>
            </a:r>
          </a:p>
        </p:txBody>
      </p:sp>
      <p:sp>
        <p:nvSpPr>
          <p:cNvPr id="4" name="Content Placeholder 2">
            <a:extLst>
              <a:ext uri="{FF2B5EF4-FFF2-40B4-BE49-F238E27FC236}">
                <a16:creationId xmlns:a16="http://schemas.microsoft.com/office/drawing/2014/main" id="{A8586F34-8B76-277A-553D-7CAF89F57379}"/>
              </a:ext>
            </a:extLst>
          </p:cNvPr>
          <p:cNvSpPr txBox="1">
            <a:spLocks/>
          </p:cNvSpPr>
          <p:nvPr/>
        </p:nvSpPr>
        <p:spPr>
          <a:xfrm>
            <a:off x="457200" y="2204864"/>
            <a:ext cx="4042792" cy="39212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dirty="0">
                <a:solidFill>
                  <a:schemeClr val="tx1"/>
                </a:solidFill>
                <a:latin typeface="Cambria" panose="02040503050406030204" pitchFamily="18" charset="0"/>
                <a:cs typeface="Arial" panose="020B0604020202020204" pitchFamily="34" charset="0"/>
              </a:rPr>
              <a:t>3. </a:t>
            </a:r>
            <a:r>
              <a:rPr lang="id-ID" sz="2600" dirty="0">
                <a:solidFill>
                  <a:schemeClr val="tx1"/>
                </a:solidFill>
                <a:latin typeface="Cambria" panose="02040503050406030204" pitchFamily="18" charset="0"/>
                <a:cs typeface="Arial" panose="020B0604020202020204" pitchFamily="34" charset="0"/>
              </a:rPr>
              <a:t>Word of Mouth (WOM): Testimoni dari wisatawan yang puas atau kecewa dapat memperkuat atau merusak citra destinasi.</a:t>
            </a:r>
          </a:p>
        </p:txBody>
      </p:sp>
      <p:pic>
        <p:nvPicPr>
          <p:cNvPr id="5" name="Picture 4">
            <a:extLst>
              <a:ext uri="{FF2B5EF4-FFF2-40B4-BE49-F238E27FC236}">
                <a16:creationId xmlns:a16="http://schemas.microsoft.com/office/drawing/2014/main" id="{739FF4D6-181B-1111-3310-E4D70AA69EAA}"/>
              </a:ext>
            </a:extLst>
          </p:cNvPr>
          <p:cNvPicPr>
            <a:picLocks noChangeAspect="1"/>
          </p:cNvPicPr>
          <p:nvPr/>
        </p:nvPicPr>
        <p:blipFill>
          <a:blip r:embed="rId2"/>
          <a:stretch>
            <a:fillRect/>
          </a:stretch>
        </p:blipFill>
        <p:spPr>
          <a:xfrm>
            <a:off x="4572000" y="2852936"/>
            <a:ext cx="4161150" cy="2376264"/>
          </a:xfrm>
          <a:prstGeom prst="rect">
            <a:avLst/>
          </a:prstGeom>
        </p:spPr>
      </p:pic>
    </p:spTree>
    <p:extLst>
      <p:ext uri="{BB962C8B-B14F-4D97-AF65-F5344CB8AC3E}">
        <p14:creationId xmlns:p14="http://schemas.microsoft.com/office/powerpoint/2010/main" val="2155110081"/>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86E9D-2F86-23C7-3AF0-87BF5A60769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CC6B3BD-EA09-B42E-D78D-76D10527312F}"/>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Budaya Lokal sebagai Faktor Pembentuk Citra Destinasi</a:t>
            </a:r>
          </a:p>
        </p:txBody>
      </p:sp>
      <p:sp>
        <p:nvSpPr>
          <p:cNvPr id="4" name="Content Placeholder 2">
            <a:extLst>
              <a:ext uri="{FF2B5EF4-FFF2-40B4-BE49-F238E27FC236}">
                <a16:creationId xmlns:a16="http://schemas.microsoft.com/office/drawing/2014/main" id="{E2131E57-A4B9-3BA7-E626-54FDE0054718}"/>
              </a:ext>
            </a:extLst>
          </p:cNvPr>
          <p:cNvSpPr txBox="1">
            <a:spLocks/>
          </p:cNvSpPr>
          <p:nvPr/>
        </p:nvSpPr>
        <p:spPr>
          <a:xfrm>
            <a:off x="457200" y="2204864"/>
            <a:ext cx="8229600" cy="39212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dirty="0" err="1">
                <a:solidFill>
                  <a:schemeClr val="tx1"/>
                </a:solidFill>
                <a:latin typeface="Cambria" panose="02040503050406030204" pitchFamily="18" charset="0"/>
                <a:cs typeface="Arial" panose="020B0604020202020204" pitchFamily="34" charset="0"/>
              </a:rPr>
              <a:t>Budaya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lokal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memberikan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identitas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unik</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membentuk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persepsi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terhadap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suatu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a:t>
            </a:r>
          </a:p>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b="1" dirty="0">
                <a:solidFill>
                  <a:schemeClr val="tx1"/>
                </a:solidFill>
                <a:latin typeface="Cambria" panose="02040503050406030204" pitchFamily="18" charset="0"/>
                <a:cs typeface="Arial" panose="020B0604020202020204" pitchFamily="34" charset="0"/>
              </a:rPr>
              <a:t>1. </a:t>
            </a:r>
            <a:r>
              <a:rPr lang="en-US" sz="2600" b="1" dirty="0" err="1">
                <a:solidFill>
                  <a:schemeClr val="tx1"/>
                </a:solidFill>
                <a:latin typeface="Cambria" panose="02040503050406030204" pitchFamily="18" charset="0"/>
                <a:cs typeface="Arial" panose="020B0604020202020204" pitchFamily="34" charset="0"/>
              </a:rPr>
              <a:t>Keunikan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Budaya</a:t>
            </a:r>
            <a:r>
              <a:rPr lang="en-US" sz="2600" b="1"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Tradisi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kuliner</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adat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istiadat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memberikan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tarik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tersendiri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bagi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86266839"/>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4D979-051C-4029-9674-D9E75E572F8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FE73867-515D-D88F-F1AB-4D812237F1D4}"/>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Budaya Lokal sebagai Faktor Pembentuk Citra Destinasi</a:t>
            </a:r>
          </a:p>
        </p:txBody>
      </p:sp>
      <p:sp>
        <p:nvSpPr>
          <p:cNvPr id="4" name="Content Placeholder 2">
            <a:extLst>
              <a:ext uri="{FF2B5EF4-FFF2-40B4-BE49-F238E27FC236}">
                <a16:creationId xmlns:a16="http://schemas.microsoft.com/office/drawing/2014/main" id="{F9981E3A-2F48-5654-4AA6-3F0BF25963F5}"/>
              </a:ext>
            </a:extLst>
          </p:cNvPr>
          <p:cNvSpPr txBox="1">
            <a:spLocks/>
          </p:cNvSpPr>
          <p:nvPr/>
        </p:nvSpPr>
        <p:spPr>
          <a:xfrm>
            <a:off x="457200" y="2204864"/>
            <a:ext cx="4114800" cy="39212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2. </a:t>
            </a:r>
            <a:r>
              <a:rPr lang="id-ID" sz="2600" b="1" dirty="0">
                <a:solidFill>
                  <a:schemeClr val="tx1"/>
                </a:solidFill>
                <a:latin typeface="Cambria" panose="02040503050406030204" pitchFamily="18" charset="0"/>
                <a:cs typeface="Arial" panose="020B0604020202020204" pitchFamily="34" charset="0"/>
              </a:rPr>
              <a:t>Keramahan Penduduk</a:t>
            </a:r>
            <a:r>
              <a:rPr lang="id-ID" sz="2600" dirty="0">
                <a:solidFill>
                  <a:schemeClr val="tx1"/>
                </a:solidFill>
                <a:latin typeface="Cambria" panose="02040503050406030204" pitchFamily="18" charset="0"/>
                <a:cs typeface="Arial" panose="020B0604020202020204" pitchFamily="34" charset="0"/>
              </a:rPr>
              <a:t>: Interaksi dengan masyarakat lokal dapat meningkatkan pengalaman positif wisatawan dan menciptakan citra yang baik.</a:t>
            </a:r>
          </a:p>
        </p:txBody>
      </p:sp>
      <p:pic>
        <p:nvPicPr>
          <p:cNvPr id="5" name="Picture 4">
            <a:extLst>
              <a:ext uri="{FF2B5EF4-FFF2-40B4-BE49-F238E27FC236}">
                <a16:creationId xmlns:a16="http://schemas.microsoft.com/office/drawing/2014/main" id="{A7ED0579-711C-89BD-7FCF-EE0E43995291}"/>
              </a:ext>
            </a:extLst>
          </p:cNvPr>
          <p:cNvPicPr>
            <a:picLocks noChangeAspect="1"/>
          </p:cNvPicPr>
          <p:nvPr/>
        </p:nvPicPr>
        <p:blipFill>
          <a:blip r:embed="rId2"/>
          <a:stretch>
            <a:fillRect/>
          </a:stretch>
        </p:blipFill>
        <p:spPr>
          <a:xfrm>
            <a:off x="4716016" y="2209304"/>
            <a:ext cx="4124177" cy="2747507"/>
          </a:xfrm>
          <a:prstGeom prst="rect">
            <a:avLst/>
          </a:prstGeom>
        </p:spPr>
      </p:pic>
    </p:spTree>
    <p:extLst>
      <p:ext uri="{BB962C8B-B14F-4D97-AF65-F5344CB8AC3E}">
        <p14:creationId xmlns:p14="http://schemas.microsoft.com/office/powerpoint/2010/main" val="4185199619"/>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50642-CE0F-565A-7145-B14DB28F1C9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D08B1CE-FD78-DBC3-4C0F-0DB1C1A53099}"/>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Budaya Lokal sebagai Faktor Pembentuk Citra Destinasi</a:t>
            </a:r>
          </a:p>
        </p:txBody>
      </p:sp>
      <p:sp>
        <p:nvSpPr>
          <p:cNvPr id="4" name="Content Placeholder 2">
            <a:extLst>
              <a:ext uri="{FF2B5EF4-FFF2-40B4-BE49-F238E27FC236}">
                <a16:creationId xmlns:a16="http://schemas.microsoft.com/office/drawing/2014/main" id="{419EBD56-EAD5-6C0A-0242-958CDF756251}"/>
              </a:ext>
            </a:extLst>
          </p:cNvPr>
          <p:cNvSpPr txBox="1">
            <a:spLocks/>
          </p:cNvSpPr>
          <p:nvPr/>
        </p:nvSpPr>
        <p:spPr>
          <a:xfrm>
            <a:off x="457200" y="2204864"/>
            <a:ext cx="8229600" cy="39212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3. </a:t>
            </a:r>
            <a:r>
              <a:rPr lang="en-US" sz="2600" b="1" dirty="0" err="1">
                <a:solidFill>
                  <a:schemeClr val="tx1"/>
                </a:solidFill>
                <a:latin typeface="Cambria" panose="02040503050406030204" pitchFamily="18" charset="0"/>
                <a:cs typeface="Arial" panose="020B0604020202020204" pitchFamily="34" charset="0"/>
              </a:rPr>
              <a:t>Pelestarian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Warisan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Budaya</a:t>
            </a:r>
            <a:r>
              <a:rPr lang="en-US" sz="2600" b="1"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Keberadaan</a:t>
            </a:r>
            <a:r>
              <a:rPr lang="en-US" sz="2600" dirty="0">
                <a:solidFill>
                  <a:schemeClr val="tx1"/>
                </a:solidFill>
                <a:latin typeface="Cambria" panose="02040503050406030204" pitchFamily="18" charset="0"/>
                <a:cs typeface="Arial" panose="020B0604020202020204" pitchFamily="34" charset="0"/>
              </a:rPr>
              <a:t> situs </a:t>
            </a:r>
            <a:r>
              <a:rPr lang="en-US" sz="2600" dirty="0" err="1">
                <a:solidFill>
                  <a:schemeClr val="tx1"/>
                </a:solidFill>
                <a:latin typeface="Cambria" panose="02040503050406030204" pitchFamily="18" charset="0"/>
                <a:cs typeface="Arial" panose="020B0604020202020204" pitchFamily="34" charset="0"/>
              </a:rPr>
              <a:t>bersejarah</a:t>
            </a:r>
            <a:r>
              <a:rPr lang="en-US" sz="2600" dirty="0">
                <a:solidFill>
                  <a:schemeClr val="tx1"/>
                </a:solidFill>
                <a:latin typeface="Cambria" panose="02040503050406030204" pitchFamily="18" charset="0"/>
                <a:cs typeface="Arial" panose="020B0604020202020204" pitchFamily="34" charset="0"/>
              </a:rPr>
              <a:t>, festival </a:t>
            </a:r>
            <a:r>
              <a:rPr lang="en-US" sz="2600" dirty="0" err="1">
                <a:solidFill>
                  <a:schemeClr val="tx1"/>
                </a:solidFill>
                <a:latin typeface="Cambria" panose="02040503050406030204" pitchFamily="18" charset="0"/>
                <a:cs typeface="Arial" panose="020B0604020202020204" pitchFamily="34" charset="0"/>
              </a:rPr>
              <a:t>budaya</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seni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tradisional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memperkuat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citra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sebagai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tempat</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autentik</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berbudaya</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9230990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7DBFA-2FA9-8EF7-6535-9FEEE5771C4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56A50E7-F3BC-00B5-EFF4-01F9C9E166F3}"/>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Peran Media dalam Pembentukan Citra Destinasi</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55521870-5D3E-05B0-30C2-D2FA44B74203}"/>
              </a:ext>
            </a:extLst>
          </p:cNvPr>
          <p:cNvSpPr txBox="1">
            <a:spLocks/>
          </p:cNvSpPr>
          <p:nvPr/>
        </p:nvSpPr>
        <p:spPr>
          <a:xfrm>
            <a:off x="457200" y="2204864"/>
            <a:ext cx="8229600" cy="39212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dirty="0">
                <a:solidFill>
                  <a:schemeClr val="tx1"/>
                </a:solidFill>
                <a:latin typeface="Cambria" panose="02040503050406030204" pitchFamily="18" charset="0"/>
                <a:cs typeface="Arial" panose="020B0604020202020204" pitchFamily="34" charset="0"/>
              </a:rPr>
              <a:t>Media memiliki pengaruh besar dalam membangun atau menghancurkan citra destinasi melalui:</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Media Massa </a:t>
            </a:r>
            <a:endParaRPr lang="en-US" sz="2600" b="1"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Berita positif dapat meningkatkan daya tarik destinasi, sedangkan berita negatif dapat menurunkan minat wisatawan.</a:t>
            </a:r>
          </a:p>
        </p:txBody>
      </p:sp>
    </p:spTree>
    <p:extLst>
      <p:ext uri="{BB962C8B-B14F-4D97-AF65-F5344CB8AC3E}">
        <p14:creationId xmlns:p14="http://schemas.microsoft.com/office/powerpoint/2010/main" val="3856320765"/>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6577</TotalTime>
  <Words>739</Words>
  <Application>Microsoft Office PowerPoint</Application>
  <PresentationFormat>On-screen Show (4:3)</PresentationFormat>
  <Paragraphs>55</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Cambria</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464</cp:revision>
  <cp:lastPrinted>2017-08-29T02:54:51Z</cp:lastPrinted>
  <dcterms:created xsi:type="dcterms:W3CDTF">2010-04-18T12:06:30Z</dcterms:created>
  <dcterms:modified xsi:type="dcterms:W3CDTF">2025-03-18T04:56:02Z</dcterms:modified>
</cp:coreProperties>
</file>