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302" r:id="rId3"/>
    <p:sldId id="257" r:id="rId4"/>
    <p:sldId id="258" r:id="rId5"/>
    <p:sldId id="259" r:id="rId6"/>
    <p:sldId id="260" r:id="rId7"/>
    <p:sldId id="262" r:id="rId8"/>
    <p:sldId id="26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300" r:id="rId17"/>
  </p:sldIdLst>
  <p:sldSz cx="9144000" cy="6858000" type="screen4x3"/>
  <p:notesSz cx="7045325" cy="93456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>
        <p:scale>
          <a:sx n="80" d="100"/>
          <a:sy n="80" d="100"/>
        </p:scale>
        <p:origin x="856" y="-7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Jud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/>
              <a:t>Klik untuk mengedit gaya subjudul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202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Koso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631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Judul dan Ko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/>
              <a:t>Klik untuk mengedit gaya judul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/>
              <a:t>Klik untuk edit gaya teks Master</a:t>
            </a:r>
          </a:p>
          <a:p>
            <a:pPr lvl="1"/>
            <a:r>
              <a:rPr lang="id-ID"/>
              <a:t>Tingkat kedua</a:t>
            </a:r>
          </a:p>
          <a:p>
            <a:pPr lvl="2"/>
            <a:r>
              <a:rPr lang="id-ID"/>
              <a:t>Tingkat ketiga</a:t>
            </a:r>
          </a:p>
          <a:p>
            <a:pPr lvl="3"/>
            <a:r>
              <a:rPr lang="id-ID"/>
              <a:t>Tingkat keempat</a:t>
            </a:r>
          </a:p>
          <a:p>
            <a:pPr lvl="4"/>
            <a:r>
              <a:rPr lang="id-ID"/>
              <a:t>Tingkat kelima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  <p:sldLayoutId id="2147483654" r:id="rId5"/>
    <p:sldLayoutId id="2147483655" r:id="rId6"/>
    <p:sldLayoutId id="2147483656" r:id="rId7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Upaya Pembangunan Pariwisata yang Berkelanjutan">
            <a:extLst>
              <a:ext uri="{FF2B5EF4-FFF2-40B4-BE49-F238E27FC236}">
                <a16:creationId xmlns:a16="http://schemas.microsoft.com/office/drawing/2014/main" id="{E2A65581-F0FD-4766-E6B4-58948F5E6B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37" r="6308"/>
          <a:stretch/>
        </p:blipFill>
        <p:spPr bwMode="auto">
          <a:xfrm>
            <a:off x="486698" y="1466851"/>
            <a:ext cx="3594239" cy="407669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Kotak Teks 2">
            <a:extLst>
              <a:ext uri="{FF2B5EF4-FFF2-40B4-BE49-F238E27FC236}">
                <a16:creationId xmlns:a16="http://schemas.microsoft.com/office/drawing/2014/main" id="{8A964203-A327-0856-89E0-56311E7F2678}"/>
              </a:ext>
            </a:extLst>
          </p:cNvPr>
          <p:cNvSpPr txBox="1"/>
          <p:nvPr/>
        </p:nvSpPr>
        <p:spPr>
          <a:xfrm>
            <a:off x="4254252" y="692696"/>
            <a:ext cx="4889748" cy="4850854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1809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z="1600" b="1" spc="-11" dirty="0" err="1">
                <a:latin typeface="+mj-lt"/>
                <a:ea typeface="+mj-ea"/>
                <a:cs typeface="+mj-cs"/>
              </a:rPr>
              <a:t>Beberapa</a:t>
            </a:r>
            <a:r>
              <a:rPr lang="en-US" sz="1600" b="1" spc="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1" dirty="0" err="1">
                <a:latin typeface="+mj-lt"/>
                <a:ea typeface="+mj-ea"/>
                <a:cs typeface="+mj-cs"/>
              </a:rPr>
              <a:t>dampak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1" dirty="0" err="1">
                <a:latin typeface="+mj-lt"/>
                <a:ea typeface="+mj-ea"/>
                <a:cs typeface="+mj-cs"/>
              </a:rPr>
              <a:t>positif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 </a:t>
            </a:r>
            <a:r>
              <a:rPr lang="en-US" sz="1600" b="1" spc="19" dirty="0" err="1">
                <a:latin typeface="+mj-lt"/>
                <a:ea typeface="+mj-ea"/>
                <a:cs typeface="+mj-cs"/>
              </a:rPr>
              <a:t>dalam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19" dirty="0" err="1">
                <a:latin typeface="+mj-lt"/>
                <a:ea typeface="+mj-ea"/>
                <a:cs typeface="+mj-cs"/>
              </a:rPr>
              <a:t>sosial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19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1" dirty="0" err="1">
                <a:latin typeface="+mj-lt"/>
                <a:ea typeface="+mj-ea"/>
                <a:cs typeface="+mj-cs"/>
              </a:rPr>
              <a:t>pembangunan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1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berkelanjutan</a:t>
            </a:r>
            <a:r>
              <a:rPr lang="en-US" sz="1600" b="1" spc="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dijelaskan</a:t>
            </a:r>
            <a:r>
              <a:rPr lang="en-US" sz="1600" b="1" spc="-19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dirty="0" err="1">
                <a:latin typeface="+mj-lt"/>
                <a:ea typeface="+mj-ea"/>
                <a:cs typeface="+mj-cs"/>
              </a:rPr>
              <a:t>sebagai</a:t>
            </a:r>
            <a:r>
              <a:rPr lang="en-US" sz="1600" b="1" spc="-53" dirty="0">
                <a:latin typeface="+mj-lt"/>
                <a:ea typeface="+mj-ea"/>
                <a:cs typeface="+mj-cs"/>
              </a:rPr>
              <a:t> </a:t>
            </a:r>
            <a:r>
              <a:rPr lang="en-US" sz="1600" b="1" dirty="0" err="1">
                <a:latin typeface="+mj-lt"/>
                <a:ea typeface="+mj-ea"/>
                <a:cs typeface="+mj-cs"/>
              </a:rPr>
              <a:t>berikut</a:t>
            </a:r>
            <a:r>
              <a:rPr lang="en-US" sz="1600" b="1" dirty="0">
                <a:latin typeface="+mj-lt"/>
                <a:ea typeface="+mj-ea"/>
                <a:cs typeface="+mj-cs"/>
              </a:rPr>
              <a:t>:</a:t>
            </a:r>
          </a:p>
          <a:p>
            <a:pPr marL="1809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endParaRPr lang="en-US" sz="1600" b="1" dirty="0">
              <a:latin typeface="+mj-lt"/>
              <a:ea typeface="+mj-ea"/>
              <a:cs typeface="+mj-cs"/>
            </a:endParaRP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Meningkatnya</a:t>
            </a:r>
            <a:r>
              <a:rPr lang="en-US" sz="1400" b="1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pengetahuan</a:t>
            </a:r>
            <a:r>
              <a:rPr lang="en-US" sz="1400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dalam</a:t>
            </a:r>
            <a:r>
              <a:rPr lang="en-US" sz="1400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penggunaan</a:t>
            </a:r>
            <a:r>
              <a:rPr lang="en-US" sz="1400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teknologi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Peningkatan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arus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informasi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komunikasi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8604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  <a:tab pos="1223963" algn="l"/>
                <a:tab pos="1519714" algn="l"/>
                <a:tab pos="2199323" algn="l"/>
                <a:tab pos="2843689" algn="l"/>
                <a:tab pos="31337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Mengembangkan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	dan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melestarikan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	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kebudayaan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asli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dan</a:t>
            </a:r>
            <a:r>
              <a:rPr lang="en-US" sz="14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menghidupkan</a:t>
            </a:r>
            <a:r>
              <a:rPr lang="en-US" sz="1400" spc="-11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kembali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unsur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spc="-11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hampir</a:t>
            </a:r>
            <a:r>
              <a:rPr lang="en-US" sz="1400" spc="-11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terlupakan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Meningkatkan</a:t>
            </a:r>
            <a:r>
              <a:rPr lang="en-US" sz="1400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nilai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kreativitas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masyarakat</a:t>
            </a:r>
            <a:endParaRPr lang="en-US" sz="1400" spc="-4" dirty="0">
              <a:latin typeface="+mj-lt"/>
              <a:ea typeface="+mj-ea"/>
              <a:cs typeface="+mj-cs"/>
            </a:endParaRPr>
          </a:p>
          <a:p>
            <a:pPr marL="257175" marR="257651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Menjaga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kelestarian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warisan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kelestarian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dengan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meningkatnya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minat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untuk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mendalami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seni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dan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lokal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Meningkatkan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usaha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UMKM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lokal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8604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Meningkatkan</a:t>
            </a:r>
            <a:r>
              <a:rPr lang="en-US" sz="1400" b="1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kesadaran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tentang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pengaruh</a:t>
            </a:r>
            <a:r>
              <a:rPr lang="en-US" sz="1400" spc="210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negatif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luar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Meningkatkan</a:t>
            </a:r>
            <a:r>
              <a:rPr lang="en-US" sz="1400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kesadaran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akan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kesehatan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kebersihan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9080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Meningkatkan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sikap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menghargai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toleransi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antar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dan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wisatawan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4286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Meningkatkan Implementasi Pariwisata Berkelanjutan dalam Pengembangan Desa  Wisata - Green Network Asia - Indonesia">
            <a:extLst>
              <a:ext uri="{FF2B5EF4-FFF2-40B4-BE49-F238E27FC236}">
                <a16:creationId xmlns:a16="http://schemas.microsoft.com/office/drawing/2014/main" id="{B9B98B26-A467-6563-9A1C-B3097464E18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17" r="12409" b="-1"/>
          <a:stretch/>
        </p:blipFill>
        <p:spPr bwMode="auto">
          <a:xfrm>
            <a:off x="486697" y="1261111"/>
            <a:ext cx="3481145" cy="4282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Kotak Teks 2">
            <a:extLst>
              <a:ext uri="{FF2B5EF4-FFF2-40B4-BE49-F238E27FC236}">
                <a16:creationId xmlns:a16="http://schemas.microsoft.com/office/drawing/2014/main" id="{9D06E6BA-8D01-0128-651E-70C6326D274F}"/>
              </a:ext>
            </a:extLst>
          </p:cNvPr>
          <p:cNvSpPr txBox="1"/>
          <p:nvPr/>
        </p:nvSpPr>
        <p:spPr>
          <a:xfrm>
            <a:off x="3967843" y="1337311"/>
            <a:ext cx="4802777" cy="4206239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marL="1809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US" sz="1400" b="1" spc="-11" dirty="0" err="1">
                <a:latin typeface="+mj-lt"/>
                <a:ea typeface="+mj-ea"/>
                <a:cs typeface="+mj-cs"/>
              </a:rPr>
              <a:t>Beberapa</a:t>
            </a:r>
            <a:r>
              <a:rPr lang="en-US" sz="1400" b="1" spc="-26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dampak</a:t>
            </a:r>
            <a:r>
              <a:rPr lang="en-US" sz="1400" b="1" spc="-26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negatif</a:t>
            </a:r>
            <a:r>
              <a:rPr lang="en-US" sz="1400" b="1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pembangunan</a:t>
            </a:r>
            <a:r>
              <a:rPr lang="en-US" sz="1400" b="1" spc="-26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sz="1400" b="1" spc="-26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dari</a:t>
            </a:r>
            <a:r>
              <a:rPr lang="en-US" sz="1400" b="1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aspek</a:t>
            </a:r>
            <a:r>
              <a:rPr lang="en-US" sz="1400" b="1" spc="-26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sosial</a:t>
            </a:r>
            <a:r>
              <a:rPr lang="en-US" sz="1400" b="1" spc="-26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8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b="1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dirty="0" err="1">
                <a:latin typeface="+mj-lt"/>
                <a:ea typeface="+mj-ea"/>
                <a:cs typeface="+mj-cs"/>
              </a:rPr>
              <a:t>adalah</a:t>
            </a:r>
            <a:r>
              <a:rPr lang="en-US" sz="1400" b="1" dirty="0">
                <a:latin typeface="+mj-lt"/>
                <a:ea typeface="+mj-ea"/>
                <a:cs typeface="+mj-cs"/>
              </a:rPr>
              <a:t>:</a:t>
            </a:r>
          </a:p>
          <a:p>
            <a:pPr marL="257175" marR="257651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>
                <a:latin typeface="+mj-lt"/>
                <a:ea typeface="+mj-ea"/>
                <a:cs typeface="+mj-cs"/>
              </a:rPr>
              <a:t>Pembangunan</a:t>
            </a:r>
            <a:r>
              <a:rPr lang="en-US" sz="1200" spc="109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200" spc="109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tidak</a:t>
            </a:r>
            <a:r>
              <a:rPr lang="en-US" sz="1200" spc="116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memperhatikan</a:t>
            </a:r>
            <a:r>
              <a:rPr lang="en-US" sz="1200" spc="109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design</a:t>
            </a:r>
            <a:r>
              <a:rPr lang="en-US" sz="1200" b="1" spc="113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lokal</a:t>
            </a:r>
            <a:r>
              <a:rPr lang="en-US" sz="1200" b="1" spc="113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dan</a:t>
            </a:r>
            <a:r>
              <a:rPr lang="en-US" sz="1200" b="1" spc="109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kearifan</a:t>
            </a:r>
            <a:r>
              <a:rPr lang="en-US" sz="1200" b="1" spc="-195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lokal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Kurangnya</a:t>
            </a:r>
            <a:r>
              <a:rPr lang="en-US" sz="12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penghargaan</a:t>
            </a:r>
            <a:r>
              <a:rPr lang="en-US" sz="12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2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bahasa</a:t>
            </a:r>
            <a:r>
              <a:rPr lang="en-US" sz="12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daerah</a:t>
            </a:r>
            <a:r>
              <a:rPr lang="en-US" sz="12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7651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Eksistensi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produk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lokal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tergantikan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dengan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produk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luar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sesuai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dengan</a:t>
            </a:r>
            <a:r>
              <a:rPr lang="en-US" sz="12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selera</a:t>
            </a:r>
            <a:r>
              <a:rPr lang="en-US" sz="1200" spc="-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wisatawan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luar</a:t>
            </a:r>
            <a:r>
              <a:rPr lang="en-US" sz="12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Hilangnya</a:t>
            </a:r>
            <a:r>
              <a:rPr lang="en-US" sz="1200" spc="-23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kepercayaan</a:t>
            </a:r>
            <a:r>
              <a:rPr lang="en-US" sz="12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2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2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diri</a:t>
            </a:r>
            <a:r>
              <a:rPr lang="en-US" sz="1200" spc="-23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sendiri</a:t>
            </a:r>
            <a:r>
              <a:rPr lang="en-US" sz="12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8128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Kurangnya</a:t>
            </a:r>
            <a:r>
              <a:rPr lang="en-US" sz="1200" spc="30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penghargaan</a:t>
            </a:r>
            <a:r>
              <a:rPr lang="en-US" sz="1200" b="1" spc="30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200" b="1" spc="30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>
                <a:latin typeface="+mj-lt"/>
                <a:ea typeface="+mj-ea"/>
                <a:cs typeface="+mj-cs"/>
              </a:rPr>
              <a:t>wilayah</a:t>
            </a:r>
            <a:r>
              <a:rPr lang="en-US" sz="1200" spc="30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200" spc="30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benda-benda</a:t>
            </a:r>
            <a:r>
              <a:rPr lang="en-US" sz="1200" spc="30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2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dianggap</a:t>
            </a:r>
            <a:r>
              <a:rPr lang="en-US" sz="1200" spc="-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sakral</a:t>
            </a:r>
            <a:r>
              <a:rPr lang="en-US" sz="12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Berbagai</a:t>
            </a:r>
            <a:r>
              <a:rPr lang="en-US" sz="1200" spc="38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kegiatan</a:t>
            </a:r>
            <a:r>
              <a:rPr lang="en-US" sz="1200" b="1" spc="38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sakral</a:t>
            </a:r>
            <a:r>
              <a:rPr lang="en-US" sz="1200" b="1" spc="38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200" b="1" spc="38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dan</a:t>
            </a:r>
            <a:r>
              <a:rPr lang="en-US" sz="1200" b="1" spc="38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agama</a:t>
            </a:r>
            <a:r>
              <a:rPr lang="en-US" sz="1200" spc="3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menjadi</a:t>
            </a:r>
            <a:r>
              <a:rPr lang="en-US" sz="1200" spc="3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sebuah</a:t>
            </a:r>
            <a:r>
              <a:rPr lang="en-US" sz="12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pertunjukan</a:t>
            </a:r>
            <a:r>
              <a:rPr lang="en-US" sz="1200" spc="-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seni</a:t>
            </a:r>
            <a:r>
              <a:rPr lang="en-US" sz="12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Munculnya</a:t>
            </a:r>
            <a:r>
              <a:rPr lang="en-US" sz="1200" spc="-30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kegiatan-kegiatan</a:t>
            </a:r>
            <a:r>
              <a:rPr lang="en-US" sz="1200" spc="-26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prostitusi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6223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Adanya</a:t>
            </a:r>
            <a:r>
              <a:rPr lang="en-US" sz="1200" spc="90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pertikaian</a:t>
            </a:r>
            <a:r>
              <a:rPr lang="en-US" sz="1200" b="1" spc="90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>
                <a:latin typeface="+mj-lt"/>
                <a:ea typeface="+mj-ea"/>
                <a:cs typeface="+mj-cs"/>
              </a:rPr>
              <a:t>dan</a:t>
            </a:r>
            <a:r>
              <a:rPr lang="en-US" sz="1200" b="1" spc="90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penolakan</a:t>
            </a:r>
            <a:r>
              <a:rPr lang="en-US" sz="1200" b="1" spc="90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200" b="1" spc="9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akibat</a:t>
            </a:r>
            <a:r>
              <a:rPr lang="en-US" sz="1200" spc="90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sengketa</a:t>
            </a:r>
            <a:r>
              <a:rPr lang="en-US" sz="1200" spc="90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tanah</a:t>
            </a:r>
            <a:r>
              <a:rPr lang="en-US" sz="12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adat</a:t>
            </a:r>
            <a:r>
              <a:rPr lang="en-US" sz="1200" spc="-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dalam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pengembangan</a:t>
            </a:r>
            <a:r>
              <a:rPr lang="en-US" sz="1200" spc="-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potensi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wisata</a:t>
            </a:r>
            <a:r>
              <a:rPr lang="en-US" sz="12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8604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200" spc="-4" dirty="0" err="1">
                <a:latin typeface="+mj-lt"/>
                <a:ea typeface="+mj-ea"/>
                <a:cs typeface="+mj-cs"/>
              </a:rPr>
              <a:t>Perilaku</a:t>
            </a:r>
            <a:r>
              <a:rPr lang="en-US" sz="1200" spc="6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anak</a:t>
            </a:r>
            <a:r>
              <a:rPr lang="en-US" sz="1200" spc="6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muda</a:t>
            </a:r>
            <a:r>
              <a:rPr lang="en-US" sz="1200" spc="6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200" spc="6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berubah</a:t>
            </a:r>
            <a:r>
              <a:rPr lang="en-US" sz="1200" b="1" spc="6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sesuai</a:t>
            </a:r>
            <a:r>
              <a:rPr lang="en-US" sz="1200" b="1" spc="71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dengan</a:t>
            </a:r>
            <a:r>
              <a:rPr lang="en-US" sz="1200" b="1" spc="64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200" b="1" spc="68" dirty="0">
                <a:latin typeface="+mj-lt"/>
                <a:ea typeface="+mj-ea"/>
                <a:cs typeface="+mj-cs"/>
              </a:rPr>
              <a:t> </a:t>
            </a:r>
            <a:r>
              <a:rPr lang="en-US" sz="1200" b="1" spc="-4" dirty="0" err="1">
                <a:latin typeface="+mj-lt"/>
                <a:ea typeface="+mj-ea"/>
                <a:cs typeface="+mj-cs"/>
              </a:rPr>
              <a:t>asing</a:t>
            </a:r>
            <a:r>
              <a:rPr lang="en-US" sz="1200" b="1" spc="6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2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masuk</a:t>
            </a:r>
            <a:r>
              <a:rPr lang="en-US" sz="1200" spc="-8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ke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objek</a:t>
            </a:r>
            <a:r>
              <a:rPr lang="en-US" sz="1200" spc="-4" dirty="0">
                <a:latin typeface="+mj-lt"/>
                <a:ea typeface="+mj-ea"/>
                <a:cs typeface="+mj-cs"/>
              </a:rPr>
              <a:t> </a:t>
            </a:r>
            <a:r>
              <a:rPr lang="en-US" sz="1200" spc="-4" dirty="0" err="1">
                <a:latin typeface="+mj-lt"/>
                <a:ea typeface="+mj-ea"/>
                <a:cs typeface="+mj-cs"/>
              </a:rPr>
              <a:t>wisata</a:t>
            </a:r>
            <a:r>
              <a:rPr lang="en-US" sz="1200" spc="-4" dirty="0">
                <a:latin typeface="+mj-lt"/>
                <a:ea typeface="+mj-ea"/>
                <a:cs typeface="+mj-cs"/>
              </a:rPr>
              <a:t>.</a:t>
            </a:r>
          </a:p>
        </p:txBody>
      </p:sp>
      <p:sp>
        <p:nvSpPr>
          <p:cNvPr id="4" name="AutoShape 2" descr="Pengembangan Pariwisata Berkelanjutan Mulai Berjalan">
            <a:extLst>
              <a:ext uri="{FF2B5EF4-FFF2-40B4-BE49-F238E27FC236}">
                <a16:creationId xmlns:a16="http://schemas.microsoft.com/office/drawing/2014/main" id="{FA6AFF69-C3A9-937D-1484-8479892942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57700" y="3314700"/>
            <a:ext cx="2286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id-ID" sz="1350"/>
          </a:p>
        </p:txBody>
      </p:sp>
    </p:spTree>
    <p:extLst>
      <p:ext uri="{BB962C8B-B14F-4D97-AF65-F5344CB8AC3E}">
        <p14:creationId xmlns:p14="http://schemas.microsoft.com/office/powerpoint/2010/main" val="34321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ndeks Pembangunan Nasional (IPKN) Secara Daring dalam Rangka Sinergikan Pembangunan  Pariwisata Berkelanjutan">
            <a:extLst>
              <a:ext uri="{FF2B5EF4-FFF2-40B4-BE49-F238E27FC236}">
                <a16:creationId xmlns:a16="http://schemas.microsoft.com/office/drawing/2014/main" id="{9A91B81F-6D7E-537A-2C94-893A6F93060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2" r="1476" b="1"/>
          <a:stretch/>
        </p:blipFill>
        <p:spPr bwMode="auto">
          <a:xfrm>
            <a:off x="484899" y="1040131"/>
            <a:ext cx="3583045" cy="4331970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Kotak Teks 2">
            <a:extLst>
              <a:ext uri="{FF2B5EF4-FFF2-40B4-BE49-F238E27FC236}">
                <a16:creationId xmlns:a16="http://schemas.microsoft.com/office/drawing/2014/main" id="{FCE84DB0-513B-4487-E39F-674B45DCC927}"/>
              </a:ext>
            </a:extLst>
          </p:cNvPr>
          <p:cNvSpPr txBox="1"/>
          <p:nvPr/>
        </p:nvSpPr>
        <p:spPr>
          <a:xfrm>
            <a:off x="4427984" y="908720"/>
            <a:ext cx="4563616" cy="446338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marL="180975" marR="253841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z="1600" b="1" spc="-11" dirty="0" err="1">
                <a:latin typeface="+mj-lt"/>
                <a:ea typeface="+mj-ea"/>
                <a:cs typeface="+mj-cs"/>
              </a:rPr>
              <a:t>Beberapa</a:t>
            </a:r>
            <a:r>
              <a:rPr lang="en-US" sz="1600" b="1" spc="-34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1" dirty="0" err="1">
                <a:latin typeface="+mj-lt"/>
                <a:ea typeface="+mj-ea"/>
                <a:cs typeface="+mj-cs"/>
              </a:rPr>
              <a:t>dampak</a:t>
            </a:r>
            <a:r>
              <a:rPr lang="en-US" sz="1600" b="1" spc="-30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1" dirty="0" err="1">
                <a:latin typeface="+mj-lt"/>
                <a:ea typeface="+mj-ea"/>
                <a:cs typeface="+mj-cs"/>
              </a:rPr>
              <a:t>positif</a:t>
            </a:r>
            <a:r>
              <a:rPr lang="en-US" sz="1600" b="1" spc="-34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pembangunan</a:t>
            </a:r>
            <a:r>
              <a:rPr lang="en-US" sz="1600" b="1" spc="-30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wisata</a:t>
            </a:r>
            <a:r>
              <a:rPr lang="en-US" sz="1600" b="1" spc="-34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dilihat</a:t>
            </a:r>
            <a:r>
              <a:rPr lang="en-US" sz="1600" b="1" spc="-30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dari</a:t>
            </a:r>
            <a:r>
              <a:rPr lang="en-US" sz="1600" b="1" spc="-34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aspek</a:t>
            </a:r>
            <a:r>
              <a:rPr lang="en-US" sz="1600" b="1" spc="-30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8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600" b="1" spc="-19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23" dirty="0" err="1">
                <a:latin typeface="+mj-lt"/>
                <a:ea typeface="+mj-ea"/>
                <a:cs typeface="+mj-cs"/>
              </a:rPr>
              <a:t>antara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23" dirty="0">
                <a:latin typeface="+mj-lt"/>
                <a:ea typeface="+mj-ea"/>
                <a:cs typeface="+mj-cs"/>
              </a:rPr>
              <a:t>lain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23" dirty="0" err="1">
                <a:latin typeface="+mj-lt"/>
                <a:ea typeface="+mj-ea"/>
                <a:cs typeface="+mj-cs"/>
              </a:rPr>
              <a:t>adalah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23" dirty="0" err="1">
                <a:latin typeface="+mj-lt"/>
                <a:ea typeface="+mj-ea"/>
                <a:cs typeface="+mj-cs"/>
              </a:rPr>
              <a:t>sebagai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9" dirty="0" err="1">
                <a:latin typeface="+mj-lt"/>
                <a:ea typeface="+mj-ea"/>
                <a:cs typeface="+mj-cs"/>
              </a:rPr>
              <a:t>berikut</a:t>
            </a:r>
            <a:r>
              <a:rPr lang="en-US" sz="1600" b="1" spc="-19" dirty="0">
                <a:latin typeface="+mj-lt"/>
                <a:ea typeface="+mj-ea"/>
                <a:cs typeface="+mj-cs"/>
              </a:rPr>
              <a:t>:</a:t>
            </a:r>
          </a:p>
          <a:p>
            <a:pPr marL="180975" marR="253841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endParaRPr lang="en-US" sz="1600" b="1" dirty="0">
              <a:latin typeface="+mj-lt"/>
              <a:ea typeface="+mj-ea"/>
              <a:cs typeface="+mj-cs"/>
            </a:endParaRPr>
          </a:p>
          <a:p>
            <a:pPr marL="257175" marR="256699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Adanya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perhatian</a:t>
            </a:r>
            <a:r>
              <a:rPr lang="en-US" sz="1400" b="1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pemerintah</a:t>
            </a:r>
            <a:r>
              <a:rPr lang="en-US" sz="1400" b="1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untuk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melakukan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konservasi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perlindungan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alam</a:t>
            </a:r>
            <a:r>
              <a:rPr lang="en-US" sz="1400" spc="-4" dirty="0">
                <a:latin typeface="+mj-lt"/>
                <a:ea typeface="+mj-ea"/>
                <a:cs typeface="+mj-cs"/>
              </a:rPr>
              <a:t>, flora, fauna, situs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,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peninggalan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bersejarah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Restorasi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peninggalan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bersejarah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situs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8128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Peningkatan</a:t>
            </a:r>
            <a:r>
              <a:rPr lang="en-US" sz="1400" b="1" spc="131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pengetahuan</a:t>
            </a:r>
            <a:r>
              <a:rPr lang="en-US" sz="1400" b="1" spc="13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manajemen</a:t>
            </a:r>
            <a:r>
              <a:rPr lang="en-US" sz="1400" spc="131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13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sumber</a:t>
            </a:r>
            <a:r>
              <a:rPr lang="en-US" sz="1400" spc="13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daya</a:t>
            </a:r>
            <a:r>
              <a:rPr lang="en-US" sz="1400" spc="131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manusia</a:t>
            </a:r>
            <a:r>
              <a:rPr lang="en-US" sz="1400" spc="13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di</a:t>
            </a:r>
            <a:r>
              <a:rPr lang="en-US" sz="14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sektor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dalam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pengelolaan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8128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>
                <a:latin typeface="+mj-lt"/>
                <a:ea typeface="+mj-ea"/>
                <a:cs typeface="+mj-cs"/>
              </a:rPr>
              <a:t>Pembangunan</a:t>
            </a:r>
            <a:r>
              <a:rPr lang="en-US" sz="1400" b="1" spc="127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b="1" spc="127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perbaikan</a:t>
            </a:r>
            <a:r>
              <a:rPr lang="en-US" sz="1400" b="1" spc="127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infrastruktur</a:t>
            </a:r>
            <a:r>
              <a:rPr lang="en-US" sz="1400" spc="127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400" spc="127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ramah</a:t>
            </a:r>
            <a:r>
              <a:rPr lang="en-US" sz="1400" spc="127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4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7651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  <a:tab pos="872490" algn="l"/>
                <a:tab pos="1468755" algn="l"/>
                <a:tab pos="1744980" algn="l"/>
                <a:tab pos="2346960" algn="l"/>
                <a:tab pos="2832259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Perhatian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pemerintah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dan Masyarakat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kebersihan</a:t>
            </a:r>
            <a:r>
              <a:rPr lang="en-US" sz="1400" b="1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400" b="1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meningkat</a:t>
            </a:r>
            <a:r>
              <a:rPr lang="en-US" sz="675" spc="-4" dirty="0"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79508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Pengembangan Pariwisata Berkelanjutan dengan Ekowisata -">
            <a:extLst>
              <a:ext uri="{FF2B5EF4-FFF2-40B4-BE49-F238E27FC236}">
                <a16:creationId xmlns:a16="http://schemas.microsoft.com/office/drawing/2014/main" id="{E8534117-27B7-C2EE-6345-C23109D56E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459" b="-1"/>
          <a:stretch/>
        </p:blipFill>
        <p:spPr bwMode="auto">
          <a:xfrm>
            <a:off x="484899" y="836712"/>
            <a:ext cx="3295013" cy="453538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Kotak Teks 2">
            <a:extLst>
              <a:ext uri="{FF2B5EF4-FFF2-40B4-BE49-F238E27FC236}">
                <a16:creationId xmlns:a16="http://schemas.microsoft.com/office/drawing/2014/main" id="{9750743A-6A98-6D43-E886-F730588B81B8}"/>
              </a:ext>
            </a:extLst>
          </p:cNvPr>
          <p:cNvSpPr txBox="1"/>
          <p:nvPr/>
        </p:nvSpPr>
        <p:spPr>
          <a:xfrm>
            <a:off x="4211960" y="980728"/>
            <a:ext cx="4446265" cy="3762723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180975" marR="249079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b="1" spc="-8" dirty="0" err="1">
                <a:latin typeface="+mj-lt"/>
                <a:ea typeface="+mj-ea"/>
                <a:cs typeface="+mj-cs"/>
              </a:rPr>
              <a:t>Sedangkan</a:t>
            </a:r>
            <a:r>
              <a:rPr lang="en-US" b="1" spc="23" dirty="0">
                <a:latin typeface="+mj-lt"/>
                <a:ea typeface="+mj-ea"/>
                <a:cs typeface="+mj-cs"/>
              </a:rPr>
              <a:t> </a:t>
            </a:r>
            <a:r>
              <a:rPr lang="en-US" b="1" spc="-8" dirty="0" err="1">
                <a:latin typeface="+mj-lt"/>
                <a:ea typeface="+mj-ea"/>
                <a:cs typeface="+mj-cs"/>
              </a:rPr>
              <a:t>beberapa</a:t>
            </a:r>
            <a:r>
              <a:rPr lang="en-US" b="1" spc="23" dirty="0">
                <a:latin typeface="+mj-lt"/>
                <a:ea typeface="+mj-ea"/>
                <a:cs typeface="+mj-cs"/>
              </a:rPr>
              <a:t> </a:t>
            </a:r>
            <a:r>
              <a:rPr lang="en-US" b="1" spc="-8" dirty="0" err="1">
                <a:latin typeface="+mj-lt"/>
                <a:ea typeface="+mj-ea"/>
                <a:cs typeface="+mj-cs"/>
              </a:rPr>
              <a:t>dampak</a:t>
            </a:r>
            <a:r>
              <a:rPr lang="en-US" b="1" spc="26" dirty="0">
                <a:latin typeface="+mj-lt"/>
                <a:ea typeface="+mj-ea"/>
                <a:cs typeface="+mj-cs"/>
              </a:rPr>
              <a:t> </a:t>
            </a:r>
            <a:r>
              <a:rPr lang="en-US" b="1" spc="-8" dirty="0" err="1">
                <a:latin typeface="+mj-lt"/>
                <a:ea typeface="+mj-ea"/>
                <a:cs typeface="+mj-cs"/>
              </a:rPr>
              <a:t>negatif</a:t>
            </a:r>
            <a:r>
              <a:rPr lang="en-US" b="1" spc="23" dirty="0">
                <a:latin typeface="+mj-lt"/>
                <a:ea typeface="+mj-ea"/>
                <a:cs typeface="+mj-cs"/>
              </a:rPr>
              <a:t> </a:t>
            </a:r>
            <a:r>
              <a:rPr lang="en-US" b="1" spc="-8" dirty="0" err="1">
                <a:latin typeface="+mj-lt"/>
                <a:ea typeface="+mj-ea"/>
                <a:cs typeface="+mj-cs"/>
              </a:rPr>
              <a:t>pembangunan</a:t>
            </a:r>
            <a:r>
              <a:rPr lang="en-US" b="1" spc="23" dirty="0">
                <a:latin typeface="+mj-lt"/>
                <a:ea typeface="+mj-ea"/>
                <a:cs typeface="+mj-cs"/>
              </a:rPr>
              <a:t> </a:t>
            </a:r>
            <a:r>
              <a:rPr lang="en-US" b="1" spc="-8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b="1" spc="26" dirty="0">
                <a:latin typeface="+mj-lt"/>
                <a:ea typeface="+mj-ea"/>
                <a:cs typeface="+mj-cs"/>
              </a:rPr>
              <a:t> </a:t>
            </a:r>
            <a:r>
              <a:rPr lang="en-US" b="1" spc="-8" dirty="0">
                <a:latin typeface="+mj-lt"/>
                <a:ea typeface="+mj-ea"/>
                <a:cs typeface="+mj-cs"/>
              </a:rPr>
              <a:t>yang</a:t>
            </a:r>
            <a:r>
              <a:rPr lang="en-US" b="1" spc="23" dirty="0">
                <a:latin typeface="+mj-lt"/>
                <a:ea typeface="+mj-ea"/>
                <a:cs typeface="+mj-cs"/>
              </a:rPr>
              <a:t> </a:t>
            </a:r>
            <a:r>
              <a:rPr lang="en-US" b="1" spc="-8" dirty="0" err="1">
                <a:latin typeface="+mj-lt"/>
                <a:ea typeface="+mj-ea"/>
                <a:cs typeface="+mj-cs"/>
              </a:rPr>
              <a:t>terjadi</a:t>
            </a:r>
            <a:r>
              <a:rPr lang="en-US" b="1" spc="-195" dirty="0">
                <a:latin typeface="+mj-lt"/>
                <a:ea typeface="+mj-ea"/>
                <a:cs typeface="+mj-cs"/>
              </a:rPr>
              <a:t> </a:t>
            </a:r>
            <a:r>
              <a:rPr lang="en-US" b="1" dirty="0" err="1">
                <a:latin typeface="+mj-lt"/>
                <a:ea typeface="+mj-ea"/>
                <a:cs typeface="+mj-cs"/>
              </a:rPr>
              <a:t>yaitu</a:t>
            </a:r>
            <a:r>
              <a:rPr lang="en-US" b="1" dirty="0">
                <a:latin typeface="+mj-lt"/>
                <a:ea typeface="+mj-ea"/>
                <a:cs typeface="+mj-cs"/>
              </a:rPr>
              <a:t>: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600" spc="-4" dirty="0" err="1">
                <a:latin typeface="+mj-lt"/>
                <a:ea typeface="+mj-ea"/>
                <a:cs typeface="+mj-cs"/>
              </a:rPr>
              <a:t>Meningkatnya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polusi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udara</a:t>
            </a:r>
            <a:r>
              <a:rPr lang="en-US" sz="1600" b="1" spc="-4" dirty="0">
                <a:latin typeface="+mj-lt"/>
                <a:ea typeface="+mj-ea"/>
                <a:cs typeface="+mj-cs"/>
              </a:rPr>
              <a:t>,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>
                <a:latin typeface="+mj-lt"/>
                <a:ea typeface="+mj-ea"/>
                <a:cs typeface="+mj-cs"/>
              </a:rPr>
              <a:t>air,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>
                <a:latin typeface="+mj-lt"/>
                <a:ea typeface="+mj-ea"/>
                <a:cs typeface="+mj-cs"/>
              </a:rPr>
              <a:t>dan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tanah</a:t>
            </a:r>
            <a:r>
              <a:rPr lang="en-US" sz="16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6223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600" spc="-4" dirty="0" err="1">
                <a:latin typeface="+mj-lt"/>
                <a:ea typeface="+mj-ea"/>
                <a:cs typeface="+mj-cs"/>
              </a:rPr>
              <a:t>Terjadinya</a:t>
            </a:r>
            <a:r>
              <a:rPr lang="en-US" sz="1600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erosi</a:t>
            </a:r>
            <a:r>
              <a:rPr lang="en-US" sz="1600" b="1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tanah</a:t>
            </a:r>
            <a:r>
              <a:rPr lang="en-US" sz="1600" b="1" spc="-4" dirty="0">
                <a:latin typeface="+mj-lt"/>
                <a:ea typeface="+mj-ea"/>
                <a:cs typeface="+mj-cs"/>
              </a:rPr>
              <a:t>,</a:t>
            </a:r>
            <a:r>
              <a:rPr lang="en-US" sz="1600" b="1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abrasi</a:t>
            </a:r>
            <a:r>
              <a:rPr lang="en-US" sz="1600" b="1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pantai</a:t>
            </a:r>
            <a:r>
              <a:rPr lang="en-US" sz="1600" b="1" spc="-4" dirty="0">
                <a:latin typeface="+mj-lt"/>
                <a:ea typeface="+mj-ea"/>
                <a:cs typeface="+mj-cs"/>
              </a:rPr>
              <a:t>,</a:t>
            </a:r>
            <a:r>
              <a:rPr lang="en-US" sz="1600" b="1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tanah</a:t>
            </a:r>
            <a:r>
              <a:rPr lang="en-US" sz="1600" b="1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longsor</a:t>
            </a:r>
            <a:r>
              <a:rPr lang="en-US" sz="1600" spc="-4" dirty="0">
                <a:latin typeface="+mj-lt"/>
                <a:ea typeface="+mj-ea"/>
                <a:cs typeface="+mj-cs"/>
              </a:rPr>
              <a:t>,</a:t>
            </a:r>
            <a:r>
              <a:rPr lang="en-US" sz="1600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banjir</a:t>
            </a:r>
            <a:r>
              <a:rPr lang="en-US" sz="1600" spc="-4" dirty="0">
                <a:latin typeface="+mj-lt"/>
                <a:ea typeface="+mj-ea"/>
                <a:cs typeface="+mj-cs"/>
              </a:rPr>
              <a:t>,</a:t>
            </a:r>
            <a:r>
              <a:rPr lang="en-US" sz="1600" spc="6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6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kerusakan</a:t>
            </a:r>
            <a:r>
              <a:rPr lang="en-US" sz="1600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tepi</a:t>
            </a:r>
            <a:r>
              <a:rPr lang="en-US" sz="1600" spc="-4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pantai</a:t>
            </a:r>
            <a:r>
              <a:rPr lang="en-US" sz="16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600" spc="-4" dirty="0" err="1">
                <a:latin typeface="+mj-lt"/>
                <a:ea typeface="+mj-ea"/>
                <a:cs typeface="+mj-cs"/>
              </a:rPr>
              <a:t>P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enggunaan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sumber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>
                <a:latin typeface="+mj-lt"/>
                <a:ea typeface="+mj-ea"/>
                <a:cs typeface="+mj-cs"/>
              </a:rPr>
              <a:t>air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bawah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tanah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berlebihan</a:t>
            </a:r>
            <a:r>
              <a:rPr lang="en-US" sz="16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600" b="1" spc="-4" dirty="0" err="1">
                <a:latin typeface="+mj-lt"/>
                <a:ea typeface="+mj-ea"/>
                <a:cs typeface="+mj-cs"/>
              </a:rPr>
              <a:t>Eksploitasi</a:t>
            </a:r>
            <a:r>
              <a:rPr lang="en-US" sz="16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sumber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daya</a:t>
            </a:r>
            <a:r>
              <a:rPr lang="en-US" sz="16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alam</a:t>
            </a:r>
            <a:r>
              <a:rPr lang="en-US" sz="16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berlebihan</a:t>
            </a:r>
            <a:r>
              <a:rPr lang="en-US" sz="16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600" spc="-4" dirty="0" err="1">
                <a:latin typeface="+mj-lt"/>
                <a:ea typeface="+mj-ea"/>
                <a:cs typeface="+mj-cs"/>
              </a:rPr>
              <a:t>Kerusakan</a:t>
            </a:r>
            <a:r>
              <a:rPr lang="en-US" sz="16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6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karena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limbah</a:t>
            </a:r>
            <a:r>
              <a:rPr lang="en-US" sz="16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>
                <a:latin typeface="+mj-lt"/>
                <a:ea typeface="+mj-ea"/>
                <a:cs typeface="+mj-cs"/>
              </a:rPr>
              <a:t>dan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sampah</a:t>
            </a:r>
            <a:r>
              <a:rPr lang="en-US" sz="16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sektor</a:t>
            </a:r>
            <a:r>
              <a:rPr lang="en-US" sz="16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pariwisata</a:t>
            </a:r>
            <a:endParaRPr lang="en-US" sz="1600" spc="-4" dirty="0">
              <a:latin typeface="+mj-lt"/>
              <a:ea typeface="+mj-ea"/>
              <a:cs typeface="+mj-cs"/>
            </a:endParaRPr>
          </a:p>
          <a:p>
            <a:pPr marL="257175" marR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600" spc="-4" dirty="0" err="1">
                <a:latin typeface="+mj-lt"/>
                <a:ea typeface="+mj-ea"/>
                <a:cs typeface="+mj-cs"/>
              </a:rPr>
              <a:t>Kerusakan</a:t>
            </a:r>
            <a:r>
              <a:rPr lang="en-US" sz="1600" spc="90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objek</a:t>
            </a:r>
            <a:r>
              <a:rPr lang="en-US" sz="1600" spc="90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wisata</a:t>
            </a:r>
            <a:r>
              <a:rPr lang="en-US" sz="1600" spc="90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akibat</a:t>
            </a:r>
            <a:r>
              <a:rPr lang="en-US" sz="1600" spc="90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wisatawan</a:t>
            </a:r>
            <a:r>
              <a:rPr lang="en-US" sz="1600" spc="94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seperti</a:t>
            </a:r>
            <a:r>
              <a:rPr lang="en-US" sz="1600" spc="90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rusaknya</a:t>
            </a:r>
            <a:r>
              <a:rPr lang="en-US" sz="1600" b="1" spc="90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terumbu</a:t>
            </a:r>
            <a:r>
              <a:rPr lang="en-US" sz="1600" b="1" spc="-195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karang</a:t>
            </a:r>
            <a:r>
              <a:rPr lang="en-US" sz="1600" b="1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600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rusaknya</a:t>
            </a:r>
            <a:r>
              <a:rPr lang="en-US" sz="1600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>
                <a:latin typeface="+mj-lt"/>
                <a:ea typeface="+mj-ea"/>
                <a:cs typeface="+mj-cs"/>
              </a:rPr>
              <a:t>situs-situs</a:t>
            </a:r>
            <a:r>
              <a:rPr lang="en-US" sz="1600" b="1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budaya</a:t>
            </a:r>
            <a:r>
              <a:rPr lang="en-US" sz="1600" b="1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dari</a:t>
            </a:r>
            <a:r>
              <a:rPr lang="en-US" sz="1600" b="1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tangan</a:t>
            </a:r>
            <a:r>
              <a:rPr lang="en-US" sz="1600" b="1" spc="-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jahil</a:t>
            </a:r>
            <a:r>
              <a:rPr lang="en-US" sz="16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6699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600" spc="-4" dirty="0" err="1">
                <a:latin typeface="+mj-lt"/>
                <a:ea typeface="+mj-ea"/>
                <a:cs typeface="+mj-cs"/>
              </a:rPr>
              <a:t>Terjadinya</a:t>
            </a:r>
            <a:r>
              <a:rPr lang="en-US" sz="1600" spc="3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kerusakan</a:t>
            </a:r>
            <a:r>
              <a:rPr lang="en-US" sz="1600" b="1" spc="38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4" dirty="0" err="1">
                <a:latin typeface="+mj-lt"/>
                <a:ea typeface="+mj-ea"/>
                <a:cs typeface="+mj-cs"/>
              </a:rPr>
              <a:t>hutan</a:t>
            </a:r>
            <a:r>
              <a:rPr lang="en-US" sz="1600" b="1" spc="3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600" spc="3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menyebabkan</a:t>
            </a:r>
            <a:r>
              <a:rPr lang="en-US" sz="1600" spc="3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banjir</a:t>
            </a:r>
            <a:r>
              <a:rPr lang="en-US" sz="1600" spc="3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600" spc="38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tanah</a:t>
            </a:r>
            <a:r>
              <a:rPr lang="en-US" sz="16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600" spc="-4" dirty="0" err="1">
                <a:latin typeface="+mj-lt"/>
                <a:ea typeface="+mj-ea"/>
                <a:cs typeface="+mj-cs"/>
              </a:rPr>
              <a:t>longsor</a:t>
            </a:r>
            <a:r>
              <a:rPr lang="en-US" sz="1600" spc="-4" dirty="0"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74741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EC552329-4D22-9D47-152E-672DED8DC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1196788"/>
            <a:ext cx="7053542" cy="483422"/>
          </a:xfrm>
        </p:spPr>
        <p:txBody>
          <a:bodyPr>
            <a:normAutofit fontScale="90000"/>
          </a:bodyPr>
          <a:lstStyle/>
          <a:p>
            <a:pPr algn="ctr"/>
            <a:r>
              <a:rPr lang="ms-MY" sz="18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Tujuan</a:t>
            </a:r>
            <a:r>
              <a:rPr lang="ms-MY" sz="1800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pemberdayaan</a:t>
            </a:r>
            <a: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ms-MY" sz="1800" spc="-45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id-ID" sz="18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AECD1512-A895-126A-9586-9D37494801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" y="1779271"/>
            <a:ext cx="8938260" cy="3764279"/>
          </a:xfrm>
        </p:spPr>
        <p:txBody>
          <a:bodyPr>
            <a:normAutofit lnSpcReduction="10000"/>
          </a:bodyPr>
          <a:lstStyle/>
          <a:p>
            <a:pPr marL="257175" marR="257175" indent="-257175" algn="just">
              <a:lnSpc>
                <a:spcPct val="115000"/>
              </a:lnSpc>
              <a:spcBef>
                <a:spcPts val="454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ea typeface="Times New Roman" panose="02020603050405020304" pitchFamily="18" charset="0"/>
              </a:rPr>
              <a:t>Pengurangan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kemiskinan</a:t>
            </a:r>
            <a:r>
              <a:rPr lang="ms-MY" sz="1350" spc="-4" dirty="0"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pengembangan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kerakyatan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diharapkan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memberikan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keuntungan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bagi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seperti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keuntungan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ekonomi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sehingga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adanya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bisnis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mampu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mengurangi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tingkat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kemiskinan,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memberikan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peluang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kerja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kepada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masyarakat.</a:t>
            </a:r>
            <a:endParaRPr lang="id-ID" sz="1350" spc="-4" dirty="0">
              <a:ea typeface="Times New Roman" panose="02020603050405020304" pitchFamily="18" charset="0"/>
            </a:endParaRPr>
          </a:p>
          <a:p>
            <a:pPr marL="257175" marR="258128" indent="-257175" algn="just">
              <a:lnSpc>
                <a:spcPct val="115000"/>
              </a:lnSpc>
              <a:spcBef>
                <a:spcPts val="19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ea typeface="Times New Roman" panose="02020603050405020304" pitchFamily="18" charset="0"/>
              </a:rPr>
              <a:t>Pengembangan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kearifan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lokal</a:t>
            </a:r>
            <a:r>
              <a:rPr lang="ms-MY" sz="1350" spc="-4" dirty="0"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keterlibatan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dalam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perencanaan,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pelaksanaan,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pengelolaan,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pengawasan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dalam</a:t>
            </a:r>
            <a:r>
              <a:rPr lang="ms-MY" sz="1350" spc="-195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akan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kearifan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lokal seperti </a:t>
            </a:r>
            <a:r>
              <a:rPr lang="ms-MY" sz="1350" b="1" spc="-4" dirty="0">
                <a:ea typeface="Times New Roman" panose="02020603050405020304" pitchFamily="18" charset="0"/>
              </a:rPr>
              <a:t>peningkatan kerja sama, gotong </a:t>
            </a:r>
            <a:r>
              <a:rPr lang="ms-MY" sz="1350" spc="-4" dirty="0">
                <a:ea typeface="Times New Roman" panose="02020603050405020304" pitchFamily="18" charset="0"/>
              </a:rPr>
              <a:t>royong, dan mengelola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secara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berkelanjutan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dengan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menyeimbangkan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bisnis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pariwisata</a:t>
            </a:r>
            <a:r>
              <a:rPr lang="ms-MY" sz="1350" b="1" spc="-8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dengan lingkungan</a:t>
            </a:r>
            <a:r>
              <a:rPr lang="ms-MY" sz="1350" b="1" spc="-8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alam dan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budaya.Pengembangan usaha kecil, pengembangan usaha masyarakat yang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menunjang industri kepariwisataan dengan mengembangkan potensi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wisata, alam dan budaya yang ada dimanfaatkan sehingga mampu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memberikan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nilai guna.</a:t>
            </a:r>
            <a:endParaRPr lang="id-ID" sz="1350" spc="-4" dirty="0">
              <a:ea typeface="Times New Roman" panose="02020603050405020304" pitchFamily="18" charset="0"/>
            </a:endParaRPr>
          </a:p>
          <a:p>
            <a:pPr marL="257175" marR="257175" indent="-257175" algn="just">
              <a:lnSpc>
                <a:spcPct val="115000"/>
              </a:lnSpc>
              <a:spcBef>
                <a:spcPts val="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ea typeface="Times New Roman" panose="02020603050405020304" pitchFamily="18" charset="0"/>
              </a:rPr>
              <a:t>Meningkatkan kesadaran dalam menjaga lingkungan</a:t>
            </a:r>
            <a:r>
              <a:rPr lang="ms-MY" sz="1350" spc="-4" dirty="0">
                <a:ea typeface="Times New Roman" panose="02020603050405020304" pitchFamily="18" charset="0"/>
              </a:rPr>
              <a:t>. Pengembangan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pariwisata berkelanjutan dilakukan dengan menjaga keseimbangan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dan keharmonisan antara lingkungan hidup, sumber daya alam, dan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sumber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daya manusia.</a:t>
            </a:r>
            <a:endParaRPr lang="id-ID" sz="1350" spc="-4" dirty="0">
              <a:ea typeface="Times New Roman" panose="02020603050405020304" pitchFamily="18" charset="0"/>
            </a:endParaRPr>
          </a:p>
          <a:p>
            <a:pPr marL="257175" marR="257651" indent="-257175" algn="just">
              <a:lnSpc>
                <a:spcPct val="115000"/>
              </a:lnSpc>
              <a:spcBef>
                <a:spcPts val="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ea typeface="Times New Roman" panose="02020603050405020304" pitchFamily="18" charset="0"/>
              </a:rPr>
              <a:t>Melestarikan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budaya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ea typeface="Times New Roman" panose="02020603050405020304" pitchFamily="18" charset="0"/>
              </a:rPr>
              <a:t>lokal</a:t>
            </a:r>
            <a:r>
              <a:rPr lang="ms-MY" sz="1350" spc="-4" dirty="0"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pengembangan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rakyat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diharapkan mampu memberikan kelestarian terhadap budaya lokal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seperti kegiatan adat istiadat, kebiasaan masyarakat dan kegiatan-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kegiatan ritual yang dilakukan masyarakat baik yang sesuai dengan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kepercayaan,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adat istiadat dan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ea typeface="Times New Roman" panose="02020603050405020304" pitchFamily="18" charset="0"/>
              </a:rPr>
              <a:t>agama.</a:t>
            </a:r>
          </a:p>
          <a:p>
            <a:pPr marL="257175" marR="257651" indent="-257175" algn="just">
              <a:lnSpc>
                <a:spcPct val="115000"/>
              </a:lnSpc>
              <a:spcBef>
                <a:spcPts val="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dirty="0">
                <a:ea typeface="Times New Roman" panose="02020603050405020304" pitchFamily="18" charset="0"/>
              </a:rPr>
              <a:t>Melestarikan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dirty="0">
                <a:ea typeface="Times New Roman" panose="02020603050405020304" pitchFamily="18" charset="0"/>
              </a:rPr>
              <a:t>budaya</a:t>
            </a:r>
            <a:r>
              <a:rPr lang="ms-MY" sz="1350" b="1" spc="4" dirty="0">
                <a:ea typeface="Times New Roman" panose="02020603050405020304" pitchFamily="18" charset="0"/>
              </a:rPr>
              <a:t> </a:t>
            </a:r>
            <a:r>
              <a:rPr lang="ms-MY" sz="1350" b="1" dirty="0">
                <a:ea typeface="Times New Roman" panose="02020603050405020304" pitchFamily="18" charset="0"/>
              </a:rPr>
              <a:t>lokal</a:t>
            </a:r>
            <a:r>
              <a:rPr lang="ms-MY" sz="1350" dirty="0"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pengembangan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rakyat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diharapkan mampu memberikan kelestarian terhadap budaya lokal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seperti kegiatan adat istiadat, kebiasaan masyarakat dan kegiatan-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kegiatan ritual yang dilakukan masyarakat baik yang sesuai dengan</a:t>
            </a:r>
            <a:r>
              <a:rPr lang="ms-MY" sz="1350" spc="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kepercayaan,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adat</a:t>
            </a:r>
            <a:r>
              <a:rPr lang="ms-MY" sz="1350" spc="-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istiadat</a:t>
            </a:r>
            <a:r>
              <a:rPr lang="ms-MY" sz="1350" spc="-4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dan</a:t>
            </a:r>
            <a:r>
              <a:rPr lang="ms-MY" sz="1350" spc="-8" dirty="0">
                <a:ea typeface="Times New Roman" panose="02020603050405020304" pitchFamily="18" charset="0"/>
              </a:rPr>
              <a:t> </a:t>
            </a:r>
            <a:r>
              <a:rPr lang="ms-MY" sz="1350" dirty="0">
                <a:ea typeface="Times New Roman" panose="02020603050405020304" pitchFamily="18" charset="0"/>
              </a:rPr>
              <a:t>agama</a:t>
            </a:r>
            <a:endParaRPr lang="id-ID" sz="1350" spc="-4" dirty="0">
              <a:ea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913660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otak Teks 2">
            <a:extLst>
              <a:ext uri="{FF2B5EF4-FFF2-40B4-BE49-F238E27FC236}">
                <a16:creationId xmlns:a16="http://schemas.microsoft.com/office/drawing/2014/main" id="{CF1EA754-0F52-640D-1F5F-FDE305EC52B9}"/>
              </a:ext>
            </a:extLst>
          </p:cNvPr>
          <p:cNvSpPr txBox="1"/>
          <p:nvPr/>
        </p:nvSpPr>
        <p:spPr>
          <a:xfrm>
            <a:off x="312420" y="1162050"/>
            <a:ext cx="7239000" cy="4017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975" marR="258604" algn="just">
              <a:spcBef>
                <a:spcPts val="229"/>
              </a:spcBef>
            </a:pPr>
            <a:r>
              <a:rPr lang="ms-MY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Beberapa dampak pemberdayaan masyarakat adalah sebagai berikut antara</a:t>
            </a:r>
            <a:r>
              <a:rPr lang="ms-MY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lain:</a:t>
            </a:r>
          </a:p>
          <a:p>
            <a:pPr marL="180975" marR="258604" algn="just">
              <a:spcBef>
                <a:spcPts val="229"/>
              </a:spcBef>
            </a:pPr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699" indent="-257175" algn="just">
              <a:lnSpc>
                <a:spcPct val="115000"/>
              </a:lnSpc>
              <a:spcBef>
                <a:spcPts val="443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Kesejahteraan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pemberdayaan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dapat dilakukan dengan pemberdayaan kelompok-kelompok seperti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kelompok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sadar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kelompok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ibu-ibu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pelatihan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bantuan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modal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mampu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mengelola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barang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ditawarkan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kepada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wisatawan.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175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Sumber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Manusia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pemberdayaan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pengetahuan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pengalaman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Pengetahuan dapat berupa pentingnya pengelolaan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yang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bersih,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pengelolaan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keuangan,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pengetahuan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pengelolaan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produk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pengetahuan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ms-MY" sz="1350" b="1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teknologi</a:t>
            </a:r>
            <a:r>
              <a:rPr lang="ms-MY" sz="1350" b="1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350" b="1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651" indent="-257175" algn="just">
              <a:lnSpc>
                <a:spcPct val="115000"/>
              </a:lnSpc>
              <a:spcBef>
                <a:spcPts val="8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pemberdayaan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desa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pelatihan-pelatihan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produksi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pertanian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perkebunan,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perikanan,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alam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sz="135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rohani,</a:t>
            </a:r>
            <a:r>
              <a:rPr lang="ms-MY" sz="135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budaya.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2" name="Picture 2" descr="Pariwisata Berkelanjutan">
            <a:extLst>
              <a:ext uri="{FF2B5EF4-FFF2-40B4-BE49-F238E27FC236}">
                <a16:creationId xmlns:a16="http://schemas.microsoft.com/office/drawing/2014/main" id="{7E40A824-A88E-07A9-EEDE-DF23E458E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2820" y="857250"/>
            <a:ext cx="1843088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2925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3FE7B419-93F7-36F8-169E-49D16EB9CE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6216" y="1032511"/>
            <a:ext cx="6619244" cy="739139"/>
          </a:xfrm>
        </p:spPr>
        <p:txBody>
          <a:bodyPr/>
          <a:lstStyle/>
          <a:p>
            <a:pPr algn="ctr"/>
            <a:r>
              <a:rPr lang="ms-MY" sz="2100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2100" spc="-6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1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100" spc="-43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Berkelanjutan</a:t>
            </a:r>
            <a:br>
              <a:rPr lang="id-ID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id-ID" sz="2100" dirty="0"/>
          </a:p>
        </p:txBody>
      </p:sp>
      <p:sp>
        <p:nvSpPr>
          <p:cNvPr id="3" name="Subjudul 2">
            <a:extLst>
              <a:ext uri="{FF2B5EF4-FFF2-40B4-BE49-F238E27FC236}">
                <a16:creationId xmlns:a16="http://schemas.microsoft.com/office/drawing/2014/main" id="{CFE9DC78-9C35-BD4D-5D33-7BBF8BB0B7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BF53E836-A192-36CE-FAEC-5C6CA2E39666}"/>
              </a:ext>
            </a:extLst>
          </p:cNvPr>
          <p:cNvSpPr txBox="1"/>
          <p:nvPr/>
        </p:nvSpPr>
        <p:spPr>
          <a:xfrm>
            <a:off x="441960" y="1634490"/>
            <a:ext cx="6416040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57213" lvl="1" indent="-214313">
              <a:spcBef>
                <a:spcPts val="559"/>
              </a:spcBef>
              <a:buSzPts val="1750"/>
              <a:buFont typeface="Trebuchet MS" panose="020B0603020202020204" pitchFamily="34" charset="0"/>
              <a:buAutoNum type="arabicPeriod"/>
              <a:tabLst>
                <a:tab pos="563404" algn="l"/>
              </a:tabLst>
            </a:pPr>
            <a:r>
              <a:rPr lang="ms-MY" sz="1350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Potensi</a:t>
            </a:r>
            <a:r>
              <a:rPr lang="ms-MY" sz="1350" b="1" spc="86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1350" b="1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Wisata</a:t>
            </a:r>
            <a:endParaRPr lang="id-ID" sz="1350" b="1" dirty="0"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</p:txBody>
      </p:sp>
      <p:sp>
        <p:nvSpPr>
          <p:cNvPr id="7" name="Kotak Teks 6">
            <a:extLst>
              <a:ext uri="{FF2B5EF4-FFF2-40B4-BE49-F238E27FC236}">
                <a16:creationId xmlns:a16="http://schemas.microsoft.com/office/drawing/2014/main" id="{E3AB6826-BF35-5291-8C00-A0339E919338}"/>
              </a:ext>
            </a:extLst>
          </p:cNvPr>
          <p:cNvSpPr txBox="1"/>
          <p:nvPr/>
        </p:nvSpPr>
        <p:spPr>
          <a:xfrm>
            <a:off x="866217" y="2101988"/>
            <a:ext cx="6730924" cy="3417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175" marR="257651" indent="-257175" algn="just">
              <a:lnSpc>
                <a:spcPct val="115000"/>
              </a:lnSpc>
              <a:spcBef>
                <a:spcPts val="454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 Wisata Alam,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 potensi alam yang dilakukan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 sungai, danau, pantai, bukit, gunung, lembah, air terjun 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sebagainya,</a:t>
            </a:r>
            <a:r>
              <a:rPr lang="ms-MY" sz="135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7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flora</a:t>
            </a:r>
            <a:r>
              <a:rPr lang="ms-MY" sz="1350" spc="7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7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fauna</a:t>
            </a:r>
            <a:r>
              <a:rPr lang="ms-MY" sz="1350" spc="7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350" spc="7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jenis</a:t>
            </a:r>
            <a:r>
              <a:rPr lang="ms-MY" sz="1350" spc="8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tanaman</a:t>
            </a:r>
            <a:r>
              <a:rPr lang="ms-MY" sz="1350" spc="7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7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hewan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 spesifik. Sebagai contoh keanekaragaman satwa endemik dapat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dikelola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pulau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komodo.</a:t>
            </a:r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223" indent="-257175" algn="just">
              <a:lnSpc>
                <a:spcPct val="115000"/>
              </a:lnSpc>
              <a:spcBef>
                <a:spcPts val="15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Budaya Lokal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pengembangan potensi wisata budaya seperti kegiatan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kesenian lokal, upacara seni tari, upacara adat, kegiatan keagamaan,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pertunjukan budaya, kegiatan festival seni, seni lukis, seni ukir, 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sebagainya.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175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 Ekonomi Kerakyatan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pengembangan potensi wisata berbasis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kerakyatan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dikembangkan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agrowisata,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ekowisata,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desa wisata, dan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lainnya.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699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Daya Tarik Sosial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pengembangan daya tarik sosial seperti cara hidup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sehari-hari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keramahtamahan,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hubungan yang harmonis, bahasa daerah dan lainnya. Pengembangan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 diharapkan meningkatkan manfaat positif dan menghindari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munculnya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konflik.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018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otak Teks 2">
            <a:extLst>
              <a:ext uri="{FF2B5EF4-FFF2-40B4-BE49-F238E27FC236}">
                <a16:creationId xmlns:a16="http://schemas.microsoft.com/office/drawing/2014/main" id="{BE80EBEB-B4AB-62CC-51C7-AC71E21FBDE0}"/>
              </a:ext>
            </a:extLst>
          </p:cNvPr>
          <p:cNvSpPr txBox="1"/>
          <p:nvPr/>
        </p:nvSpPr>
        <p:spPr>
          <a:xfrm>
            <a:off x="323528" y="764705"/>
            <a:ext cx="8496944" cy="3480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975" marR="254318" algn="just">
              <a:spcBef>
                <a:spcPts val="690"/>
              </a:spcBef>
            </a:pPr>
            <a:r>
              <a:rPr lang="ms-MY" sz="1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400" b="1" u="sng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sz="1400" b="1" u="sng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400" b="1" u="sng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400" b="1" u="sng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tersebut</a:t>
            </a:r>
            <a:r>
              <a:rPr lang="ms-MY" sz="14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ms-MY" sz="14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perlu</a:t>
            </a:r>
            <a:r>
              <a:rPr lang="ms-MY" sz="14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adanya</a:t>
            </a:r>
            <a:r>
              <a:rPr lang="ms-MY" sz="1400" b="1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 yang dilakukan secara terpadu dan terencana dengan baik</a:t>
            </a:r>
            <a:r>
              <a:rPr lang="ms-MY" sz="140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400" b="1" spc="-5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(Sutiarso,</a:t>
            </a:r>
            <a:r>
              <a:rPr lang="ms-MY" sz="1400" spc="-5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2017):</a:t>
            </a:r>
          </a:p>
          <a:p>
            <a:pPr marL="180975" marR="254318" algn="just">
              <a:spcBef>
                <a:spcPts val="690"/>
              </a:spcBef>
            </a:pPr>
            <a:endParaRPr lang="id-ID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651" indent="-257175" algn="just">
              <a:lnSpc>
                <a:spcPct val="115000"/>
              </a:lnSpc>
              <a:spcBef>
                <a:spcPts val="465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sarana dan prasarana pariwisata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 fasilitas parkir,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ibadah,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toilet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umur,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sampah,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rest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area,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perbelanjaan,</a:t>
            </a:r>
            <a:r>
              <a:rPr lang="ms-MY" sz="14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 sebagainya.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699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Transportasi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perbaikan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jalan,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pelabuhan, bandara dan fasilitas lain penunjang kegiatan transportasi</a:t>
            </a:r>
            <a:r>
              <a:rPr lang="ms-MY" sz="140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14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darat, laut maupun udara.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 algn="just">
              <a:lnSpc>
                <a:spcPts val="923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Kemudahan</a:t>
            </a:r>
            <a:r>
              <a:rPr lang="ms-MY" sz="140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40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birokrasi</a:t>
            </a:r>
            <a:r>
              <a:rPr lang="ms-MY" sz="14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keimigrasian.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8128" indent="-257175">
              <a:lnSpc>
                <a:spcPct val="115000"/>
              </a:lnSpc>
              <a:spcBef>
                <a:spcPts val="143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400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Akomodasi</a:t>
            </a:r>
            <a:r>
              <a:rPr lang="ms-MY" sz="1400" b="1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400" b="1" spc="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nyaman</a:t>
            </a:r>
            <a:r>
              <a:rPr lang="ms-MY" sz="1400" b="1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400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hotel,</a:t>
            </a:r>
            <a:r>
              <a:rPr lang="ms-MY" sz="1400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apartemen,</a:t>
            </a:r>
            <a:r>
              <a:rPr lang="ms-MY" sz="140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penginapan,</a:t>
            </a:r>
            <a:r>
              <a:rPr lang="ms-MY" sz="14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losmen,</a:t>
            </a:r>
            <a:r>
              <a:rPr lang="ms-MY" sz="14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homestay, dan</a:t>
            </a:r>
            <a:r>
              <a:rPr lang="ms-MY" sz="14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sebagainya.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lnSpc>
                <a:spcPts val="945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Promos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ms-MY" sz="1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Bef>
                <a:spcPts val="15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Pemandu</a:t>
            </a:r>
            <a:r>
              <a:rPr lang="ms-MY" sz="14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4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400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terlatih</a:t>
            </a:r>
            <a:r>
              <a:rPr lang="ms-MY" sz="1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cakap.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651" indent="-257175">
              <a:lnSpc>
                <a:spcPct val="115000"/>
              </a:lnSpc>
              <a:spcBef>
                <a:spcPts val="15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Penawaran</a:t>
            </a:r>
            <a:r>
              <a:rPr lang="ms-MY" sz="1400" spc="17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barang</a:t>
            </a:r>
            <a:r>
              <a:rPr lang="ms-MY" sz="1400" spc="17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400" spc="17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berkualitas</a:t>
            </a:r>
            <a:r>
              <a:rPr lang="ms-MY" sz="1400" b="1" spc="17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400" b="1" spc="17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ms-MY" sz="1400" b="1" spc="18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keunikan</a:t>
            </a:r>
            <a:r>
              <a:rPr lang="ms-MY" sz="1400" b="1" spc="17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sesuai</a:t>
            </a:r>
            <a:r>
              <a:rPr lang="ms-MY" sz="140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40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kearifan lokal.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lnSpc>
                <a:spcPts val="926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Pertunjukan</a:t>
            </a:r>
            <a:r>
              <a:rPr lang="ms-MY" sz="140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atraksi</a:t>
            </a:r>
            <a:r>
              <a:rPr lang="ms-MY" sz="140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budaya</a:t>
            </a:r>
            <a:r>
              <a:rPr lang="ms-MY" sz="14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4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kesenian.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Bef>
                <a:spcPts val="146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Kebersihan</a:t>
            </a:r>
            <a:r>
              <a:rPr lang="ms-MY" sz="14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4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kesehatan</a:t>
            </a:r>
            <a:r>
              <a:rPr lang="ms-MY" sz="14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ms-MY" sz="140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140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 descr="Pariwisata Berkelanjutan – Komunikasi dan Pariwisata">
            <a:extLst>
              <a:ext uri="{FF2B5EF4-FFF2-40B4-BE49-F238E27FC236}">
                <a16:creationId xmlns:a16="http://schemas.microsoft.com/office/drawing/2014/main" id="{94BBE480-515F-9D4B-D08E-DA248D93CC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25144"/>
            <a:ext cx="7704856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781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Model Pengembangan Pariwisata Berkelanjutan | PPT">
            <a:extLst>
              <a:ext uri="{FF2B5EF4-FFF2-40B4-BE49-F238E27FC236}">
                <a16:creationId xmlns:a16="http://schemas.microsoft.com/office/drawing/2014/main" id="{14EADCAF-F925-0B18-2297-3DE0B2E47D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3594" y="980728"/>
            <a:ext cx="2797726" cy="2031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4 Prinsip Pengembangan Sustainable Tourism | Desa Bisa">
            <a:extLst>
              <a:ext uri="{FF2B5EF4-FFF2-40B4-BE49-F238E27FC236}">
                <a16:creationId xmlns:a16="http://schemas.microsoft.com/office/drawing/2014/main" id="{DB962434-3140-EECE-AB44-E8F17E219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82620" y="1445814"/>
            <a:ext cx="2807654" cy="3966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Ekowisata sebagai Pendukung Pembangunan Pariwisata Berkelanjutan - Dampak  Sosial Indonesia">
            <a:extLst>
              <a:ext uri="{FF2B5EF4-FFF2-40B4-BE49-F238E27FC236}">
                <a16:creationId xmlns:a16="http://schemas.microsoft.com/office/drawing/2014/main" id="{7968F437-1EE1-5996-FB71-7B1F6B1B93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5958" y="836713"/>
            <a:ext cx="2181057" cy="2471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Model Pengembangan Pariwisata Berkelanjutan | PPT">
            <a:extLst>
              <a:ext uri="{FF2B5EF4-FFF2-40B4-BE49-F238E27FC236}">
                <a16:creationId xmlns:a16="http://schemas.microsoft.com/office/drawing/2014/main" id="{F75F35CB-56BF-1C2C-FC10-B3B03EECB9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521" y="3697615"/>
            <a:ext cx="2722730" cy="1835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ARIWISATA BERKELANJUTAN">
            <a:extLst>
              <a:ext uri="{FF2B5EF4-FFF2-40B4-BE49-F238E27FC236}">
                <a16:creationId xmlns:a16="http://schemas.microsoft.com/office/drawing/2014/main" id="{A77ACCA1-345F-5F3A-BFE3-BAC6A07C61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7014" y="3549646"/>
            <a:ext cx="2078945" cy="2471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9724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otak Teks 2">
            <a:extLst>
              <a:ext uri="{FF2B5EF4-FFF2-40B4-BE49-F238E27FC236}">
                <a16:creationId xmlns:a16="http://schemas.microsoft.com/office/drawing/2014/main" id="{264E4F63-E1F6-1D8A-A465-A5115BA3EA3B}"/>
              </a:ext>
            </a:extLst>
          </p:cNvPr>
          <p:cNvSpPr txBox="1"/>
          <p:nvPr/>
        </p:nvSpPr>
        <p:spPr>
          <a:xfrm>
            <a:off x="114300" y="1101091"/>
            <a:ext cx="8564880" cy="2703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975" marR="254794" algn="just">
              <a:spcBef>
                <a:spcPts val="495"/>
              </a:spcBef>
            </a:pPr>
            <a:r>
              <a:rPr lang="ms-MY" sz="1350" b="1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Menurut Itama bahwa pembangunan pariwisata mengikuti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prinsip-prinsip</a:t>
            </a:r>
            <a:r>
              <a:rPr lang="ms-MY" sz="135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135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berikut</a:t>
            </a:r>
            <a:r>
              <a:rPr lang="ms-MY" sz="135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135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(Utama,</a:t>
            </a:r>
            <a:r>
              <a:rPr lang="ms-MY" sz="135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2016):</a:t>
            </a:r>
            <a:endParaRPr lang="id-ID" sz="135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223" indent="-257175" algn="just">
              <a:lnSpc>
                <a:spcPct val="115000"/>
              </a:lnSpc>
              <a:spcBef>
                <a:spcPts val="461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 Pariwisata yang Berkualitas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pembangunan 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hendaknya dilakukan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serius.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diharapkan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mampu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memberikan pengalaman wisatawan yang berkualitas dan masyarakat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lokal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mampu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tuan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rumah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wisatawan.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hal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diperhatikan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ditingkatkan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ms-MY" sz="135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produk</a:t>
            </a:r>
            <a:r>
              <a:rPr lang="ms-MY" sz="135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35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350" spc="7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berkualitas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merasa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puas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berulang-ulang.</a:t>
            </a:r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699" indent="-257175" algn="just">
              <a:lnSpc>
                <a:spcPct val="115000"/>
              </a:lnSpc>
              <a:spcBef>
                <a:spcPts val="15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Berkelanjutan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 hendaknya tidak hanya memikirkan unsur keuntungan saja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tetapi tetap menjaga keseimbangan antara bisnis dengan sumber daya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alam,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lingkungan,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budaya.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hendaknya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dilakukan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terencana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melibatkan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pusat,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daerah,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lokal,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pelaku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usaha.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4" name="Picture 2" descr="Prinsip Pariwisata Berkelanjutan - Partisipasi | PPT">
            <a:extLst>
              <a:ext uri="{FF2B5EF4-FFF2-40B4-BE49-F238E27FC236}">
                <a16:creationId xmlns:a16="http://schemas.microsoft.com/office/drawing/2014/main" id="{39C52486-126F-7736-E932-A8A78DFE31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451" y="4581128"/>
            <a:ext cx="5493097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859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otak Teks 2">
            <a:extLst>
              <a:ext uri="{FF2B5EF4-FFF2-40B4-BE49-F238E27FC236}">
                <a16:creationId xmlns:a16="http://schemas.microsoft.com/office/drawing/2014/main" id="{0E51A879-028B-F0A0-F305-8B4F41372F8D}"/>
              </a:ext>
            </a:extLst>
          </p:cNvPr>
          <p:cNvSpPr txBox="1"/>
          <p:nvPr/>
        </p:nvSpPr>
        <p:spPr>
          <a:xfrm>
            <a:off x="312420" y="1192530"/>
            <a:ext cx="6545580" cy="20210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975" marR="257651" algn="just">
              <a:spcBef>
                <a:spcPts val="469"/>
              </a:spcBef>
            </a:pPr>
            <a:r>
              <a:rPr lang="ms-MY" sz="1600" b="1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Sehingga dapat dijelaskan bahwa prinsip dari pembangunan </a:t>
            </a:r>
            <a:r>
              <a:rPr lang="ms-MY" sz="160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berkelanjutan</a:t>
            </a:r>
            <a:r>
              <a:rPr lang="ms-MY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26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60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60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ms-MY" sz="1600" b="1" spc="-4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60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keberlangsungan.</a:t>
            </a:r>
          </a:p>
          <a:p>
            <a:pPr marL="180975" marR="257651" algn="just">
              <a:spcBef>
                <a:spcPts val="469"/>
              </a:spcBef>
            </a:pPr>
            <a:endParaRPr lang="ms-MY" sz="1600" b="1" spc="-23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975" marR="257651" algn="just">
              <a:spcBef>
                <a:spcPts val="469"/>
              </a:spcBef>
            </a:pPr>
            <a:endParaRPr lang="ms-MY" sz="1600" b="1" spc="-23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975" marR="257651" algn="just">
              <a:spcBef>
                <a:spcPts val="469"/>
              </a:spcBef>
            </a:pPr>
            <a:endParaRPr lang="ms-MY" sz="1350" spc="-23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975" marR="257651" algn="just">
              <a:spcBef>
                <a:spcPts val="469"/>
              </a:spcBef>
            </a:pPr>
            <a:endParaRPr lang="ms-MY" sz="1350" spc="-23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975" marR="257651" algn="just">
              <a:spcBef>
                <a:spcPts val="469"/>
              </a:spcBef>
            </a:pPr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D04A8CF8-1A56-6180-2825-A50F1AA9464A}"/>
              </a:ext>
            </a:extLst>
          </p:cNvPr>
          <p:cNvSpPr txBox="1"/>
          <p:nvPr/>
        </p:nvSpPr>
        <p:spPr>
          <a:xfrm>
            <a:off x="312420" y="1844824"/>
            <a:ext cx="8778240" cy="4126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175" marR="257175" indent="-257175" algn="just">
              <a:lnSpc>
                <a:spcPct val="115000"/>
              </a:lnSpc>
              <a:spcBef>
                <a:spcPts val="461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Keberlangsungan ekologi dan nilai-nilai alam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di mana pembangunan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 hendaknya mempertimbangkan dan menjamin kelestarian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sumber daya alam, flora, fauna, dan lingkungan hidup. 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diharapkan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mampu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melestarikan</a:t>
            </a:r>
            <a:r>
              <a:rPr lang="ms-MY" sz="1350" spc="20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sumber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alam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merusaknya.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Hal-hal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1350" spc="20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dilakukan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keberlanjutan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ekologis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(a)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menjamin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pemeliharaan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tanah, air, udara, (b) pemanfaatan sumber daya alam dengan efektif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 pengurangan penggunaan sumber daya alam yang langka, (c)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pengelolaan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limbah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(d)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melindungi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keberlanjutan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keanekaragaman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genetika,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spesies flora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fauna.</a:t>
            </a:r>
          </a:p>
          <a:p>
            <a:pPr marL="257175" marR="257175" indent="-257175" algn="just">
              <a:lnSpc>
                <a:spcPct val="115000"/>
              </a:lnSpc>
              <a:spcBef>
                <a:spcPts val="461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 algn="just">
              <a:lnSpc>
                <a:spcPts val="889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Keberlangsungan</a:t>
            </a:r>
            <a:r>
              <a:rPr lang="ms-MY" sz="1350" b="1" spc="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sosial</a:t>
            </a:r>
            <a:r>
              <a:rPr lang="ms-MY" sz="1350" b="1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budaya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hendaknya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2425" marR="257175" algn="just">
              <a:lnSpc>
                <a:spcPct val="115000"/>
              </a:lnSpc>
              <a:spcBef>
                <a:spcPts val="150"/>
              </a:spcBef>
            </a:pP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mampu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karya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bidang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seni,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mampu melestarikan budaya yang ada, dan mengembangkannya agar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hilang.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hendaknya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melibatkan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partisipasi masyarakat dalam mengelola dan mengambil keputusan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sesuai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potensi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wilayahnya.</a:t>
            </a:r>
          </a:p>
          <a:p>
            <a:pPr marL="352425" marR="257175" algn="just">
              <a:lnSpc>
                <a:spcPct val="115000"/>
              </a:lnSpc>
              <a:spcBef>
                <a:spcPts val="150"/>
              </a:spcBef>
            </a:pPr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699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Keberlangsungan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hendaknya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melibatkan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memberdayakan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sekitar</a:t>
            </a:r>
            <a:r>
              <a:rPr lang="ms-MY" sz="1350" spc="14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mendapatkan</a:t>
            </a:r>
            <a:r>
              <a:rPr lang="ms-MY" sz="1350" spc="1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keuntungan</a:t>
            </a:r>
            <a:r>
              <a:rPr lang="ms-MY" sz="1350" spc="14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1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sz="1350" spc="146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en-US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baik dengan memiliki bisnis pariwisata atau mendapatkan pekerjaan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 sektor pariwisata. Keberlangsungan ekonomi diharapkan mampu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memberikan pemerataan kesejahteraan masyarakat dan peningkatan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berkelanjutan.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diharapkan mampu menggunakan sumber daya alam secara efektif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efisien.</a:t>
            </a:r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7081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9F224CB7-927A-E03A-99AE-3E3B25B1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1223009"/>
            <a:ext cx="7053542" cy="689162"/>
          </a:xfrm>
        </p:spPr>
        <p:txBody>
          <a:bodyPr>
            <a:normAutofit fontScale="90000"/>
          </a:bodyPr>
          <a:lstStyle/>
          <a:p>
            <a:pPr algn="ctr"/>
            <a:r>
              <a:rPr lang="ms-MY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Tujuan dari Pengembangan</a:t>
            </a:r>
            <a:r>
              <a:rPr lang="ms-MY" sz="2000" spc="4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Pariwisata</a:t>
            </a:r>
            <a:r>
              <a:rPr lang="ms-MY" sz="2000" spc="-26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lang="ms-MY" sz="200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Berkelanjutan</a:t>
            </a:r>
            <a:br>
              <a:rPr lang="id-ID" sz="1350" dirty="0"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</a:br>
            <a:endParaRPr lang="id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0A87E5A-226B-756A-0B38-85FCFA200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1628801"/>
            <a:ext cx="6690374" cy="4006190"/>
          </a:xfrm>
        </p:spPr>
        <p:txBody>
          <a:bodyPr/>
          <a:lstStyle/>
          <a:p>
            <a:pPr marL="257175" marR="257651" indent="-257175" algn="just">
              <a:lnSpc>
                <a:spcPct val="115000"/>
              </a:lnSpc>
              <a:spcBef>
                <a:spcPts val="465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ea typeface="Times New Roman" panose="02020603050405020304" pitchFamily="18" charset="0"/>
              </a:rPr>
              <a:t>Pemanfaatan Sumber Daya Alam</a:t>
            </a:r>
            <a:r>
              <a:rPr lang="ms-MY" sz="1400" spc="-4" dirty="0">
                <a:ea typeface="Times New Roman" panose="02020603050405020304" pitchFamily="18" charset="0"/>
              </a:rPr>
              <a:t>, pemanfaatan potensi alam dengan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optimal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menjadi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fokus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dalam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pengembangan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pariwisata.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Pembangunan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pariwisata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tetap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memperhatikan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dan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memelihara</a:t>
            </a:r>
            <a:r>
              <a:rPr lang="ms-MY" sz="1400" spc="-195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lingkungan</a:t>
            </a:r>
            <a:r>
              <a:rPr lang="ms-MY" sz="1400" spc="-8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dan alam.</a:t>
            </a:r>
            <a:endParaRPr lang="id-ID" sz="1400" spc="-4" dirty="0">
              <a:ea typeface="Times New Roman" panose="02020603050405020304" pitchFamily="18" charset="0"/>
            </a:endParaRPr>
          </a:p>
          <a:p>
            <a:pPr marL="257175" marR="257175" indent="-257175" algn="just">
              <a:lnSpc>
                <a:spcPct val="115000"/>
              </a:lnSpc>
              <a:spcBef>
                <a:spcPts val="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ea typeface="Times New Roman" panose="02020603050405020304" pitchFamily="18" charset="0"/>
              </a:rPr>
              <a:t>Menjaga</a:t>
            </a:r>
            <a:r>
              <a:rPr lang="ms-MY" sz="1400" b="1" spc="4" dirty="0"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ea typeface="Times New Roman" panose="02020603050405020304" pitchFamily="18" charset="0"/>
              </a:rPr>
              <a:t>dan</a:t>
            </a:r>
            <a:r>
              <a:rPr lang="ms-MY" sz="1400" b="1" spc="4" dirty="0"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ea typeface="Times New Roman" panose="02020603050405020304" pitchFamily="18" charset="0"/>
              </a:rPr>
              <a:t>memelihara</a:t>
            </a:r>
            <a:r>
              <a:rPr lang="ms-MY" sz="1400" b="1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peninggalan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budaya,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pembangunan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pariwisata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diharapkan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mampu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melestarikan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dan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menjaga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warisan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budaya.</a:t>
            </a:r>
            <a:endParaRPr lang="id-ID" sz="1400" spc="-4" dirty="0">
              <a:ea typeface="Times New Roman" panose="02020603050405020304" pitchFamily="18" charset="0"/>
            </a:endParaRPr>
          </a:p>
          <a:p>
            <a:pPr marL="257175" marR="257175" indent="-257175" algn="just">
              <a:lnSpc>
                <a:spcPct val="115000"/>
              </a:lnSpc>
              <a:spcBef>
                <a:spcPts val="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400" b="1" spc="-4" dirty="0">
                <a:ea typeface="Times New Roman" panose="02020603050405020304" pitchFamily="18" charset="0"/>
              </a:rPr>
              <a:t>Menciptakan</a:t>
            </a:r>
            <a:r>
              <a:rPr lang="ms-MY" sz="1400" b="1" spc="4" dirty="0">
                <a:ea typeface="Times New Roman" panose="02020603050405020304" pitchFamily="18" charset="0"/>
              </a:rPr>
              <a:t> </a:t>
            </a:r>
            <a:r>
              <a:rPr lang="ms-MY" sz="1400" b="1" spc="-4" dirty="0">
                <a:ea typeface="Times New Roman" panose="02020603050405020304" pitchFamily="18" charset="0"/>
              </a:rPr>
              <a:t>manfaat</a:t>
            </a:r>
            <a:r>
              <a:rPr lang="ms-MY" sz="1400" b="1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ekonomi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bagi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masyarakat,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pembangunan</a:t>
            </a:r>
            <a:r>
              <a:rPr lang="ms-MY" sz="1400" spc="-195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pariwisata diharapkan mampu meningkatkan pendapatan masyarakat,</a:t>
            </a:r>
            <a:r>
              <a:rPr lang="ms-MY" sz="1400" spc="-195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membuka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lapangan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pekerjaan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bagi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masyarakat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sekitar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dan</a:t>
            </a:r>
            <a:r>
              <a:rPr lang="ms-MY" sz="1400" spc="-195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mengembangkan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usaha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masyarakat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baik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usaha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pertanian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maupun</a:t>
            </a:r>
            <a:r>
              <a:rPr lang="ms-MY" sz="1400" spc="4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usaha</a:t>
            </a:r>
            <a:r>
              <a:rPr lang="ms-MY" sz="1400" spc="-8" dirty="0">
                <a:ea typeface="Times New Roman" panose="02020603050405020304" pitchFamily="18" charset="0"/>
              </a:rPr>
              <a:t> </a:t>
            </a:r>
            <a:r>
              <a:rPr lang="ms-MY" sz="1400" spc="-4" dirty="0">
                <a:ea typeface="Times New Roman" panose="02020603050405020304" pitchFamily="18" charset="0"/>
              </a:rPr>
              <a:t>lainnya.</a:t>
            </a:r>
            <a:endParaRPr lang="id-ID" sz="1400" spc="-4" dirty="0">
              <a:ea typeface="Times New Roman" panose="02020603050405020304" pitchFamily="18" charset="0"/>
            </a:endParaRPr>
          </a:p>
          <a:p>
            <a:endParaRPr lang="id-ID" dirty="0"/>
          </a:p>
        </p:txBody>
      </p:sp>
      <p:pic>
        <p:nvPicPr>
          <p:cNvPr id="4098" name="Picture 2" descr="Kempar dorong pembangunan pariwisata berkelanjutan sampai timur Indonesia">
            <a:extLst>
              <a:ext uri="{FF2B5EF4-FFF2-40B4-BE49-F238E27FC236}">
                <a16:creationId xmlns:a16="http://schemas.microsoft.com/office/drawing/2014/main" id="{E0F6FB17-CE06-25CC-1CD1-7C9548D5B1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692140" y="4042410"/>
            <a:ext cx="3154680" cy="1897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988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otak Teks 2">
            <a:extLst>
              <a:ext uri="{FF2B5EF4-FFF2-40B4-BE49-F238E27FC236}">
                <a16:creationId xmlns:a16="http://schemas.microsoft.com/office/drawing/2014/main" id="{086D1978-1476-A138-011D-F13528F46C9E}"/>
              </a:ext>
            </a:extLst>
          </p:cNvPr>
          <p:cNvSpPr txBox="1"/>
          <p:nvPr/>
        </p:nvSpPr>
        <p:spPr>
          <a:xfrm>
            <a:off x="259080" y="1123950"/>
            <a:ext cx="8679180" cy="4639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975" marR="253841" algn="just">
              <a:spcBef>
                <a:spcPts val="461"/>
              </a:spcBef>
            </a:pP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Berikut</a:t>
            </a:r>
            <a:r>
              <a:rPr lang="ms-MY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ms-MY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dampak</a:t>
            </a:r>
            <a:r>
              <a:rPr lang="ms-MY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positif</a:t>
            </a:r>
            <a:r>
              <a:rPr lang="ms-MY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b="1" spc="-3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spc="-11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berkelanjutan</a:t>
            </a:r>
            <a:r>
              <a:rPr lang="ms-MY" b="1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sebagai:</a:t>
            </a:r>
          </a:p>
          <a:p>
            <a:pPr marL="180975" marR="253841" algn="just">
              <a:spcBef>
                <a:spcPts val="461"/>
              </a:spcBef>
            </a:pPr>
            <a:endParaRPr lang="id-ID" sz="13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175" indent="-257175" algn="just">
              <a:lnSpc>
                <a:spcPct val="115000"/>
              </a:lnSpc>
              <a:spcBef>
                <a:spcPts val="461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Menyediakan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Lapangan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kerja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lapangan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kerja,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sehingga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memiliki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kesempatan untuk bekerja di sektor pariwisata dan mengurangi angka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pengangguran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daerah.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651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1350" spc="-19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nasional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usaha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nasional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akumulasi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meningkatnya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masyarakat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dari sektor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barang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 jasa.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8604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Pendapatan Pajak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peningkatan pendapatan negara dari pajak 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konsumsi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wisatawan selama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7651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Devisa</a:t>
            </a:r>
            <a:r>
              <a:rPr lang="ms-MY" sz="1350" b="1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sektor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berkontribusi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terhadap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peningkatan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devisa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masuknya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asing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 Indonesia.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marR="256223" indent="-257175" algn="just">
              <a:lnSpc>
                <a:spcPct val="115000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Kesempatan Usaha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dengan adanya pariwisata akan memunculkan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bisnis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lokal.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maka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meningkatkan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pengembangan usaha mikro kecil dan menengah (UMKM) seperti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bisnis makanan, minuman, menjual souvenir, hasil alam, pengrajin</a:t>
            </a:r>
            <a:r>
              <a:rPr lang="ms-MY" sz="1350" spc="4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kerajinan</a:t>
            </a:r>
            <a:r>
              <a:rPr lang="ms-MY" sz="1350" spc="-8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tangan, dan lainnya.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 algn="just">
              <a:lnSpc>
                <a:spcPts val="938"/>
              </a:lnSpc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Mendorong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35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daerah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pedesaan.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Bef>
                <a:spcPts val="94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Mendorong</a:t>
            </a:r>
            <a:r>
              <a:rPr lang="ms-MY" sz="1350" b="1" spc="-23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masuknya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investasi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sektor</a:t>
            </a:r>
            <a:r>
              <a:rPr lang="ms-MY" sz="135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Bef>
                <a:spcPts val="146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Menjaga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kelestarian</a:t>
            </a:r>
            <a:r>
              <a:rPr lang="ms-MY" sz="135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budaya</a:t>
            </a:r>
            <a:r>
              <a:rPr lang="ms-MY" sz="135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adat</a:t>
            </a:r>
            <a:r>
              <a:rPr lang="ms-MY" sz="135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istiadat.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7175" indent="-257175">
              <a:spcBef>
                <a:spcPts val="150"/>
              </a:spcBef>
              <a:buSzPts val="1100"/>
              <a:buFont typeface="Times New Roman" panose="02020603050405020304" pitchFamily="18" charset="0"/>
              <a:buAutoNum type="arabicPeriod"/>
              <a:tabLst>
                <a:tab pos="352425" algn="l"/>
              </a:tabLst>
            </a:pP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Meningkatnya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kunjungan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b="1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350" b="1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r>
              <a:rPr lang="ms-MY" sz="135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350" spc="-19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350" spc="-4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mancanegara.</a:t>
            </a:r>
            <a:endParaRPr lang="id-ID" sz="1350" spc="-4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643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onsep Pariwisata Berkelanjutan – Tugas Dosen TIK">
            <a:extLst>
              <a:ext uri="{FF2B5EF4-FFF2-40B4-BE49-F238E27FC236}">
                <a16:creationId xmlns:a16="http://schemas.microsoft.com/office/drawing/2014/main" id="{1D78C30C-E353-B2CB-4818-61AF2BF683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32" r="17065"/>
          <a:stretch/>
        </p:blipFill>
        <p:spPr bwMode="auto">
          <a:xfrm>
            <a:off x="486698" y="1123951"/>
            <a:ext cx="3077190" cy="441959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Kotak Teks 2">
            <a:extLst>
              <a:ext uri="{FF2B5EF4-FFF2-40B4-BE49-F238E27FC236}">
                <a16:creationId xmlns:a16="http://schemas.microsoft.com/office/drawing/2014/main" id="{0F7CE779-6CD1-C419-ED2C-A82BA5770E5C}"/>
              </a:ext>
            </a:extLst>
          </p:cNvPr>
          <p:cNvSpPr txBox="1"/>
          <p:nvPr/>
        </p:nvSpPr>
        <p:spPr>
          <a:xfrm>
            <a:off x="4067944" y="1123951"/>
            <a:ext cx="4767828" cy="434679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/>
          <a:p>
            <a:pPr marL="1809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z="1600" b="1" spc="-23" dirty="0" err="1">
                <a:latin typeface="+mj-lt"/>
                <a:ea typeface="+mj-ea"/>
                <a:cs typeface="+mj-cs"/>
              </a:rPr>
              <a:t>dampak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23" dirty="0" err="1">
                <a:latin typeface="+mj-lt"/>
                <a:ea typeface="+mj-ea"/>
                <a:cs typeface="+mj-cs"/>
              </a:rPr>
              <a:t>negatif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23" dirty="0" err="1">
                <a:latin typeface="+mj-lt"/>
                <a:ea typeface="+mj-ea"/>
                <a:cs typeface="+mj-cs"/>
              </a:rPr>
              <a:t>terhadap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23" dirty="0" err="1">
                <a:latin typeface="+mj-lt"/>
                <a:ea typeface="+mj-ea"/>
                <a:cs typeface="+mj-cs"/>
              </a:rPr>
              <a:t>perekonomian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9" dirty="0" err="1">
                <a:latin typeface="+mj-lt"/>
                <a:ea typeface="+mj-ea"/>
                <a:cs typeface="+mj-cs"/>
              </a:rPr>
              <a:t>antara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9" dirty="0">
                <a:latin typeface="+mj-lt"/>
                <a:ea typeface="+mj-ea"/>
                <a:cs typeface="+mj-cs"/>
              </a:rPr>
              <a:t>lain</a:t>
            </a:r>
            <a:r>
              <a:rPr lang="en-US" sz="1600" b="1" spc="-49" dirty="0">
                <a:latin typeface="+mj-lt"/>
                <a:ea typeface="+mj-ea"/>
                <a:cs typeface="+mj-cs"/>
              </a:rPr>
              <a:t> </a:t>
            </a:r>
            <a:r>
              <a:rPr lang="en-US" sz="1600" b="1" spc="-19" dirty="0" err="1">
                <a:latin typeface="+mj-lt"/>
                <a:ea typeface="+mj-ea"/>
                <a:cs typeface="+mj-cs"/>
              </a:rPr>
              <a:t>adalah</a:t>
            </a:r>
            <a:r>
              <a:rPr lang="en-US" sz="1600" b="1" spc="-19" dirty="0">
                <a:latin typeface="+mj-lt"/>
                <a:ea typeface="+mj-ea"/>
                <a:cs typeface="+mj-cs"/>
              </a:rPr>
              <a:t>:</a:t>
            </a:r>
            <a:endParaRPr lang="en-US" sz="1600" dirty="0">
              <a:latin typeface="+mj-lt"/>
              <a:ea typeface="+mj-ea"/>
              <a:cs typeface="+mj-cs"/>
            </a:endParaRP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Upah</a:t>
            </a:r>
            <a:r>
              <a:rPr lang="en-US" sz="14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4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dibayarkan</a:t>
            </a:r>
            <a:r>
              <a:rPr lang="en-US" sz="14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murah</a:t>
            </a:r>
            <a:r>
              <a:rPr lang="en-US" sz="14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-11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bersifat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musiman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6699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Kebutuhan</a:t>
            </a:r>
            <a:r>
              <a:rPr lang="en-US" sz="1400" spc="10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akan</a:t>
            </a:r>
            <a:r>
              <a:rPr lang="en-US" sz="1400" spc="10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produk</a:t>
            </a:r>
            <a:r>
              <a:rPr lang="en-US" sz="1400" spc="10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impor</a:t>
            </a:r>
            <a:r>
              <a:rPr lang="en-US" sz="1400" spc="10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400" spc="10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berstandar</a:t>
            </a:r>
            <a:r>
              <a:rPr lang="en-US" sz="1400" spc="10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internasional</a:t>
            </a:r>
            <a:r>
              <a:rPr lang="en-US" sz="1400" spc="10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sesuai</a:t>
            </a:r>
            <a:r>
              <a:rPr lang="en-US" sz="14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dengan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kebutuhan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wisatawan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mancanegara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7651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Melemahkan</a:t>
            </a:r>
            <a:r>
              <a:rPr lang="en-US" sz="1400" b="1" spc="30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daya</a:t>
            </a:r>
            <a:r>
              <a:rPr lang="en-US" sz="1400" b="1" spc="30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saing</a:t>
            </a:r>
            <a:r>
              <a:rPr lang="en-US" sz="1400" b="1" spc="30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produk</a:t>
            </a:r>
            <a:r>
              <a:rPr lang="en-US" sz="1400" spc="30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lokal</a:t>
            </a:r>
            <a:r>
              <a:rPr lang="en-US" sz="1400" spc="30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dengan</a:t>
            </a:r>
            <a:r>
              <a:rPr lang="en-US" sz="1400" spc="30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masuknya</a:t>
            </a:r>
            <a:r>
              <a:rPr lang="en-US" sz="1400" spc="30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produk</a:t>
            </a:r>
            <a:r>
              <a:rPr lang="en-US" sz="1400" spc="-4" dirty="0">
                <a:latin typeface="+mj-lt"/>
                <a:ea typeface="+mj-ea"/>
                <a:cs typeface="+mj-cs"/>
              </a:rPr>
              <a:t>-</a:t>
            </a:r>
            <a:r>
              <a:rPr lang="en-US" sz="14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produk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luar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Ketergantungan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berlebihan</a:t>
            </a:r>
            <a:r>
              <a:rPr lang="en-US" sz="1400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di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sektor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wisata</a:t>
            </a:r>
            <a:endParaRPr lang="en-US" sz="1400" spc="-4" dirty="0">
              <a:latin typeface="+mj-lt"/>
              <a:ea typeface="+mj-ea"/>
              <a:cs typeface="+mj-cs"/>
            </a:endParaRPr>
          </a:p>
          <a:p>
            <a:pPr marL="257175" marR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Terjadinya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urbanisasi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dari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kawasan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pertanian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sehingga</a:t>
            </a:r>
            <a:r>
              <a:rPr lang="en-US" sz="1400" b="1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banyaknya</a:t>
            </a:r>
            <a:r>
              <a:rPr lang="en-US" sz="1400" b="1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masyarakat</a:t>
            </a:r>
            <a:r>
              <a:rPr lang="en-US" sz="1400" b="1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beralih</a:t>
            </a:r>
            <a:r>
              <a:rPr lang="en-US" sz="1400" b="1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dari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sektor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pertanian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ke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sektor</a:t>
            </a:r>
            <a:r>
              <a:rPr lang="en-US" sz="1400" spc="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Adanya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perubahan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selera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wisatawan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marR="256223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spc="-4" dirty="0" err="1">
                <a:latin typeface="+mj-lt"/>
                <a:ea typeface="+mj-ea"/>
                <a:cs typeface="+mj-cs"/>
              </a:rPr>
              <a:t>akibat</a:t>
            </a:r>
            <a:r>
              <a:rPr lang="en-US" sz="1400" spc="11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pembangunan</a:t>
            </a:r>
            <a:r>
              <a:rPr lang="en-US" sz="1400" spc="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yang</a:t>
            </a:r>
            <a:r>
              <a:rPr lang="en-US" sz="1400" spc="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tidak</a:t>
            </a:r>
            <a:r>
              <a:rPr lang="en-US" sz="1400" spc="11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terencana</a:t>
            </a:r>
            <a:r>
              <a:rPr lang="en-US" sz="1400" spc="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dan</a:t>
            </a:r>
            <a:r>
              <a:rPr lang="en-US" sz="1400" spc="-195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ti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Kerusakan</a:t>
            </a:r>
            <a:r>
              <a:rPr lang="en-US" sz="1400" b="1" spc="8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lingkungan</a:t>
            </a:r>
            <a:r>
              <a:rPr lang="en-US" sz="1400" b="1" spc="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dak</a:t>
            </a:r>
            <a:r>
              <a:rPr lang="en-US" sz="1400" spc="-8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mengikuti</a:t>
            </a:r>
            <a:r>
              <a:rPr lang="en-US" sz="1400" spc="-4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aturan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>
                <a:latin typeface="+mj-lt"/>
                <a:ea typeface="+mj-ea"/>
                <a:cs typeface="+mj-cs"/>
              </a:rPr>
              <a:t>Harga-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harga</a:t>
            </a:r>
            <a:r>
              <a:rPr lang="en-US" sz="1400" b="1" spc="-23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produk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mengalami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peningkatan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>
                <a:latin typeface="+mj-lt"/>
                <a:ea typeface="+mj-ea"/>
                <a:cs typeface="+mj-cs"/>
              </a:rPr>
              <a:t>di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daerah</a:t>
            </a:r>
            <a:r>
              <a:rPr lang="en-US" sz="1400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spc="-4" dirty="0" err="1">
                <a:latin typeface="+mj-lt"/>
                <a:ea typeface="+mj-ea"/>
                <a:cs typeface="+mj-cs"/>
              </a:rPr>
              <a:t>pariwisata</a:t>
            </a:r>
            <a:r>
              <a:rPr lang="en-US" sz="1400" spc="-4" dirty="0">
                <a:latin typeface="+mj-lt"/>
                <a:ea typeface="+mj-ea"/>
                <a:cs typeface="+mj-cs"/>
              </a:rPr>
              <a:t>.</a:t>
            </a:r>
          </a:p>
          <a:p>
            <a:pPr marL="257175" indent="-257175"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352425" algn="l"/>
              </a:tabLst>
            </a:pPr>
            <a:r>
              <a:rPr lang="en-US" sz="1400" b="1" spc="-4" dirty="0" err="1">
                <a:latin typeface="+mj-lt"/>
                <a:ea typeface="+mj-ea"/>
                <a:cs typeface="+mj-cs"/>
              </a:rPr>
              <a:t>Meningkatnya</a:t>
            </a:r>
            <a:r>
              <a:rPr lang="en-US" sz="1400" b="1" spc="-19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akan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kebutuhan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sumber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daya</a:t>
            </a:r>
            <a:r>
              <a:rPr lang="en-US" sz="1400" b="1" spc="-15" dirty="0">
                <a:latin typeface="+mj-lt"/>
                <a:ea typeface="+mj-ea"/>
                <a:cs typeface="+mj-cs"/>
              </a:rPr>
              <a:t> </a:t>
            </a:r>
            <a:r>
              <a:rPr lang="en-US" sz="1400" b="1" spc="-4" dirty="0" err="1">
                <a:latin typeface="+mj-lt"/>
                <a:ea typeface="+mj-ea"/>
                <a:cs typeface="+mj-cs"/>
              </a:rPr>
              <a:t>alam</a:t>
            </a:r>
            <a:r>
              <a:rPr lang="en-US" sz="1400" b="1" spc="-4" dirty="0">
                <a:latin typeface="+mj-lt"/>
                <a:ea typeface="+mj-ea"/>
                <a:cs typeface="+mj-cs"/>
              </a:rPr>
              <a:t>.</a:t>
            </a:r>
          </a:p>
          <a:p>
            <a:pPr>
              <a:lnSpc>
                <a:spcPct val="90000"/>
              </a:lnSpc>
              <a:spcBef>
                <a:spcPts val="75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</a:pPr>
            <a:r>
              <a:rPr lang="en-US" sz="1400" b="1" dirty="0">
                <a:latin typeface="+mj-lt"/>
                <a:ea typeface="+mj-ea"/>
                <a:cs typeface="+mj-c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967548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2999</TotalTime>
  <Words>1685</Words>
  <Application>Microsoft Office PowerPoint</Application>
  <PresentationFormat>Tampilan Layar (4:3)</PresentationFormat>
  <Paragraphs>107</Paragraphs>
  <Slides>16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Trebuchet MS</vt:lpstr>
      <vt:lpstr>Wingdings 3</vt:lpstr>
      <vt:lpstr>Office Theme</vt:lpstr>
      <vt:lpstr>Presentasi PowerPoint</vt:lpstr>
      <vt:lpstr>Pembangunan Pariwisata Berkelanjutan </vt:lpstr>
      <vt:lpstr>Presentasi PowerPoint</vt:lpstr>
      <vt:lpstr>Presentasi PowerPoint</vt:lpstr>
      <vt:lpstr>Presentasi PowerPoint</vt:lpstr>
      <vt:lpstr>Presentasi PowerPoint</vt:lpstr>
      <vt:lpstr>Tujuan dari Pengembangan Pariwisata Berkelanjutan 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Tujuan dari pemberdayaan masyarakat dalam pembangunan pariwisata   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2024-01-04T01:54:07Z</dcterms:modified>
</cp:coreProperties>
</file>