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36"/>
  </p:notesMasterIdLst>
  <p:sldIdLst>
    <p:sldId id="256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1" r:id="rId11"/>
    <p:sldId id="302" r:id="rId12"/>
    <p:sldId id="304" r:id="rId13"/>
    <p:sldId id="303" r:id="rId14"/>
    <p:sldId id="305" r:id="rId15"/>
    <p:sldId id="306" r:id="rId16"/>
    <p:sldId id="307" r:id="rId17"/>
    <p:sldId id="308" r:id="rId18"/>
    <p:sldId id="318" r:id="rId19"/>
    <p:sldId id="319" r:id="rId20"/>
    <p:sldId id="309" r:id="rId21"/>
    <p:sldId id="310" r:id="rId22"/>
    <p:sldId id="311" r:id="rId23"/>
    <p:sldId id="317" r:id="rId24"/>
    <p:sldId id="312" r:id="rId25"/>
    <p:sldId id="313" r:id="rId26"/>
    <p:sldId id="314" r:id="rId27"/>
    <p:sldId id="315" r:id="rId28"/>
    <p:sldId id="316" r:id="rId29"/>
    <p:sldId id="322" r:id="rId30"/>
    <p:sldId id="323" r:id="rId31"/>
    <p:sldId id="320" r:id="rId32"/>
    <p:sldId id="321" r:id="rId33"/>
    <p:sldId id="324" r:id="rId34"/>
    <p:sldId id="2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>
        <p:scale>
          <a:sx n="80" d="100"/>
          <a:sy n="80" d="100"/>
        </p:scale>
        <p:origin x="6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1826112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Membangun</a:t>
            </a: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Value Proposition Yang Superior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M. </a:t>
            </a:r>
            <a:r>
              <a:rPr lang="en-ID" b="1" dirty="0" err="1"/>
              <a:t>Ariza</a:t>
            </a:r>
            <a:r>
              <a:rPr lang="en-ID" b="1" dirty="0"/>
              <a:t> </a:t>
            </a:r>
            <a:r>
              <a:rPr lang="en-ID" b="1" dirty="0" err="1"/>
              <a:t>Eka</a:t>
            </a:r>
            <a:r>
              <a:rPr lang="en-ID" b="1" dirty="0"/>
              <a:t> </a:t>
            </a:r>
            <a:r>
              <a:rPr lang="en-ID" b="1" dirty="0" err="1"/>
              <a:t>Yusendra</a:t>
            </a:r>
            <a:endParaRPr lang="en-ID" b="1" dirty="0"/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0770" y="3594830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Step By Step </a:t>
            </a:r>
            <a:r>
              <a:rPr lang="en-US" sz="2400" b="1" dirty="0" err="1"/>
              <a:t>Menggunakan</a:t>
            </a:r>
            <a:r>
              <a:rPr lang="en-US" sz="2400" b="1" dirty="0"/>
              <a:t> Value Proposition Canvas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Dosen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arizaeka@darmajaya.ac.id</a:t>
            </a:r>
            <a:endParaRPr lang="en-US" dirty="0"/>
          </a:p>
          <a:p>
            <a:pPr algn="ctr"/>
            <a:r>
              <a:rPr lang="en-US" dirty="0"/>
              <a:t>IG: @Mister Yusen 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CA906-21BC-41D0-9283-9ECDE6442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5FDE8-FF63-48AA-9FE6-0E8470948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445"/>
            <a:ext cx="4572000" cy="4922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6A298-7755-40D2-859E-CB581079D620}"/>
              </a:ext>
            </a:extLst>
          </p:cNvPr>
          <p:cNvSpPr txBox="1"/>
          <p:nvPr/>
        </p:nvSpPr>
        <p:spPr>
          <a:xfrm>
            <a:off x="3389524" y="1383625"/>
            <a:ext cx="8168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400" b="1" i="1" dirty="0"/>
              <a:t>“</a:t>
            </a:r>
            <a:r>
              <a:rPr lang="en-ID" sz="4400" b="1" i="1" dirty="0" err="1"/>
              <a:t>Perlu</a:t>
            </a:r>
            <a:r>
              <a:rPr lang="en-ID" sz="4400" b="1" i="1" dirty="0"/>
              <a:t> </a:t>
            </a:r>
            <a:r>
              <a:rPr lang="en-ID" sz="4400" b="1" i="1" dirty="0" err="1"/>
              <a:t>pendekatan</a:t>
            </a:r>
            <a:r>
              <a:rPr lang="en-ID" sz="4400" b="1" i="1" dirty="0"/>
              <a:t> yang </a:t>
            </a:r>
            <a:r>
              <a:rPr lang="en-ID" sz="4400" b="1" i="1" dirty="0" err="1"/>
              <a:t>lebih</a:t>
            </a:r>
            <a:r>
              <a:rPr lang="en-ID" sz="4400" b="1" i="1" dirty="0"/>
              <a:t> </a:t>
            </a:r>
            <a:r>
              <a:rPr lang="en-ID" sz="4400" b="1" i="1" dirty="0" err="1"/>
              <a:t>baik</a:t>
            </a:r>
            <a:r>
              <a:rPr lang="en-ID" sz="4400" b="1" i="1" dirty="0"/>
              <a:t> </a:t>
            </a:r>
            <a:r>
              <a:rPr lang="en-ID" sz="4400" b="1" i="1" dirty="0" err="1"/>
              <a:t>untuk</a:t>
            </a:r>
            <a:r>
              <a:rPr lang="en-ID" sz="4400" b="1" i="1" dirty="0"/>
              <a:t> </a:t>
            </a:r>
            <a:r>
              <a:rPr lang="en-ID" sz="4400" b="1" i="1" dirty="0" err="1"/>
              <a:t>menciptakan</a:t>
            </a:r>
            <a:r>
              <a:rPr lang="en-ID" sz="4400" b="1" i="1" dirty="0"/>
              <a:t> </a:t>
            </a:r>
            <a:r>
              <a:rPr lang="en-ID" sz="4400" b="1" i="1" dirty="0" err="1"/>
              <a:t>nilai</a:t>
            </a:r>
            <a:r>
              <a:rPr lang="en-ID" sz="4400" b="1" i="1" dirty="0"/>
              <a:t> </a:t>
            </a:r>
            <a:r>
              <a:rPr lang="en-ID" sz="4400" b="1" i="1" dirty="0" err="1"/>
              <a:t>bagi</a:t>
            </a:r>
            <a:r>
              <a:rPr lang="en-ID" sz="4400" b="1" i="1" dirty="0"/>
              <a:t> </a:t>
            </a:r>
            <a:r>
              <a:rPr lang="en-ID" sz="4400" b="1" i="1" dirty="0" err="1"/>
              <a:t>pelanggan</a:t>
            </a:r>
            <a:r>
              <a:rPr lang="en-ID" sz="4400" b="1" i="1" dirty="0"/>
              <a:t> &amp; </a:t>
            </a:r>
            <a:r>
              <a:rPr lang="en-ID" sz="4400" b="1" i="1" dirty="0" err="1"/>
              <a:t>menurunkan</a:t>
            </a:r>
            <a:r>
              <a:rPr lang="en-ID" sz="4400" b="1" i="1" dirty="0"/>
              <a:t> </a:t>
            </a:r>
            <a:r>
              <a:rPr lang="en-ID" sz="4400" b="1" i="1" dirty="0" err="1"/>
              <a:t>risiko</a:t>
            </a:r>
            <a:r>
              <a:rPr lang="en-ID" sz="4400" b="1" i="1" dirty="0"/>
              <a:t> </a:t>
            </a:r>
            <a:r>
              <a:rPr lang="en-ID" sz="4400" b="1" i="1" dirty="0" err="1"/>
              <a:t>kegagalan</a:t>
            </a:r>
            <a:r>
              <a:rPr lang="en-ID" sz="4400" b="1" i="1" dirty="0"/>
              <a:t> </a:t>
            </a:r>
            <a:r>
              <a:rPr lang="en-ID" sz="4400" b="1" i="1" dirty="0" err="1"/>
              <a:t>pengembangan</a:t>
            </a:r>
            <a:r>
              <a:rPr lang="en-ID" sz="4400" b="1" i="1" dirty="0"/>
              <a:t> </a:t>
            </a:r>
            <a:r>
              <a:rPr lang="en-ID" sz="4400" b="1" i="1" dirty="0" err="1"/>
              <a:t>produk</a:t>
            </a:r>
            <a:r>
              <a:rPr lang="en-ID" sz="4400" b="1" i="1" dirty="0"/>
              <a:t>/services!!!”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A43EC-3E3B-4C66-8E50-EE05E6329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47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2F5204-EF93-4564-B2B4-F252A101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01"/>
            <a:ext cx="121920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971FE6-4302-43E7-8D60-576D00887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029201"/>
            <a:ext cx="12192000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2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ADE45-9546-46E6-9FD4-A3BFB2C4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8" y="1050878"/>
            <a:ext cx="10806691" cy="5216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CA4388-5C5A-4690-A772-28EF10E2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" y="1147058"/>
            <a:ext cx="11321143" cy="45517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AA97FB-5960-4BB5-87DE-8D65E3BFE789}"/>
              </a:ext>
            </a:extLst>
          </p:cNvPr>
          <p:cNvSpPr/>
          <p:nvPr/>
        </p:nvSpPr>
        <p:spPr>
          <a:xfrm>
            <a:off x="5430983" y="1893136"/>
            <a:ext cx="1662545" cy="1050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FIT</a:t>
            </a:r>
            <a:endParaRPr lang="en-ID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BE831-155E-410A-9743-84209A7C5FC1}"/>
              </a:ext>
            </a:extLst>
          </p:cNvPr>
          <p:cNvSpPr txBox="1"/>
          <p:nvPr/>
        </p:nvSpPr>
        <p:spPr>
          <a:xfrm>
            <a:off x="997527" y="5237018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Seperangkat</a:t>
            </a:r>
            <a:r>
              <a:rPr lang="en-US" dirty="0"/>
              <a:t> </a:t>
            </a:r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benefit </a:t>
            </a:r>
            <a:r>
              <a:rPr lang="en-US" dirty="0" err="1"/>
              <a:t>proposisi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yang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desain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 </a:t>
            </a:r>
            <a:r>
              <a:rPr lang="en-US" dirty="0" err="1"/>
              <a:t>pelanggan</a:t>
            </a: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8792-C020-4AD7-A27E-9044E71783BE}"/>
              </a:ext>
            </a:extLst>
          </p:cNvPr>
          <p:cNvSpPr txBox="1"/>
          <p:nvPr/>
        </p:nvSpPr>
        <p:spPr>
          <a:xfrm>
            <a:off x="6295377" y="5237018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Seperangkat</a:t>
            </a:r>
            <a:r>
              <a:rPr lang="en-US" dirty="0"/>
              <a:t> </a:t>
            </a:r>
            <a:r>
              <a:rPr lang="en-US" dirty="0" err="1"/>
              <a:t>Karakteristik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yang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asumsikan</a:t>
            </a:r>
            <a:r>
              <a:rPr lang="en-US" dirty="0"/>
              <a:t>, </a:t>
            </a:r>
            <a:r>
              <a:rPr lang="en-US" dirty="0" err="1"/>
              <a:t>amati</a:t>
            </a:r>
            <a:r>
              <a:rPr lang="en-US" dirty="0"/>
              <a:t> dan </a:t>
            </a:r>
            <a:r>
              <a:rPr lang="en-US" dirty="0" err="1"/>
              <a:t>verifikasi</a:t>
            </a:r>
            <a:r>
              <a:rPr lang="en-US" dirty="0"/>
              <a:t> di pasar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4700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15604-94A3-439D-839E-54D1EB93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9" y="1310640"/>
            <a:ext cx="11985886" cy="49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3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329994-1D48-4EB4-8000-6F462F81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1" y="1371600"/>
            <a:ext cx="10500360" cy="47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9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Picture\logo ibi small.gif">
            <a:extLst>
              <a:ext uri="{FF2B5EF4-FFF2-40B4-BE49-F238E27FC236}">
                <a16:creationId xmlns:a16="http://schemas.microsoft.com/office/drawing/2014/main" id="{C37F7C4D-10C5-4CD3-B68C-7F064A48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6D88C-EE0D-49A2-B5C6-D5233C86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80FB7C-2C6E-47AB-BDB6-ABFA9ED60998}"/>
              </a:ext>
            </a:extLst>
          </p:cNvPr>
          <p:cNvSpPr txBox="1"/>
          <p:nvPr/>
        </p:nvSpPr>
        <p:spPr>
          <a:xfrm>
            <a:off x="-346824" y="1949371"/>
            <a:ext cx="5131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Roboto"/>
              </a:rPr>
              <a:t>STEPS BY STEPS </a:t>
            </a:r>
          </a:p>
          <a:p>
            <a:pPr algn="ctr"/>
            <a:r>
              <a:rPr lang="en-US" sz="4800" b="1" dirty="0">
                <a:latin typeface="Roboto"/>
              </a:rPr>
              <a:t>BUILDING BLOCKS</a:t>
            </a:r>
            <a:endParaRPr lang="en-ID" sz="4800" b="1" dirty="0"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93CF1-2686-4E76-AE57-7F7ECBD18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797" y="157018"/>
            <a:ext cx="6448930" cy="6132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F7101-D800-45DD-864A-396B5F16D22F}"/>
              </a:ext>
            </a:extLst>
          </p:cNvPr>
          <p:cNvSpPr txBox="1"/>
          <p:nvPr/>
        </p:nvSpPr>
        <p:spPr>
          <a:xfrm>
            <a:off x="103031" y="6456014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1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Picture\logo ibi small.gif">
            <a:extLst>
              <a:ext uri="{FF2B5EF4-FFF2-40B4-BE49-F238E27FC236}">
                <a16:creationId xmlns:a16="http://schemas.microsoft.com/office/drawing/2014/main" id="{8C270A75-96B4-477D-965A-7D632DAC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4EEBB-A1D4-4FC3-B744-33E6FB10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7E50EC-D16F-42FB-8307-00BCEEEA2234}"/>
              </a:ext>
            </a:extLst>
          </p:cNvPr>
          <p:cNvSpPr txBox="1"/>
          <p:nvPr/>
        </p:nvSpPr>
        <p:spPr>
          <a:xfrm>
            <a:off x="304800" y="1652812"/>
            <a:ext cx="5928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CUSTOMER SEGMENT</a:t>
            </a:r>
            <a:endParaRPr lang="en-ID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8B092-9E36-4F31-9403-908DA877D333}"/>
              </a:ext>
            </a:extLst>
          </p:cNvPr>
          <p:cNvSpPr txBox="1"/>
          <p:nvPr/>
        </p:nvSpPr>
        <p:spPr>
          <a:xfrm>
            <a:off x="441960" y="3024187"/>
            <a:ext cx="113080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Definisi</a:t>
            </a:r>
            <a:r>
              <a:rPr lang="en-US" sz="2800" b="1" dirty="0"/>
              <a:t>:</a:t>
            </a:r>
          </a:p>
          <a:p>
            <a:endParaRPr lang="en-US" dirty="0"/>
          </a:p>
          <a:p>
            <a:r>
              <a:rPr lang="en-US" sz="3600" i="1" dirty="0"/>
              <a:t>“ </a:t>
            </a:r>
            <a:r>
              <a:rPr lang="en-US" sz="3600" i="1" dirty="0" err="1"/>
              <a:t>Merupakan</a:t>
            </a:r>
            <a:r>
              <a:rPr lang="en-US" sz="3600" i="1" dirty="0"/>
              <a:t> </a:t>
            </a:r>
            <a:r>
              <a:rPr lang="en-US" sz="3600" i="1" dirty="0" err="1"/>
              <a:t>Sekelompok</a:t>
            </a:r>
            <a:r>
              <a:rPr lang="en-US" sz="3600" i="1" dirty="0"/>
              <a:t> orang dan/</a:t>
            </a:r>
            <a:r>
              <a:rPr lang="en-US" sz="3600" i="1" dirty="0" err="1"/>
              <a:t>atau</a:t>
            </a:r>
            <a:r>
              <a:rPr lang="en-US" sz="3600" i="1" dirty="0"/>
              <a:t> </a:t>
            </a:r>
            <a:r>
              <a:rPr lang="en-US" sz="3600" i="1" dirty="0" err="1"/>
              <a:t>organisasi</a:t>
            </a:r>
            <a:r>
              <a:rPr lang="en-US" sz="3600" i="1" dirty="0"/>
              <a:t> yang </a:t>
            </a:r>
            <a:r>
              <a:rPr lang="en-US" sz="3600" i="1" dirty="0" err="1"/>
              <a:t>untuknya</a:t>
            </a:r>
            <a:r>
              <a:rPr lang="en-US" sz="3600" i="1" dirty="0"/>
              <a:t> </a:t>
            </a:r>
            <a:r>
              <a:rPr lang="en-US" sz="3600" i="1" dirty="0" err="1"/>
              <a:t>sebuah</a:t>
            </a:r>
            <a:r>
              <a:rPr lang="en-US" sz="3600" i="1" dirty="0"/>
              <a:t> </a:t>
            </a:r>
            <a:r>
              <a:rPr lang="en-US" sz="3600" i="1" dirty="0" err="1"/>
              <a:t>perusahaan</a:t>
            </a:r>
            <a:r>
              <a:rPr lang="en-US" sz="3600" i="1" dirty="0"/>
              <a:t> </a:t>
            </a:r>
            <a:r>
              <a:rPr lang="en-US" sz="3600" i="1" dirty="0" err="1"/>
              <a:t>atau</a:t>
            </a:r>
            <a:r>
              <a:rPr lang="en-US" sz="3600" i="1" dirty="0"/>
              <a:t> </a:t>
            </a:r>
            <a:r>
              <a:rPr lang="en-US" sz="3600" i="1" dirty="0" err="1"/>
              <a:t>organisasi</a:t>
            </a:r>
            <a:r>
              <a:rPr lang="en-US" sz="3600" i="1" dirty="0"/>
              <a:t> </a:t>
            </a:r>
            <a:r>
              <a:rPr lang="en-US" sz="3600" i="1" dirty="0" err="1"/>
              <a:t>menciptakan</a:t>
            </a:r>
            <a:r>
              <a:rPr lang="en-US" sz="3600" i="1" dirty="0"/>
              <a:t> </a:t>
            </a:r>
            <a:r>
              <a:rPr lang="en-US" sz="3600" i="1" dirty="0" err="1"/>
              <a:t>nilai</a:t>
            </a:r>
            <a:r>
              <a:rPr lang="en-US" sz="3600" i="1" dirty="0"/>
              <a:t> </a:t>
            </a:r>
            <a:r>
              <a:rPr lang="en-US" sz="3600" i="1" dirty="0" err="1"/>
              <a:t>dengan</a:t>
            </a:r>
            <a:r>
              <a:rPr lang="en-US" sz="3600" i="1" dirty="0"/>
              <a:t> </a:t>
            </a:r>
            <a:r>
              <a:rPr lang="en-US" sz="3600" i="1" dirty="0" err="1"/>
              <a:t>sebuah</a:t>
            </a:r>
            <a:r>
              <a:rPr lang="en-US" sz="3600" i="1" dirty="0"/>
              <a:t> </a:t>
            </a:r>
            <a:r>
              <a:rPr lang="en-US" sz="3600" i="1" dirty="0" err="1"/>
              <a:t>proposisi</a:t>
            </a:r>
            <a:r>
              <a:rPr lang="en-US" sz="3600" i="1" dirty="0"/>
              <a:t> </a:t>
            </a:r>
            <a:r>
              <a:rPr lang="en-US" sz="3600" i="1" dirty="0" err="1"/>
              <a:t>nilai</a:t>
            </a:r>
            <a:r>
              <a:rPr lang="en-US" sz="3600" i="1" dirty="0"/>
              <a:t> yang </a:t>
            </a:r>
            <a:r>
              <a:rPr lang="en-US" sz="3600" i="1" dirty="0" err="1"/>
              <a:t>pasti</a:t>
            </a:r>
            <a:r>
              <a:rPr lang="en-US" sz="3600" i="1" dirty="0"/>
              <a:t>”</a:t>
            </a:r>
            <a:endParaRPr lang="en-ID" sz="3600" i="1" dirty="0"/>
          </a:p>
        </p:txBody>
      </p:sp>
    </p:spTree>
    <p:extLst>
      <p:ext uri="{BB962C8B-B14F-4D97-AF65-F5344CB8AC3E}">
        <p14:creationId xmlns:p14="http://schemas.microsoft.com/office/powerpoint/2010/main" val="3912280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8949FB-B201-4EA0-BFFB-8F11399F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27678"/>
            <a:ext cx="10039349" cy="4996921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64513CC-DD90-4832-AC94-79A7B8BA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2B159C-D8F1-489D-B84C-529CF1FA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076FB-1AA5-425A-B1EA-6E72FE7CEE6C}"/>
              </a:ext>
            </a:extLst>
          </p:cNvPr>
          <p:cNvSpPr txBox="1"/>
          <p:nvPr/>
        </p:nvSpPr>
        <p:spPr>
          <a:xfrm>
            <a:off x="103031" y="6456014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6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Picture\logo ibi small.gif">
            <a:extLst>
              <a:ext uri="{FF2B5EF4-FFF2-40B4-BE49-F238E27FC236}">
                <a16:creationId xmlns:a16="http://schemas.microsoft.com/office/drawing/2014/main" id="{C37F7C4D-10C5-4CD3-B68C-7F064A48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6D88C-EE0D-49A2-B5C6-D5233C86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C788C-06EA-48E3-AA69-C1EEA75C72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50878"/>
            <a:ext cx="4343400" cy="3969087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204B427-2C25-4471-8437-1B2A1CD37DD3}"/>
              </a:ext>
            </a:extLst>
          </p:cNvPr>
          <p:cNvCxnSpPr>
            <a:cxnSpLocks/>
          </p:cNvCxnSpPr>
          <p:nvPr/>
        </p:nvCxnSpPr>
        <p:spPr>
          <a:xfrm flipV="1">
            <a:off x="5148943" y="822036"/>
            <a:ext cx="1205675" cy="1050878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B1EB55-4A82-4C24-A62B-3D9BC1C5B692}"/>
              </a:ext>
            </a:extLst>
          </p:cNvPr>
          <p:cNvSpPr/>
          <p:nvPr/>
        </p:nvSpPr>
        <p:spPr>
          <a:xfrm>
            <a:off x="6400802" y="535709"/>
            <a:ext cx="1791853" cy="611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JOBS</a:t>
            </a:r>
            <a:endParaRPr lang="en-ID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20A82-50BF-454C-9217-3E0C8CB2C062}"/>
              </a:ext>
            </a:extLst>
          </p:cNvPr>
          <p:cNvSpPr txBox="1"/>
          <p:nvPr/>
        </p:nvSpPr>
        <p:spPr>
          <a:xfrm>
            <a:off x="6243781" y="1220411"/>
            <a:ext cx="5551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JOBS/TUGAS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hal-hal</a:t>
            </a:r>
            <a:r>
              <a:rPr lang="en-US" dirty="0"/>
              <a:t> yang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selesaikan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. CUSTOMER JOBS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kerjakan</a:t>
            </a:r>
            <a:r>
              <a:rPr lang="en-US" dirty="0"/>
              <a:t> dan </a:t>
            </a:r>
            <a:r>
              <a:rPr lang="en-US" dirty="0" err="1"/>
              <a:t>selesaikan</a:t>
            </a:r>
            <a:r>
              <a:rPr lang="en-US" dirty="0"/>
              <a:t>, </a:t>
            </a:r>
            <a:r>
              <a:rPr lang="en-US" dirty="0" err="1"/>
              <a:t>masalah</a:t>
            </a:r>
            <a:r>
              <a:rPr lang="en-US" dirty="0"/>
              <a:t>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atasi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yang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coba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cukupi</a:t>
            </a:r>
            <a:endParaRPr lang="en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F2E1AA-A267-44D2-BA50-3D403989B38E}"/>
              </a:ext>
            </a:extLst>
          </p:cNvPr>
          <p:cNvSpPr/>
          <p:nvPr/>
        </p:nvSpPr>
        <p:spPr>
          <a:xfrm>
            <a:off x="5791199" y="3053416"/>
            <a:ext cx="6003991" cy="324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Fungsional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 algn="just">
              <a:lnSpc>
                <a:spcPct val="107000"/>
              </a:lnSpc>
              <a:spcAft>
                <a:spcPts val="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Ketika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mencoba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menyelesaikan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suatu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spesifik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memangkas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rumput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mengikuti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menulis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laporan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klien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ahli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Sosial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 algn="just">
              <a:lnSpc>
                <a:spcPct val="107000"/>
              </a:lnSpc>
              <a:spcAft>
                <a:spcPts val="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Ketika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terlihat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mendapatkan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kekuasaan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status. Jobs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menggambarkan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dilihat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orang lain,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seseorang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mengikuti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zaman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Pribadi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Emosional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 algn="just">
              <a:lnSpc>
                <a:spcPct val="107000"/>
              </a:lnSpc>
              <a:spcAft>
                <a:spcPts val="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Ketika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mencari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keadaan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emosional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tertentu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merasa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nyaman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Ketika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mencari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ketenangan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menengenai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suatu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investasi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merasakan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keamanan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pekerjaan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kerjanya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Sampingan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 algn="just">
              <a:lnSpc>
                <a:spcPct val="107000"/>
              </a:lnSpc>
              <a:spcAft>
                <a:spcPts val="80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sampingan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membeli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mengkonsumsi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nilai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ataupun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ahli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C28476-E1F5-4E3E-99A2-7DD52DA6BDD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6DA87A-AE27-4F43-9553-67AAE39E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60" y="4315317"/>
            <a:ext cx="1104536" cy="1742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0E0796-3BCF-47FF-9E73-686501B69375}"/>
              </a:ext>
            </a:extLst>
          </p:cNvPr>
          <p:cNvSpPr txBox="1"/>
          <p:nvPr/>
        </p:nvSpPr>
        <p:spPr>
          <a:xfrm>
            <a:off x="1275269" y="5074667"/>
            <a:ext cx="234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Jangan</a:t>
            </a:r>
            <a:r>
              <a:rPr lang="en-US" sz="1600" b="1" dirty="0"/>
              <a:t> </a:t>
            </a:r>
            <a:r>
              <a:rPr lang="en-US" sz="1600" b="1" dirty="0" err="1"/>
              <a:t>Lupa</a:t>
            </a:r>
            <a:r>
              <a:rPr lang="en-US" sz="1600" b="1" dirty="0"/>
              <a:t>! </a:t>
            </a:r>
          </a:p>
          <a:p>
            <a:pPr algn="ctr"/>
            <a:r>
              <a:rPr lang="en-US" sz="1600" b="1" dirty="0" err="1"/>
              <a:t>Ukur</a:t>
            </a:r>
            <a:r>
              <a:rPr lang="en-US" sz="1600" b="1" dirty="0"/>
              <a:t> Tingkat </a:t>
            </a:r>
            <a:r>
              <a:rPr lang="en-US" sz="1600" b="1" dirty="0" err="1"/>
              <a:t>Priositasnya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210419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BF4A1-C834-4976-B2DC-721E10323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01"/>
            <a:ext cx="12192000" cy="646813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3CD2B7-6331-4016-9034-F894251638E7}"/>
              </a:ext>
            </a:extLst>
          </p:cNvPr>
          <p:cNvSpPr/>
          <p:nvPr/>
        </p:nvSpPr>
        <p:spPr>
          <a:xfrm>
            <a:off x="1028700" y="1981200"/>
            <a:ext cx="10001250" cy="3971925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39BEF-AE4D-4EA4-BC86-AC4B3FC8B814}"/>
              </a:ext>
            </a:extLst>
          </p:cNvPr>
          <p:cNvSpPr txBox="1"/>
          <p:nvPr/>
        </p:nvSpPr>
        <p:spPr>
          <a:xfrm>
            <a:off x="311159" y="2313920"/>
            <a:ext cx="11210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BUSINESS WITHOUT VALUE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IS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</a:rPr>
              <a:t>DISASTER!</a:t>
            </a:r>
            <a:endParaRPr lang="en-ID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14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Picture\logo ibi small.gif">
            <a:extLst>
              <a:ext uri="{FF2B5EF4-FFF2-40B4-BE49-F238E27FC236}">
                <a16:creationId xmlns:a16="http://schemas.microsoft.com/office/drawing/2014/main" id="{C37F7C4D-10C5-4CD3-B68C-7F064A48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6D88C-EE0D-49A2-B5C6-D5233C86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63B11-1F19-4002-B2DB-7271C9C46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82" y="1147058"/>
            <a:ext cx="4107453" cy="42461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5C78EB-3002-43CF-8167-DCEEB85738EC}"/>
              </a:ext>
            </a:extLst>
          </p:cNvPr>
          <p:cNvSpPr/>
          <p:nvPr/>
        </p:nvSpPr>
        <p:spPr>
          <a:xfrm>
            <a:off x="2514235" y="4994659"/>
            <a:ext cx="1791853" cy="611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PAINS</a:t>
            </a:r>
            <a:endParaRPr lang="en-ID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1040D-F023-4AE9-88DE-410512309697}"/>
              </a:ext>
            </a:extLst>
          </p:cNvPr>
          <p:cNvSpPr txBox="1"/>
          <p:nvPr/>
        </p:nvSpPr>
        <p:spPr>
          <a:xfrm>
            <a:off x="883607" y="2818104"/>
            <a:ext cx="5551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PAINS/KESULITAN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apapun</a:t>
            </a:r>
            <a:r>
              <a:rPr lang="en-US" dirty="0"/>
              <a:t> yang </a:t>
            </a:r>
            <a:r>
              <a:rPr lang="en-US" dirty="0" err="1"/>
              <a:t>mengganggu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, </a:t>
            </a:r>
            <a:r>
              <a:rPr lang="en-US" dirty="0" err="1"/>
              <a:t>selama</a:t>
            </a:r>
            <a:r>
              <a:rPr lang="en-US" dirty="0"/>
              <a:t> dan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yang </a:t>
            </a:r>
            <a:r>
              <a:rPr lang="en-US" dirty="0" err="1"/>
              <a:t>menghalangi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tugasnya</a:t>
            </a:r>
            <a:r>
              <a:rPr lang="en-US" dirty="0"/>
              <a:t>. </a:t>
            </a:r>
            <a:r>
              <a:rPr lang="en-US" dirty="0" err="1"/>
              <a:t>Kesulitan</a:t>
            </a:r>
            <a:r>
              <a:rPr lang="en-US" dirty="0"/>
              <a:t> juga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resiko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: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yang </a:t>
            </a:r>
            <a:r>
              <a:rPr lang="en-US" dirty="0" err="1"/>
              <a:t>buru</a:t>
            </a:r>
            <a:r>
              <a:rPr lang="en-US" dirty="0"/>
              <a:t>,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buruk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sekali</a:t>
            </a:r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893EB-664B-4698-88B1-38102B06690B}"/>
              </a:ext>
            </a:extLst>
          </p:cNvPr>
          <p:cNvSpPr txBox="1"/>
          <p:nvPr/>
        </p:nvSpPr>
        <p:spPr>
          <a:xfrm>
            <a:off x="2089198" y="366893"/>
            <a:ext cx="4107453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Hasil, </a:t>
            </a:r>
            <a:r>
              <a:rPr lang="en-US" dirty="0" err="1"/>
              <a:t>Masalah</a:t>
            </a:r>
            <a:r>
              <a:rPr lang="en-US" dirty="0"/>
              <a:t> dan </a:t>
            </a:r>
            <a:r>
              <a:rPr lang="en-US" dirty="0" err="1"/>
              <a:t>Karakteristik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diinginkan</a:t>
            </a:r>
            <a:endParaRPr lang="en-US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/>
              <a:t>Hambatan</a:t>
            </a:r>
            <a:endParaRPr lang="en-US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/>
              <a:t>Resiko</a:t>
            </a:r>
            <a:r>
              <a:rPr lang="en-US" dirty="0"/>
              <a:t> (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endParaRPr lang="en-ID" dirty="0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A84A1AF-2866-4CF2-960C-D0A30E035498}"/>
              </a:ext>
            </a:extLst>
          </p:cNvPr>
          <p:cNvCxnSpPr>
            <a:cxnSpLocks/>
          </p:cNvCxnSpPr>
          <p:nvPr/>
        </p:nvCxnSpPr>
        <p:spPr>
          <a:xfrm rot="5400000">
            <a:off x="5822660" y="2691156"/>
            <a:ext cx="359753" cy="5637756"/>
          </a:xfrm>
          <a:prstGeom prst="bentConnector3">
            <a:avLst>
              <a:gd name="adj1" fmla="val 163544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7254AD-2742-4E58-85DD-D251AEBEC29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C34D69-03A4-4572-91C9-6B4711569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374" y="3958759"/>
            <a:ext cx="1077922" cy="213624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AF5C5D-77D3-4B72-8459-9DF0CAE617CC}"/>
              </a:ext>
            </a:extLst>
          </p:cNvPr>
          <p:cNvSpPr txBox="1"/>
          <p:nvPr/>
        </p:nvSpPr>
        <p:spPr>
          <a:xfrm>
            <a:off x="9156737" y="5710942"/>
            <a:ext cx="240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Jangan</a:t>
            </a:r>
            <a:r>
              <a:rPr lang="en-US" sz="1600" b="1" dirty="0"/>
              <a:t> </a:t>
            </a:r>
            <a:r>
              <a:rPr lang="en-US" sz="1600" b="1" dirty="0" err="1"/>
              <a:t>Lupa</a:t>
            </a:r>
            <a:r>
              <a:rPr lang="en-US" sz="1600" b="1" dirty="0"/>
              <a:t>! </a:t>
            </a:r>
          </a:p>
          <a:p>
            <a:pPr algn="ctr"/>
            <a:r>
              <a:rPr lang="en-US" sz="1600" b="1" dirty="0" err="1"/>
              <a:t>Ukur</a:t>
            </a:r>
            <a:r>
              <a:rPr lang="en-US" sz="1600" b="1" dirty="0"/>
              <a:t> Tingkat </a:t>
            </a:r>
            <a:r>
              <a:rPr lang="en-US" sz="1600" b="1" dirty="0" err="1"/>
              <a:t>Kesulitannya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250524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Picture\logo ibi small.gif">
            <a:extLst>
              <a:ext uri="{FF2B5EF4-FFF2-40B4-BE49-F238E27FC236}">
                <a16:creationId xmlns:a16="http://schemas.microsoft.com/office/drawing/2014/main" id="{C37F7C4D-10C5-4CD3-B68C-7F064A48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6D88C-EE0D-49A2-B5C6-D5233C86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4FD44-1BC9-4722-A2F3-63E24A82B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14" y="1050878"/>
            <a:ext cx="4421689" cy="4511722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F2DF878-CF26-43B4-8363-4266C1F57E73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6061327" y="-1696155"/>
            <a:ext cx="658992" cy="4835073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39A883-E73D-49A4-ADC5-E12F2F869BFC}"/>
              </a:ext>
            </a:extLst>
          </p:cNvPr>
          <p:cNvSpPr/>
          <p:nvPr/>
        </p:nvSpPr>
        <p:spPr>
          <a:xfrm>
            <a:off x="2096656" y="146908"/>
            <a:ext cx="1791853" cy="611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GAINS</a:t>
            </a:r>
            <a:endParaRPr lang="en-ID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F0C70-2CCC-424C-B396-E74F6E020870}"/>
              </a:ext>
            </a:extLst>
          </p:cNvPr>
          <p:cNvSpPr txBox="1"/>
          <p:nvPr/>
        </p:nvSpPr>
        <p:spPr>
          <a:xfrm>
            <a:off x="1902446" y="962806"/>
            <a:ext cx="555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GAINS /KEUNTUNGAN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dan </a:t>
            </a:r>
            <a:r>
              <a:rPr lang="en-US" dirty="0" err="1"/>
              <a:t>manfaat</a:t>
            </a:r>
            <a:r>
              <a:rPr lang="en-US" dirty="0"/>
              <a:t> yang </a:t>
            </a:r>
            <a:r>
              <a:rPr lang="en-US" dirty="0" err="1"/>
              <a:t>diinginkan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. </a:t>
            </a:r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fungsional</a:t>
            </a:r>
            <a:r>
              <a:rPr lang="en-US" dirty="0"/>
              <a:t>, </a:t>
            </a:r>
            <a:r>
              <a:rPr lang="en-US" dirty="0" err="1"/>
              <a:t>keuntungan</a:t>
            </a:r>
            <a:r>
              <a:rPr lang="en-US" dirty="0"/>
              <a:t> social dan </a:t>
            </a:r>
            <a:r>
              <a:rPr lang="en-US" dirty="0" err="1"/>
              <a:t>penghematan</a:t>
            </a:r>
            <a:r>
              <a:rPr lang="en-US" dirty="0"/>
              <a:t> </a:t>
            </a:r>
            <a:r>
              <a:rPr lang="en-US" dirty="0" err="1"/>
              <a:t>biaya</a:t>
            </a:r>
            <a:endParaRPr lang="en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EBBE9-098C-44E8-AFB7-7A66262414B4}"/>
              </a:ext>
            </a:extLst>
          </p:cNvPr>
          <p:cNvSpPr/>
          <p:nvPr/>
        </p:nvSpPr>
        <p:spPr>
          <a:xfrm>
            <a:off x="641204" y="2452072"/>
            <a:ext cx="6035068" cy="344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Keuntungan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diwajibkan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Hal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manfaat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Tanpanya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berhasil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harapan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paling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mendasar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smartphone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digunakan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menelepon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Keuntungan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diharapkan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manfaat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dasar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harapkan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sekalipun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berhasil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tanpa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point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Iphone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menelepon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didesain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ekslusif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terlihat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bagus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6213" lvl="0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Keuntungan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diinginkan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manfaat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sekedar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harapkan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Biasanya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menyebutkannya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menanyakannya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Misalnya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IPhone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terintegrasi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perangkat-perangkat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07000"/>
              </a:lnSpc>
              <a:spcAft>
                <a:spcPts val="0"/>
              </a:spcAft>
            </a:pP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Keuntungan</a:t>
            </a:r>
            <a:r>
              <a:rPr lang="en-ID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mengejutkan</a:t>
            </a:r>
            <a:endParaRPr lang="en-ID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800"/>
              </a:spcAft>
            </a:pP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manfaat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melebihi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harapan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pelanggan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IPhone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merevolusi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smartphone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layanan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telepon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layer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sentuh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terintegrasi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berbagai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perangkat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juga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APPStore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dimana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belanja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online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hanya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gadget </a:t>
            </a:r>
            <a:r>
              <a:rPr lang="en-ID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saja</a:t>
            </a:r>
            <a:r>
              <a:rPr lang="en-ID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ED3A4E-368C-4024-972A-3C01ADFF407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7569C8-9E8A-41D5-94C1-B029CC7D2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3636" y="4231933"/>
            <a:ext cx="1155408" cy="17732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0B0E83-A5A3-483E-9D9C-FBB3D0DEC3EA}"/>
              </a:ext>
            </a:extLst>
          </p:cNvPr>
          <p:cNvSpPr txBox="1"/>
          <p:nvPr/>
        </p:nvSpPr>
        <p:spPr>
          <a:xfrm>
            <a:off x="8665021" y="5710942"/>
            <a:ext cx="2688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Jangan</a:t>
            </a:r>
            <a:r>
              <a:rPr lang="en-US" sz="1600" b="1" dirty="0"/>
              <a:t> </a:t>
            </a:r>
            <a:r>
              <a:rPr lang="en-US" sz="1600" b="1" dirty="0" err="1"/>
              <a:t>Lupa</a:t>
            </a:r>
            <a:r>
              <a:rPr lang="en-US" sz="1600" b="1" dirty="0"/>
              <a:t>! </a:t>
            </a:r>
          </a:p>
          <a:p>
            <a:pPr algn="ctr"/>
            <a:r>
              <a:rPr lang="en-US" sz="1600" b="1" dirty="0" err="1"/>
              <a:t>Ukur</a:t>
            </a:r>
            <a:r>
              <a:rPr lang="en-US" sz="1600" b="1" dirty="0"/>
              <a:t> Tingkat </a:t>
            </a:r>
            <a:r>
              <a:rPr lang="en-US" sz="1600" b="1" dirty="0" err="1"/>
              <a:t>Kepentingannya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4106387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F7101-D800-45DD-864A-396B5F16D22F}"/>
              </a:ext>
            </a:extLst>
          </p:cNvPr>
          <p:cNvSpPr txBox="1"/>
          <p:nvPr/>
        </p:nvSpPr>
        <p:spPr>
          <a:xfrm>
            <a:off x="103031" y="6456014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D93AE-35BB-4A4A-A057-7B80CB83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" y="209725"/>
            <a:ext cx="11851281" cy="60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51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213FF-1897-4352-B655-93E26994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097"/>
            <a:ext cx="11451771" cy="2930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5FA66-6EDA-4FD7-AE0B-9BB45A864F3D}"/>
              </a:ext>
            </a:extLst>
          </p:cNvPr>
          <p:cNvSpPr txBox="1"/>
          <p:nvPr/>
        </p:nvSpPr>
        <p:spPr>
          <a:xfrm>
            <a:off x="103032" y="3715670"/>
            <a:ext cx="19325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Pilih</a:t>
            </a:r>
            <a:r>
              <a:rPr lang="en-US" sz="1500" b="1" dirty="0"/>
              <a:t> </a:t>
            </a:r>
            <a:r>
              <a:rPr lang="en-US" sz="1500" b="1" dirty="0" err="1"/>
              <a:t>Segmen</a:t>
            </a:r>
            <a:r>
              <a:rPr lang="en-US" sz="1500" b="1" dirty="0"/>
              <a:t> </a:t>
            </a:r>
            <a:r>
              <a:rPr lang="en-US" sz="1500" b="1" dirty="0" err="1"/>
              <a:t>Pelanggan</a:t>
            </a:r>
            <a:endParaRPr lang="en-US" sz="1500" b="1" dirty="0"/>
          </a:p>
          <a:p>
            <a:r>
              <a:rPr lang="en-US" sz="1500" dirty="0" err="1"/>
              <a:t>Pilih</a:t>
            </a:r>
            <a:r>
              <a:rPr lang="en-US" sz="1500" dirty="0"/>
              <a:t> </a:t>
            </a:r>
            <a:r>
              <a:rPr lang="en-US" sz="1500" dirty="0" err="1"/>
              <a:t>sebuah</a:t>
            </a:r>
            <a:r>
              <a:rPr lang="en-US" sz="1500" dirty="0"/>
              <a:t> </a:t>
            </a:r>
            <a:r>
              <a:rPr lang="en-US" sz="1500" dirty="0" err="1"/>
              <a:t>segmen</a:t>
            </a:r>
            <a:r>
              <a:rPr lang="en-US" sz="1500" dirty="0"/>
              <a:t> </a:t>
            </a:r>
            <a:r>
              <a:rPr lang="en-US" sz="1500" dirty="0" err="1"/>
              <a:t>pelanggan</a:t>
            </a:r>
            <a:r>
              <a:rPr lang="en-US" sz="1500" dirty="0"/>
              <a:t> yang </a:t>
            </a:r>
            <a:r>
              <a:rPr lang="en-US" sz="1500" dirty="0" err="1"/>
              <a:t>ingin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 </a:t>
            </a:r>
            <a:r>
              <a:rPr lang="en-US" sz="1500" dirty="0" err="1"/>
              <a:t>layani</a:t>
            </a:r>
            <a:endParaRPr lang="en-ID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D893D-F76D-42B1-AD11-E0794878556D}"/>
              </a:ext>
            </a:extLst>
          </p:cNvPr>
          <p:cNvSpPr txBox="1"/>
          <p:nvPr/>
        </p:nvSpPr>
        <p:spPr>
          <a:xfrm>
            <a:off x="2138662" y="3704784"/>
            <a:ext cx="2074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Identifikasi</a:t>
            </a:r>
            <a:r>
              <a:rPr lang="en-US" sz="1500" b="1" dirty="0"/>
              <a:t> </a:t>
            </a:r>
            <a:r>
              <a:rPr lang="en-US" sz="1500" b="1" dirty="0" err="1"/>
              <a:t>Tugas</a:t>
            </a:r>
            <a:r>
              <a:rPr lang="en-US" sz="1500" b="1" dirty="0"/>
              <a:t> </a:t>
            </a:r>
            <a:r>
              <a:rPr lang="en-US" sz="1500" b="1" dirty="0" err="1"/>
              <a:t>Pelanggan</a:t>
            </a:r>
            <a:r>
              <a:rPr lang="en-US" sz="1500" b="1" dirty="0"/>
              <a:t> (JOBS)</a:t>
            </a:r>
          </a:p>
          <a:p>
            <a:r>
              <a:rPr lang="en-US" sz="1500" dirty="0" err="1"/>
              <a:t>Tanyakan</a:t>
            </a:r>
            <a:r>
              <a:rPr lang="en-US" sz="1500" dirty="0"/>
              <a:t> </a:t>
            </a:r>
            <a:r>
              <a:rPr lang="en-US" sz="1500" dirty="0" err="1"/>
              <a:t>tugas</a:t>
            </a:r>
            <a:r>
              <a:rPr lang="en-US" sz="1500" dirty="0"/>
              <a:t> </a:t>
            </a:r>
            <a:r>
              <a:rPr lang="en-US" sz="1500" dirty="0" err="1"/>
              <a:t>apa</a:t>
            </a:r>
            <a:r>
              <a:rPr lang="en-US" sz="1500" dirty="0"/>
              <a:t> yang </a:t>
            </a:r>
            <a:r>
              <a:rPr lang="en-US" sz="1500" dirty="0" err="1"/>
              <a:t>sedang</a:t>
            </a:r>
            <a:r>
              <a:rPr lang="en-US" sz="1500" dirty="0"/>
              <a:t> </a:t>
            </a:r>
            <a:r>
              <a:rPr lang="en-US" sz="1500" dirty="0" err="1"/>
              <a:t>berusaha</a:t>
            </a:r>
            <a:r>
              <a:rPr lang="en-US" sz="1500" dirty="0"/>
              <a:t> </a:t>
            </a:r>
            <a:r>
              <a:rPr lang="en-US" sz="1500" dirty="0" err="1"/>
              <a:t>diselesaikan</a:t>
            </a:r>
            <a:r>
              <a:rPr lang="en-US" sz="1500" dirty="0"/>
              <a:t> oleh </a:t>
            </a:r>
            <a:r>
              <a:rPr lang="en-US" sz="1500" dirty="0" err="1"/>
              <a:t>pelanggan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. </a:t>
            </a:r>
            <a:r>
              <a:rPr lang="en-US" sz="1500" dirty="0" err="1"/>
              <a:t>Petakan</a:t>
            </a:r>
            <a:r>
              <a:rPr lang="en-US" sz="1500" dirty="0"/>
              <a:t> </a:t>
            </a:r>
            <a:r>
              <a:rPr lang="en-US" sz="1500" dirty="0" err="1"/>
              <a:t>semua</a:t>
            </a:r>
            <a:r>
              <a:rPr lang="en-US" sz="1500" dirty="0"/>
              <a:t> </a:t>
            </a:r>
            <a:r>
              <a:rPr lang="en-US" sz="1500" dirty="0" err="1"/>
              <a:t>tugas</a:t>
            </a:r>
            <a:r>
              <a:rPr lang="en-US" sz="1500" dirty="0"/>
              <a:t> </a:t>
            </a:r>
            <a:r>
              <a:rPr lang="en-US" sz="1500" dirty="0" err="1"/>
              <a:t>mereka</a:t>
            </a:r>
            <a:r>
              <a:rPr lang="en-US" sz="1500" dirty="0"/>
              <a:t>.</a:t>
            </a:r>
            <a:endParaRPr lang="en-ID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39633-2168-4AFD-ACB9-9684264BFE8E}"/>
              </a:ext>
            </a:extLst>
          </p:cNvPr>
          <p:cNvSpPr txBox="1"/>
          <p:nvPr/>
        </p:nvSpPr>
        <p:spPr>
          <a:xfrm>
            <a:off x="4463143" y="3693898"/>
            <a:ext cx="2264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Identifikasi</a:t>
            </a:r>
            <a:r>
              <a:rPr lang="en-US" sz="1500" b="1" dirty="0"/>
              <a:t> </a:t>
            </a:r>
            <a:r>
              <a:rPr lang="en-US" sz="1500" b="1" dirty="0" err="1"/>
              <a:t>Kesulitan</a:t>
            </a:r>
            <a:r>
              <a:rPr lang="en-US" sz="1500" b="1" dirty="0"/>
              <a:t> </a:t>
            </a:r>
            <a:r>
              <a:rPr lang="en-US" sz="1500" b="1" dirty="0" err="1"/>
              <a:t>Pelanggan</a:t>
            </a:r>
            <a:r>
              <a:rPr lang="en-US" sz="1500" b="1" dirty="0"/>
              <a:t> (PAINS)</a:t>
            </a:r>
          </a:p>
          <a:p>
            <a:r>
              <a:rPr lang="en-US" sz="1500" dirty="0" err="1"/>
              <a:t>Kesulitan</a:t>
            </a:r>
            <a:r>
              <a:rPr lang="en-US" sz="1500" dirty="0"/>
              <a:t> </a:t>
            </a:r>
            <a:r>
              <a:rPr lang="en-US" sz="1500" dirty="0" err="1"/>
              <a:t>apa</a:t>
            </a:r>
            <a:r>
              <a:rPr lang="en-US" sz="1500" dirty="0"/>
              <a:t> yang </a:t>
            </a:r>
            <a:r>
              <a:rPr lang="en-US" sz="1500" dirty="0" err="1"/>
              <a:t>dialami</a:t>
            </a:r>
            <a:r>
              <a:rPr lang="en-US" sz="1500" dirty="0"/>
              <a:t> oleh </a:t>
            </a:r>
            <a:r>
              <a:rPr lang="en-US" sz="1500" dirty="0" err="1"/>
              <a:t>pelannggan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? </a:t>
            </a:r>
            <a:r>
              <a:rPr lang="en-US" sz="1500" dirty="0" err="1"/>
              <a:t>Tulisan</a:t>
            </a:r>
            <a:r>
              <a:rPr lang="en-US" sz="1500" dirty="0"/>
              <a:t> </a:t>
            </a:r>
            <a:r>
              <a:rPr lang="en-US" sz="1500" dirty="0" err="1"/>
              <a:t>sebanyak</a:t>
            </a:r>
            <a:r>
              <a:rPr lang="en-US" sz="1500" dirty="0"/>
              <a:t> </a:t>
            </a:r>
            <a:r>
              <a:rPr lang="en-US" sz="1500" dirty="0" err="1"/>
              <a:t>mungkin</a:t>
            </a:r>
            <a:r>
              <a:rPr lang="en-US" sz="1500" dirty="0"/>
              <a:t> yang </a:t>
            </a:r>
            <a:r>
              <a:rPr lang="en-US" sz="1500" dirty="0" err="1"/>
              <a:t>dapat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 </a:t>
            </a:r>
            <a:r>
              <a:rPr lang="en-US" sz="1500" dirty="0" err="1"/>
              <a:t>temukan</a:t>
            </a:r>
            <a:r>
              <a:rPr lang="en-US" sz="1500" dirty="0"/>
              <a:t>, </a:t>
            </a:r>
            <a:r>
              <a:rPr lang="en-US" sz="1500" dirty="0" err="1"/>
              <a:t>termasuk</a:t>
            </a:r>
            <a:r>
              <a:rPr lang="en-US" sz="1500" dirty="0"/>
              <a:t> </a:t>
            </a:r>
            <a:r>
              <a:rPr lang="en-US" sz="1500" dirty="0" err="1"/>
              <a:t>hambatan</a:t>
            </a:r>
            <a:r>
              <a:rPr lang="en-US" sz="1500" dirty="0"/>
              <a:t> dan </a:t>
            </a:r>
            <a:r>
              <a:rPr lang="en-US" sz="1500" dirty="0" err="1"/>
              <a:t>resiko</a:t>
            </a:r>
            <a:r>
              <a:rPr lang="en-US" sz="1500" dirty="0"/>
              <a:t> yang </a:t>
            </a:r>
            <a:r>
              <a:rPr lang="en-US" sz="1500" dirty="0" err="1"/>
              <a:t>ada</a:t>
            </a:r>
            <a:endParaRPr lang="en-ID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50402-BCD5-43C0-8456-D3BAF2D3E895}"/>
              </a:ext>
            </a:extLst>
          </p:cNvPr>
          <p:cNvSpPr txBox="1"/>
          <p:nvPr/>
        </p:nvSpPr>
        <p:spPr>
          <a:xfrm>
            <a:off x="7130142" y="3693898"/>
            <a:ext cx="2264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Identifikasi</a:t>
            </a:r>
            <a:r>
              <a:rPr lang="en-US" sz="1500" b="1" dirty="0"/>
              <a:t> </a:t>
            </a:r>
            <a:r>
              <a:rPr lang="en-US" sz="1500" b="1" dirty="0" err="1"/>
              <a:t>Keuntungan</a:t>
            </a:r>
            <a:r>
              <a:rPr lang="en-US" sz="1500" b="1" dirty="0"/>
              <a:t> </a:t>
            </a:r>
            <a:r>
              <a:rPr lang="en-US" sz="1500" b="1" dirty="0" err="1"/>
              <a:t>Pelanggan</a:t>
            </a:r>
            <a:r>
              <a:rPr lang="en-US" sz="1500" b="1" dirty="0"/>
              <a:t> (GAINS)</a:t>
            </a:r>
          </a:p>
          <a:p>
            <a:r>
              <a:rPr lang="en-US" sz="1500" dirty="0"/>
              <a:t>Hasil dan </a:t>
            </a:r>
            <a:r>
              <a:rPr lang="en-US" sz="1500" dirty="0" err="1"/>
              <a:t>manfaat</a:t>
            </a:r>
            <a:r>
              <a:rPr lang="en-US" sz="1500" dirty="0"/>
              <a:t> </a:t>
            </a:r>
            <a:r>
              <a:rPr lang="en-US" sz="1500" dirty="0" err="1"/>
              <a:t>apa</a:t>
            </a:r>
            <a:r>
              <a:rPr lang="en-US" sz="1500" dirty="0"/>
              <a:t> yang </a:t>
            </a:r>
            <a:r>
              <a:rPr lang="en-US" sz="1500" dirty="0" err="1"/>
              <a:t>ingin</a:t>
            </a:r>
            <a:r>
              <a:rPr lang="en-US" sz="1500" dirty="0"/>
              <a:t> </a:t>
            </a:r>
            <a:r>
              <a:rPr lang="en-US" sz="1500" dirty="0" err="1"/>
              <a:t>didapatkan</a:t>
            </a:r>
            <a:r>
              <a:rPr lang="en-US" sz="1500" dirty="0"/>
              <a:t> oleh </a:t>
            </a:r>
            <a:r>
              <a:rPr lang="en-US" sz="1500" dirty="0" err="1"/>
              <a:t>pelanggan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? </a:t>
            </a:r>
            <a:r>
              <a:rPr lang="en-US" sz="1500" dirty="0" err="1"/>
              <a:t>Tuliskan</a:t>
            </a:r>
            <a:r>
              <a:rPr lang="en-US" sz="1500" dirty="0"/>
              <a:t> </a:t>
            </a:r>
            <a:r>
              <a:rPr lang="en-US" sz="1500" dirty="0" err="1"/>
              <a:t>sebanayak</a:t>
            </a:r>
            <a:r>
              <a:rPr lang="en-US" sz="1500" dirty="0"/>
              <a:t> </a:t>
            </a:r>
            <a:r>
              <a:rPr lang="en-US" sz="1500" dirty="0" err="1"/>
              <a:t>mungkin</a:t>
            </a:r>
            <a:r>
              <a:rPr lang="en-US" sz="1500" dirty="0"/>
              <a:t> </a:t>
            </a:r>
            <a:r>
              <a:rPr lang="en-US" sz="1500" dirty="0" err="1"/>
              <a:t>keuntungan</a:t>
            </a:r>
            <a:r>
              <a:rPr lang="en-US" sz="1500" dirty="0"/>
              <a:t> yang </a:t>
            </a:r>
            <a:r>
              <a:rPr lang="en-US" sz="1500" dirty="0" err="1"/>
              <a:t>dapat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 </a:t>
            </a:r>
            <a:r>
              <a:rPr lang="en-US" sz="1500" dirty="0" err="1"/>
              <a:t>temukan</a:t>
            </a:r>
            <a:endParaRPr lang="en-ID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90F6D-9071-463F-8952-416347E169E1}"/>
              </a:ext>
            </a:extLst>
          </p:cNvPr>
          <p:cNvSpPr txBox="1"/>
          <p:nvPr/>
        </p:nvSpPr>
        <p:spPr>
          <a:xfrm>
            <a:off x="9441003" y="3693898"/>
            <a:ext cx="241663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Prioritaskan</a:t>
            </a:r>
            <a:r>
              <a:rPr lang="en-US" sz="1500" b="1" dirty="0"/>
              <a:t> JOBS, PAINS, GAINS</a:t>
            </a:r>
          </a:p>
          <a:p>
            <a:r>
              <a:rPr lang="en-US" sz="1500" dirty="0" err="1"/>
              <a:t>Susun</a:t>
            </a:r>
            <a:r>
              <a:rPr lang="en-US" sz="1500" dirty="0"/>
              <a:t> </a:t>
            </a:r>
            <a:r>
              <a:rPr lang="en-US" sz="1500" dirty="0" err="1"/>
              <a:t>tugas</a:t>
            </a:r>
            <a:r>
              <a:rPr lang="en-US" sz="1500" dirty="0"/>
              <a:t>, </a:t>
            </a:r>
            <a:r>
              <a:rPr lang="en-US" sz="1500" dirty="0" err="1"/>
              <a:t>kesulitan</a:t>
            </a:r>
            <a:r>
              <a:rPr lang="en-US" sz="1500" dirty="0"/>
              <a:t> dan </a:t>
            </a:r>
            <a:r>
              <a:rPr lang="en-US" sz="1500" dirty="0" err="1"/>
              <a:t>keuntungan</a:t>
            </a:r>
            <a:r>
              <a:rPr lang="en-US" sz="1500" dirty="0"/>
              <a:t> </a:t>
            </a:r>
            <a:r>
              <a:rPr lang="en-US" sz="1500" dirty="0" err="1"/>
              <a:t>dalam</a:t>
            </a:r>
            <a:r>
              <a:rPr lang="en-US" sz="1500" dirty="0"/>
              <a:t> </a:t>
            </a:r>
            <a:r>
              <a:rPr lang="en-US" sz="1500" dirty="0" err="1"/>
              <a:t>sebuah</a:t>
            </a:r>
            <a:r>
              <a:rPr lang="en-US" sz="1500" dirty="0"/>
              <a:t> </a:t>
            </a:r>
            <a:r>
              <a:rPr lang="en-US" sz="1500" dirty="0" err="1"/>
              <a:t>kolom</a:t>
            </a:r>
            <a:r>
              <a:rPr lang="en-US" sz="1500" dirty="0"/>
              <a:t>. </a:t>
            </a:r>
            <a:r>
              <a:rPr lang="en-US" sz="1500" dirty="0" err="1"/>
              <a:t>Masing-masing</a:t>
            </a:r>
            <a:r>
              <a:rPr lang="en-US" sz="1500" dirty="0"/>
              <a:t> </a:t>
            </a:r>
            <a:r>
              <a:rPr lang="en-US" sz="1500" dirty="0" err="1"/>
              <a:t>dengan</a:t>
            </a:r>
            <a:r>
              <a:rPr lang="en-US" sz="1500" dirty="0"/>
              <a:t> </a:t>
            </a:r>
            <a:r>
              <a:rPr lang="en-US" sz="1500" dirty="0" err="1"/>
              <a:t>Tugas</a:t>
            </a:r>
            <a:r>
              <a:rPr lang="en-US" sz="1500" dirty="0"/>
              <a:t>,  </a:t>
            </a:r>
            <a:r>
              <a:rPr lang="en-US" sz="1500" dirty="0" err="1"/>
              <a:t>Kesulitan</a:t>
            </a:r>
            <a:r>
              <a:rPr lang="en-US" sz="1500" dirty="0"/>
              <a:t> dan </a:t>
            </a:r>
            <a:r>
              <a:rPr lang="en-US" sz="1500" dirty="0" err="1"/>
              <a:t>Keuntungan</a:t>
            </a:r>
            <a:r>
              <a:rPr lang="en-US" sz="1500" dirty="0"/>
              <a:t> paling </a:t>
            </a:r>
            <a:r>
              <a:rPr lang="en-US" sz="1500" dirty="0" err="1"/>
              <a:t>penting</a:t>
            </a:r>
            <a:r>
              <a:rPr lang="en-US" sz="1500" dirty="0"/>
              <a:t> </a:t>
            </a:r>
            <a:r>
              <a:rPr lang="en-US" sz="1500" dirty="0" err="1"/>
              <a:t>dibagian</a:t>
            </a:r>
            <a:r>
              <a:rPr lang="en-US" sz="1500" dirty="0"/>
              <a:t> </a:t>
            </a:r>
            <a:r>
              <a:rPr lang="en-US" sz="1500" dirty="0" err="1"/>
              <a:t>atas</a:t>
            </a:r>
            <a:r>
              <a:rPr lang="en-US" sz="1500" dirty="0"/>
              <a:t>, </a:t>
            </a:r>
            <a:r>
              <a:rPr lang="en-US" sz="1500" dirty="0" err="1"/>
              <a:t>serta</a:t>
            </a:r>
            <a:r>
              <a:rPr lang="en-US" sz="1500" dirty="0"/>
              <a:t> </a:t>
            </a:r>
            <a:r>
              <a:rPr lang="en-US" sz="1500" dirty="0" err="1"/>
              <a:t>tugas</a:t>
            </a:r>
            <a:r>
              <a:rPr lang="en-US" sz="1500" dirty="0"/>
              <a:t>, </a:t>
            </a:r>
            <a:r>
              <a:rPr lang="en-US" sz="1500" dirty="0" err="1"/>
              <a:t>kesulitan</a:t>
            </a:r>
            <a:r>
              <a:rPr lang="en-US" sz="1500" dirty="0"/>
              <a:t> dan </a:t>
            </a:r>
            <a:r>
              <a:rPr lang="en-US" sz="1500" dirty="0" err="1"/>
              <a:t>keuntungan</a:t>
            </a:r>
            <a:r>
              <a:rPr lang="en-US" sz="1500" dirty="0"/>
              <a:t> yang paling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penting</a:t>
            </a:r>
            <a:r>
              <a:rPr lang="en-US" sz="1500" dirty="0"/>
              <a:t> di paling </a:t>
            </a:r>
            <a:r>
              <a:rPr lang="en-US" sz="1500" dirty="0" err="1"/>
              <a:t>bawah</a:t>
            </a:r>
            <a:endParaRPr lang="en-ID" sz="1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2DCBC-B745-425D-AF31-4714E2F8B41C}"/>
              </a:ext>
            </a:extLst>
          </p:cNvPr>
          <p:cNvSpPr txBox="1"/>
          <p:nvPr/>
        </p:nvSpPr>
        <p:spPr>
          <a:xfrm>
            <a:off x="2310793" y="200322"/>
            <a:ext cx="728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Berjalan</a:t>
            </a:r>
            <a:r>
              <a:rPr lang="en-US" sz="3200" b="1" dirty="0"/>
              <a:t> </a:t>
            </a:r>
            <a:r>
              <a:rPr lang="en-US" sz="3200" b="1" dirty="0" err="1"/>
              <a:t>Dengan</a:t>
            </a:r>
            <a:r>
              <a:rPr lang="en-US" sz="3200" b="1" dirty="0"/>
              <a:t> </a:t>
            </a:r>
            <a:r>
              <a:rPr lang="en-US" sz="3200" b="1" dirty="0" err="1"/>
              <a:t>Persepsi</a:t>
            </a:r>
            <a:r>
              <a:rPr lang="en-US" sz="3200" b="1" dirty="0"/>
              <a:t> </a:t>
            </a:r>
            <a:r>
              <a:rPr lang="en-US" sz="3200" b="1" dirty="0" err="1"/>
              <a:t>Pelanggan</a:t>
            </a:r>
            <a:r>
              <a:rPr lang="en-US" sz="3200" b="1" dirty="0"/>
              <a:t> </a:t>
            </a:r>
            <a:endParaRPr lang="en-ID" sz="3200" b="1" dirty="0"/>
          </a:p>
        </p:txBody>
      </p:sp>
    </p:spTree>
    <p:extLst>
      <p:ext uri="{BB962C8B-B14F-4D97-AF65-F5344CB8AC3E}">
        <p14:creationId xmlns:p14="http://schemas.microsoft.com/office/powerpoint/2010/main" val="2114814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55D03-D75D-4938-B5E1-C8361DB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563" y="914400"/>
            <a:ext cx="5125938" cy="4051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5ADF0447-F0AF-4E44-A562-6A64D2421C60}"/>
              </a:ext>
            </a:extLst>
          </p:cNvPr>
          <p:cNvCxnSpPr>
            <a:cxnSpLocks/>
          </p:cNvCxnSpPr>
          <p:nvPr/>
        </p:nvCxnSpPr>
        <p:spPr>
          <a:xfrm rot="10800000">
            <a:off x="5276851" y="533401"/>
            <a:ext cx="1647825" cy="1552575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BF9BA4-B555-449D-826D-9C47A9102FEF}"/>
              </a:ext>
            </a:extLst>
          </p:cNvPr>
          <p:cNvSpPr/>
          <p:nvPr/>
        </p:nvSpPr>
        <p:spPr>
          <a:xfrm>
            <a:off x="1542242" y="303051"/>
            <a:ext cx="3734610" cy="611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PRODUCTS &amp; SERVICES</a:t>
            </a:r>
            <a:endParaRPr lang="en-ID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12353-9D48-407A-A3C2-70C71D1D360F}"/>
              </a:ext>
            </a:extLst>
          </p:cNvPr>
          <p:cNvSpPr txBox="1"/>
          <p:nvPr/>
        </p:nvSpPr>
        <p:spPr>
          <a:xfrm>
            <a:off x="604259" y="932796"/>
            <a:ext cx="5551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PRODUCT &amp; SERVICES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pembangun</a:t>
            </a:r>
            <a:r>
              <a:rPr lang="en-US" dirty="0"/>
              <a:t> yang </a:t>
            </a:r>
            <a:r>
              <a:rPr lang="en-US" dirty="0" err="1"/>
              <a:t>berisikan</a:t>
            </a:r>
            <a:r>
              <a:rPr lang="en-US" dirty="0"/>
              <a:t> daftar </a:t>
            </a:r>
            <a:r>
              <a:rPr lang="en-US" dirty="0" err="1"/>
              <a:t>produk</a:t>
            </a:r>
            <a:r>
              <a:rPr lang="en-US" dirty="0"/>
              <a:t> dan </a:t>
            </a:r>
            <a:r>
              <a:rPr lang="en-US" dirty="0" err="1"/>
              <a:t>jasa</a:t>
            </a:r>
            <a:r>
              <a:rPr lang="en-US" dirty="0"/>
              <a:t> yang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tawarkan</a:t>
            </a:r>
            <a:r>
              <a:rPr lang="en-US" dirty="0"/>
              <a:t>. Kumpulan </a:t>
            </a:r>
            <a:r>
              <a:rPr lang="en-US" dirty="0" err="1"/>
              <a:t>produk</a:t>
            </a:r>
            <a:r>
              <a:rPr lang="en-US" dirty="0"/>
              <a:t> dan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pelannggan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menyeleasikan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fungsional</a:t>
            </a:r>
            <a:r>
              <a:rPr lang="en-US" dirty="0"/>
              <a:t>, social dan </a:t>
            </a:r>
            <a:r>
              <a:rPr lang="en-US" dirty="0" err="1"/>
              <a:t>emosional</a:t>
            </a:r>
            <a:r>
              <a:rPr lang="en-US" dirty="0"/>
              <a:t>,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membantumereka</a:t>
            </a:r>
            <a:r>
              <a:rPr lang="en-US" dirty="0"/>
              <a:t> </a:t>
            </a:r>
            <a:r>
              <a:rPr lang="en-US" dirty="0" err="1"/>
              <a:t>mencukupi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dasarnya</a:t>
            </a:r>
            <a:r>
              <a:rPr lang="en-US" dirty="0"/>
              <a:t>.  Bagian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berdiri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terhubung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customer </a:t>
            </a:r>
            <a:r>
              <a:rPr lang="en-US" dirty="0" err="1"/>
              <a:t>segmen</a:t>
            </a:r>
            <a:r>
              <a:rPr lang="en-US" dirty="0"/>
              <a:t> yang </a:t>
            </a:r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kesulitan</a:t>
            </a:r>
            <a:r>
              <a:rPr lang="en-US" dirty="0"/>
              <a:t> dan </a:t>
            </a:r>
            <a:r>
              <a:rPr lang="en-US" dirty="0" err="1"/>
              <a:t>keuntungannya</a:t>
            </a:r>
            <a:r>
              <a:rPr lang="en-US" dirty="0"/>
              <a:t>.</a:t>
            </a:r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A3FAA-D83A-48D9-8603-E1709E19B673}"/>
              </a:ext>
            </a:extLst>
          </p:cNvPr>
          <p:cNvSpPr txBox="1"/>
          <p:nvPr/>
        </p:nvSpPr>
        <p:spPr>
          <a:xfrm>
            <a:off x="501751" y="3293094"/>
            <a:ext cx="5815591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/ </a:t>
            </a:r>
            <a:r>
              <a:rPr lang="en-US" dirty="0" err="1"/>
              <a:t>Berwujud</a:t>
            </a:r>
            <a:r>
              <a:rPr lang="en-US" dirty="0"/>
              <a:t>: Benda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pabrikan</a:t>
            </a:r>
            <a:endParaRPr lang="en-US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Berwujud</a:t>
            </a:r>
            <a:r>
              <a:rPr lang="en-US" dirty="0"/>
              <a:t>: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,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cipta</a:t>
            </a:r>
            <a:r>
              <a:rPr lang="en-US" dirty="0"/>
              <a:t> dan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purna</a:t>
            </a:r>
            <a:r>
              <a:rPr lang="en-US" dirty="0"/>
              <a:t> </a:t>
            </a:r>
            <a:r>
              <a:rPr lang="en-US" dirty="0" err="1"/>
              <a:t>jual</a:t>
            </a:r>
            <a:endParaRPr lang="en-US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Digital: </a:t>
            </a:r>
            <a:r>
              <a:rPr lang="en-US" dirty="0" err="1"/>
              <a:t>Seperti</a:t>
            </a:r>
            <a:r>
              <a:rPr lang="en-US" dirty="0"/>
              <a:t> music online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online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/>
              <a:t>Finansial</a:t>
            </a:r>
            <a:r>
              <a:rPr lang="en-US" dirty="0"/>
              <a:t>: </a:t>
            </a:r>
            <a:r>
              <a:rPr lang="en-US" dirty="0" err="1"/>
              <a:t>Seperti</a:t>
            </a:r>
            <a:r>
              <a:rPr lang="en-US" dirty="0"/>
              <a:t> Dana </a:t>
            </a:r>
            <a:r>
              <a:rPr lang="en-US" dirty="0" err="1"/>
              <a:t>Investasi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Asuransi</a:t>
            </a:r>
            <a:endParaRPr lang="en-US" dirty="0"/>
          </a:p>
          <a:p>
            <a:pPr>
              <a:lnSpc>
                <a:spcPct val="150000"/>
              </a:lnSpc>
            </a:pPr>
            <a:endParaRPr lang="en-ID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3357F2-6F0C-46D8-9626-ED375FEF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431" y="4820906"/>
            <a:ext cx="977418" cy="1430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6851B-F028-48AC-ABCB-BED6788430DE}"/>
              </a:ext>
            </a:extLst>
          </p:cNvPr>
          <p:cNvSpPr txBox="1"/>
          <p:nvPr/>
        </p:nvSpPr>
        <p:spPr>
          <a:xfrm>
            <a:off x="8779506" y="5241526"/>
            <a:ext cx="2422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Jangan</a:t>
            </a:r>
            <a:r>
              <a:rPr lang="en-US" sz="1600" b="1" dirty="0"/>
              <a:t> </a:t>
            </a:r>
            <a:r>
              <a:rPr lang="en-US" sz="1600" b="1" dirty="0" err="1"/>
              <a:t>Lupa</a:t>
            </a:r>
            <a:r>
              <a:rPr lang="en-US" sz="1600" b="1" dirty="0"/>
              <a:t>! </a:t>
            </a:r>
          </a:p>
          <a:p>
            <a:pPr algn="ctr"/>
            <a:r>
              <a:rPr lang="en-US" sz="1600" b="1" dirty="0" err="1"/>
              <a:t>Ukur</a:t>
            </a:r>
            <a:r>
              <a:rPr lang="en-US" sz="1600" b="1" dirty="0"/>
              <a:t> Tingkat </a:t>
            </a:r>
            <a:r>
              <a:rPr lang="en-US" sz="1600" b="1" dirty="0" err="1"/>
              <a:t>Relevansinya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4237511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9DB58-A38E-4B67-97EA-0226FF3A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32" y="962169"/>
            <a:ext cx="5220569" cy="5036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4CF93B-C24D-4925-914F-87698DBA94A3}"/>
              </a:ext>
            </a:extLst>
          </p:cNvPr>
          <p:cNvSpPr/>
          <p:nvPr/>
        </p:nvSpPr>
        <p:spPr>
          <a:xfrm>
            <a:off x="1451984" y="4494086"/>
            <a:ext cx="3186691" cy="611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PAINS RELIEVERS</a:t>
            </a:r>
            <a:endParaRPr lang="en-ID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68DC6-B0F5-48A4-8FDC-B1956614E616}"/>
              </a:ext>
            </a:extLst>
          </p:cNvPr>
          <p:cNvSpPr txBox="1"/>
          <p:nvPr/>
        </p:nvSpPr>
        <p:spPr>
          <a:xfrm>
            <a:off x="394709" y="1933957"/>
            <a:ext cx="5551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PAINS RELIEVER (Pereda </a:t>
            </a:r>
            <a:r>
              <a:rPr lang="en-US" b="1" dirty="0" err="1"/>
              <a:t>Kesulitan</a:t>
            </a:r>
            <a:r>
              <a:rPr lang="en-US" b="1" dirty="0"/>
              <a:t>)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dan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meredakan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spesifik</a:t>
            </a:r>
            <a:r>
              <a:rPr lang="en-US" dirty="0"/>
              <a:t>. PAINS RELIEVER </a:t>
            </a:r>
            <a:r>
              <a:rPr lang="en-US" dirty="0" err="1"/>
              <a:t>menguraikan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menghilangkan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jengkel</a:t>
            </a:r>
            <a:r>
              <a:rPr lang="en-US" dirty="0"/>
              <a:t> pada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, </a:t>
            </a:r>
            <a:r>
              <a:rPr lang="en-US" dirty="0" err="1"/>
              <a:t>selama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melakukannya</a:t>
            </a:r>
            <a:endParaRPr lang="en-ID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1327AF3-4377-4098-8C2E-ABECB26C6978}"/>
              </a:ext>
            </a:extLst>
          </p:cNvPr>
          <p:cNvCxnSpPr>
            <a:stCxn id="2" idx="2"/>
            <a:endCxn id="9" idx="2"/>
          </p:cNvCxnSpPr>
          <p:nvPr/>
        </p:nvCxnSpPr>
        <p:spPr>
          <a:xfrm rot="5400000" flipH="1">
            <a:off x="5745793" y="2404973"/>
            <a:ext cx="892761" cy="6293687"/>
          </a:xfrm>
          <a:prstGeom prst="bentConnector3">
            <a:avLst>
              <a:gd name="adj1" fmla="val -25606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5E3FED7-214A-4691-846C-EFE57803A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012" y="337870"/>
            <a:ext cx="977418" cy="1430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0067D2-5730-440D-9EE7-38ADF6213A64}"/>
              </a:ext>
            </a:extLst>
          </p:cNvPr>
          <p:cNvSpPr txBox="1"/>
          <p:nvPr/>
        </p:nvSpPr>
        <p:spPr>
          <a:xfrm>
            <a:off x="2639087" y="758490"/>
            <a:ext cx="2422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Jangan</a:t>
            </a:r>
            <a:r>
              <a:rPr lang="en-US" sz="1600" b="1" dirty="0"/>
              <a:t> </a:t>
            </a:r>
            <a:r>
              <a:rPr lang="en-US" sz="1600" b="1" dirty="0" err="1"/>
              <a:t>Lupa</a:t>
            </a:r>
            <a:r>
              <a:rPr lang="en-US" sz="1600" b="1" dirty="0"/>
              <a:t>! </a:t>
            </a:r>
          </a:p>
          <a:p>
            <a:pPr algn="ctr"/>
            <a:r>
              <a:rPr lang="en-US" sz="1600" b="1" dirty="0" err="1"/>
              <a:t>Ukur</a:t>
            </a:r>
            <a:r>
              <a:rPr lang="en-US" sz="1600" b="1" dirty="0"/>
              <a:t> Tingkat </a:t>
            </a:r>
            <a:r>
              <a:rPr lang="en-US" sz="1600" b="1" dirty="0" err="1"/>
              <a:t>Relevansinya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78595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44F951-8832-4698-B802-78A57EB24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29" y="1240971"/>
            <a:ext cx="5625532" cy="506429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B98354-D1B4-406F-93FD-17E43E4AB783}"/>
              </a:ext>
            </a:extLst>
          </p:cNvPr>
          <p:cNvSpPr/>
          <p:nvPr/>
        </p:nvSpPr>
        <p:spPr>
          <a:xfrm>
            <a:off x="1594859" y="1760411"/>
            <a:ext cx="3186691" cy="611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GAINS CREATORS</a:t>
            </a:r>
            <a:endParaRPr lang="en-ID" sz="2800" b="1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8ADC0E9-8A2F-403A-905D-A04516068EE1}"/>
              </a:ext>
            </a:extLst>
          </p:cNvPr>
          <p:cNvCxnSpPr>
            <a:stCxn id="2" idx="0"/>
            <a:endCxn id="11" idx="0"/>
          </p:cNvCxnSpPr>
          <p:nvPr/>
        </p:nvCxnSpPr>
        <p:spPr>
          <a:xfrm rot="16200000" flipH="1" flipV="1">
            <a:off x="5968380" y="-1539204"/>
            <a:ext cx="519440" cy="6079790"/>
          </a:xfrm>
          <a:prstGeom prst="bentConnector3">
            <a:avLst>
              <a:gd name="adj1" fmla="val -44009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F9FFE8-D708-49C1-BBE9-6EF42D405216}"/>
              </a:ext>
            </a:extLst>
          </p:cNvPr>
          <p:cNvSpPr txBox="1"/>
          <p:nvPr/>
        </p:nvSpPr>
        <p:spPr>
          <a:xfrm>
            <a:off x="544590" y="2445948"/>
            <a:ext cx="5551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GAINS CREATORS (</a:t>
            </a:r>
            <a:r>
              <a:rPr lang="en-US" b="1" dirty="0" err="1"/>
              <a:t>Pencipta</a:t>
            </a:r>
            <a:r>
              <a:rPr lang="en-US" b="1" dirty="0"/>
              <a:t> </a:t>
            </a:r>
            <a:r>
              <a:rPr lang="en-US" b="1" dirty="0" err="1"/>
              <a:t>Keuntungan</a:t>
            </a:r>
            <a:r>
              <a:rPr lang="en-US" b="1" dirty="0"/>
              <a:t>)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dan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menciptakan</a:t>
            </a:r>
            <a:r>
              <a:rPr lang="en-US" dirty="0"/>
              <a:t> </a:t>
            </a:r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. </a:t>
            </a:r>
            <a:r>
              <a:rPr lang="en-US" dirty="0" err="1"/>
              <a:t>Poin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berniat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dan </a:t>
            </a:r>
            <a:r>
              <a:rPr lang="en-US" dirty="0" err="1"/>
              <a:t>manfaat</a:t>
            </a:r>
            <a:r>
              <a:rPr lang="en-US" dirty="0"/>
              <a:t> yang </a:t>
            </a:r>
            <a:r>
              <a:rPr lang="en-US" dirty="0" err="1"/>
              <a:t>diharapkan</a:t>
            </a:r>
            <a:r>
              <a:rPr lang="en-US" dirty="0"/>
              <a:t>, </a:t>
            </a:r>
            <a:r>
              <a:rPr lang="en-US" dirty="0" err="1"/>
              <a:t>diinginkan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mengejutkan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. Hal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juuga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fungsional</a:t>
            </a:r>
            <a:r>
              <a:rPr lang="en-US" dirty="0"/>
              <a:t>, </a:t>
            </a:r>
            <a:r>
              <a:rPr lang="en-US" dirty="0" err="1"/>
              <a:t>keuntungan</a:t>
            </a:r>
            <a:r>
              <a:rPr lang="en-US" dirty="0"/>
              <a:t> social, </a:t>
            </a:r>
            <a:r>
              <a:rPr lang="en-US" dirty="0" err="1"/>
              <a:t>emosi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 dan </a:t>
            </a:r>
            <a:r>
              <a:rPr lang="en-US" dirty="0" err="1"/>
              <a:t>penghematan</a:t>
            </a:r>
            <a:r>
              <a:rPr lang="en-US" dirty="0"/>
              <a:t> </a:t>
            </a:r>
            <a:r>
              <a:rPr lang="en-US" dirty="0" err="1"/>
              <a:t>biaya</a:t>
            </a:r>
            <a:endParaRPr lang="en-ID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F4F8D5-70F4-4D4D-8A79-E57BBDCF3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578" y="4754272"/>
            <a:ext cx="977418" cy="14300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7D3E4A-8627-43D7-81A2-3A7A20B6E7D7}"/>
              </a:ext>
            </a:extLst>
          </p:cNvPr>
          <p:cNvSpPr txBox="1"/>
          <p:nvPr/>
        </p:nvSpPr>
        <p:spPr>
          <a:xfrm>
            <a:off x="2571653" y="5174892"/>
            <a:ext cx="2422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Jangan</a:t>
            </a:r>
            <a:r>
              <a:rPr lang="en-US" sz="1600" b="1" dirty="0"/>
              <a:t> </a:t>
            </a:r>
            <a:r>
              <a:rPr lang="en-US" sz="1600" b="1" dirty="0" err="1"/>
              <a:t>Lupa</a:t>
            </a:r>
            <a:r>
              <a:rPr lang="en-US" sz="1600" b="1" dirty="0"/>
              <a:t>! </a:t>
            </a:r>
          </a:p>
          <a:p>
            <a:pPr algn="ctr"/>
            <a:r>
              <a:rPr lang="en-US" sz="1600" b="1" dirty="0" err="1"/>
              <a:t>Ukur</a:t>
            </a:r>
            <a:r>
              <a:rPr lang="en-US" sz="1600" b="1" dirty="0"/>
              <a:t> Tingkat </a:t>
            </a:r>
            <a:r>
              <a:rPr lang="en-US" sz="1600" b="1" dirty="0" err="1"/>
              <a:t>Relevansinya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209335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35F85903-DB24-4BA2-9B36-3987C536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A2F4D-98DA-45A8-BB9C-C5C4EF7E1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7D05D3-DDD8-4202-97F7-51312F2F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62" y="1831610"/>
            <a:ext cx="11017475" cy="26718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A80BD1-8171-4CF5-B203-7022BB73F215}"/>
              </a:ext>
            </a:extLst>
          </p:cNvPr>
          <p:cNvSpPr txBox="1"/>
          <p:nvPr/>
        </p:nvSpPr>
        <p:spPr>
          <a:xfrm>
            <a:off x="480095" y="4503423"/>
            <a:ext cx="2346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Buat</a:t>
            </a:r>
            <a:r>
              <a:rPr lang="en-US" sz="1500" b="1" dirty="0"/>
              <a:t> daftar </a:t>
            </a:r>
            <a:r>
              <a:rPr lang="en-US" sz="1500" b="1" dirty="0" err="1"/>
              <a:t>produk</a:t>
            </a:r>
            <a:r>
              <a:rPr lang="en-US" sz="1500" b="1" dirty="0"/>
              <a:t> dan </a:t>
            </a:r>
            <a:r>
              <a:rPr lang="en-US" sz="1500" b="1" dirty="0" err="1"/>
              <a:t>jasa</a:t>
            </a:r>
            <a:endParaRPr lang="en-US" sz="1500" b="1" dirty="0"/>
          </a:p>
          <a:p>
            <a:r>
              <a:rPr lang="en-US" sz="1500" dirty="0" err="1"/>
              <a:t>Buatlah</a:t>
            </a:r>
            <a:r>
              <a:rPr lang="en-US" sz="1500" dirty="0"/>
              <a:t> daftar </a:t>
            </a:r>
            <a:r>
              <a:rPr lang="en-US" sz="1500" dirty="0" err="1"/>
              <a:t>semua</a:t>
            </a:r>
            <a:r>
              <a:rPr lang="en-US" sz="1500" dirty="0"/>
              <a:t> </a:t>
            </a:r>
            <a:r>
              <a:rPr lang="en-US" sz="1500" dirty="0" err="1"/>
              <a:t>produk</a:t>
            </a:r>
            <a:r>
              <a:rPr lang="en-US" sz="1500" dirty="0"/>
              <a:t> dan </a:t>
            </a:r>
            <a:r>
              <a:rPr lang="en-US" sz="1500" dirty="0" err="1"/>
              <a:t>jasa</a:t>
            </a:r>
            <a:r>
              <a:rPr lang="en-US" sz="1500" dirty="0"/>
              <a:t> </a:t>
            </a:r>
            <a:r>
              <a:rPr lang="en-US" sz="1500" dirty="0" err="1"/>
              <a:t>dari</a:t>
            </a:r>
            <a:r>
              <a:rPr lang="en-US" sz="1500" dirty="0"/>
              <a:t> </a:t>
            </a:r>
            <a:r>
              <a:rPr lang="en-US" sz="1500" dirty="0" err="1"/>
              <a:t>proposisi</a:t>
            </a:r>
            <a:r>
              <a:rPr lang="en-US" sz="1500" dirty="0"/>
              <a:t> </a:t>
            </a:r>
            <a:r>
              <a:rPr lang="en-US" sz="1500" dirty="0" err="1"/>
              <a:t>nilai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 yang </a:t>
            </a:r>
            <a:r>
              <a:rPr lang="en-US" sz="1500" dirty="0" err="1"/>
              <a:t>sudah</a:t>
            </a:r>
            <a:r>
              <a:rPr lang="en-US" sz="1500" dirty="0"/>
              <a:t> </a:t>
            </a:r>
            <a:r>
              <a:rPr lang="en-US" sz="1500" dirty="0" err="1"/>
              <a:t>ada</a:t>
            </a:r>
            <a:endParaRPr lang="en-ID" sz="1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5A077-8F3E-4FA4-91C4-5741DB55E274}"/>
              </a:ext>
            </a:extLst>
          </p:cNvPr>
          <p:cNvSpPr txBox="1"/>
          <p:nvPr/>
        </p:nvSpPr>
        <p:spPr>
          <a:xfrm>
            <a:off x="2978932" y="4503423"/>
            <a:ext cx="267826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Jabarkan</a:t>
            </a:r>
            <a:r>
              <a:rPr lang="en-US" sz="1500" b="1" dirty="0"/>
              <a:t> PAINS RELIEVER</a:t>
            </a:r>
          </a:p>
          <a:p>
            <a:r>
              <a:rPr lang="en-US" sz="1500" dirty="0" err="1"/>
              <a:t>Jabarkan</a:t>
            </a:r>
            <a:r>
              <a:rPr lang="en-US" sz="1500" dirty="0"/>
              <a:t> </a:t>
            </a:r>
            <a:r>
              <a:rPr lang="en-US" sz="1500" dirty="0" err="1"/>
              <a:t>bagaimana</a:t>
            </a:r>
            <a:r>
              <a:rPr lang="en-US" sz="1500" dirty="0"/>
              <a:t> </a:t>
            </a:r>
            <a:r>
              <a:rPr lang="en-US" sz="1500" dirty="0" err="1"/>
              <a:t>produk</a:t>
            </a:r>
            <a:r>
              <a:rPr lang="en-US" sz="1500" dirty="0"/>
              <a:t> dan </a:t>
            </a:r>
            <a:r>
              <a:rPr lang="en-US" sz="1500" dirty="0" err="1"/>
              <a:t>jasa</a:t>
            </a:r>
            <a:r>
              <a:rPr lang="en-US" sz="1500" dirty="0"/>
              <a:t> </a:t>
            </a:r>
            <a:r>
              <a:rPr lang="en-US" sz="1500" dirty="0" err="1"/>
              <a:t>anda</a:t>
            </a:r>
            <a:r>
              <a:rPr lang="en-US" sz="1500" dirty="0"/>
              <a:t> </a:t>
            </a:r>
            <a:r>
              <a:rPr lang="en-US" sz="1500" dirty="0" err="1"/>
              <a:t>membantu</a:t>
            </a:r>
            <a:r>
              <a:rPr lang="en-US" sz="1500" dirty="0"/>
              <a:t> </a:t>
            </a:r>
            <a:r>
              <a:rPr lang="en-US" sz="1500" dirty="0" err="1"/>
              <a:t>pelanggan</a:t>
            </a:r>
            <a:r>
              <a:rPr lang="en-US" sz="1500" dirty="0"/>
              <a:t> </a:t>
            </a:r>
            <a:r>
              <a:rPr lang="en-US" sz="1500" dirty="0" err="1"/>
              <a:t>mengatasi</a:t>
            </a:r>
            <a:r>
              <a:rPr lang="en-US" sz="1500" dirty="0"/>
              <a:t> </a:t>
            </a:r>
            <a:r>
              <a:rPr lang="en-US" sz="1500" dirty="0" err="1"/>
              <a:t>kesulitannya</a:t>
            </a:r>
            <a:r>
              <a:rPr lang="en-US" sz="1500" dirty="0"/>
              <a:t> dan </a:t>
            </a:r>
            <a:r>
              <a:rPr lang="en-US" sz="1500" dirty="0" err="1"/>
              <a:t>menghilangkan</a:t>
            </a:r>
            <a:r>
              <a:rPr lang="en-US" sz="1500" dirty="0"/>
              <a:t> </a:t>
            </a:r>
            <a:r>
              <a:rPr lang="en-US" sz="1500" dirty="0" err="1"/>
              <a:t>hambatan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resiko</a:t>
            </a:r>
            <a:r>
              <a:rPr lang="en-US" sz="1500" dirty="0"/>
              <a:t> yang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diinginkan</a:t>
            </a:r>
            <a:endParaRPr lang="en-ID" sz="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6AD25-1AFE-43E4-BC5C-C10B89FE192B}"/>
              </a:ext>
            </a:extLst>
          </p:cNvPr>
          <p:cNvSpPr txBox="1"/>
          <p:nvPr/>
        </p:nvSpPr>
        <p:spPr>
          <a:xfrm>
            <a:off x="5809600" y="4503423"/>
            <a:ext cx="2678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Jabarkan</a:t>
            </a:r>
            <a:r>
              <a:rPr lang="en-US" sz="1500" b="1" dirty="0"/>
              <a:t> GAINS CREATORS</a:t>
            </a:r>
          </a:p>
          <a:p>
            <a:r>
              <a:rPr lang="en-ID" sz="1500" dirty="0" err="1"/>
              <a:t>Jelaskan</a:t>
            </a:r>
            <a:r>
              <a:rPr lang="en-ID" sz="1500" dirty="0"/>
              <a:t> </a:t>
            </a:r>
            <a:r>
              <a:rPr lang="en-ID" sz="1500" dirty="0" err="1"/>
              <a:t>bagaimana</a:t>
            </a:r>
            <a:r>
              <a:rPr lang="en-ID" sz="1500" dirty="0"/>
              <a:t> </a:t>
            </a:r>
            <a:r>
              <a:rPr lang="en-ID" sz="1500" dirty="0" err="1"/>
              <a:t>produk</a:t>
            </a:r>
            <a:r>
              <a:rPr lang="en-ID" sz="1500" dirty="0"/>
              <a:t> dan </a:t>
            </a:r>
            <a:r>
              <a:rPr lang="en-ID" sz="1500" dirty="0" err="1"/>
              <a:t>jasa</a:t>
            </a:r>
            <a:r>
              <a:rPr lang="en-ID" sz="1500" dirty="0"/>
              <a:t> </a:t>
            </a:r>
            <a:r>
              <a:rPr lang="en-ID" sz="1500" dirty="0" err="1"/>
              <a:t>anda</a:t>
            </a:r>
            <a:r>
              <a:rPr lang="en-ID" sz="1500" dirty="0"/>
              <a:t> </a:t>
            </a:r>
            <a:r>
              <a:rPr lang="en-ID" sz="1500" dirty="0" err="1"/>
              <a:t>sedang</a:t>
            </a:r>
            <a:r>
              <a:rPr lang="en-ID" sz="1500" dirty="0"/>
              <a:t> </a:t>
            </a:r>
            <a:r>
              <a:rPr lang="en-ID" sz="1500" dirty="0" err="1"/>
              <a:t>menciptakan</a:t>
            </a:r>
            <a:r>
              <a:rPr lang="en-ID" sz="1500" dirty="0"/>
              <a:t> </a:t>
            </a:r>
            <a:r>
              <a:rPr lang="en-ID" sz="1500" dirty="0" err="1"/>
              <a:t>hasil</a:t>
            </a:r>
            <a:r>
              <a:rPr lang="en-ID" sz="1500" dirty="0"/>
              <a:t> dan </a:t>
            </a:r>
            <a:r>
              <a:rPr lang="en-ID" sz="1500" dirty="0" err="1"/>
              <a:t>manfaat</a:t>
            </a:r>
            <a:r>
              <a:rPr lang="en-ID" sz="1500" dirty="0"/>
              <a:t> yang </a:t>
            </a:r>
            <a:r>
              <a:rPr lang="en-ID" sz="1500" dirty="0" err="1"/>
              <a:t>diharapkan</a:t>
            </a:r>
            <a:r>
              <a:rPr lang="en-ID" sz="1500" dirty="0"/>
              <a:t> </a:t>
            </a:r>
            <a:r>
              <a:rPr lang="en-ID" sz="1500" dirty="0" err="1"/>
              <a:t>atau</a:t>
            </a:r>
            <a:r>
              <a:rPr lang="en-ID" sz="1500" dirty="0"/>
              <a:t> </a:t>
            </a:r>
            <a:r>
              <a:rPr lang="en-ID" sz="1500" dirty="0" err="1"/>
              <a:t>diinginkan</a:t>
            </a:r>
            <a:r>
              <a:rPr lang="en-ID" sz="1500" dirty="0"/>
              <a:t> oleh </a:t>
            </a:r>
            <a:r>
              <a:rPr lang="en-ID" sz="1500" dirty="0" err="1"/>
              <a:t>pelanggan</a:t>
            </a:r>
            <a:endParaRPr lang="en-ID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3D0D9C-A18E-4DC8-A9F6-32E4612FFE54}"/>
              </a:ext>
            </a:extLst>
          </p:cNvPr>
          <p:cNvSpPr txBox="1"/>
          <p:nvPr/>
        </p:nvSpPr>
        <p:spPr>
          <a:xfrm>
            <a:off x="8487868" y="4503423"/>
            <a:ext cx="370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Urutkan</a:t>
            </a:r>
            <a:r>
              <a:rPr lang="en-US" sz="1500" b="1" dirty="0"/>
              <a:t> </a:t>
            </a:r>
            <a:r>
              <a:rPr lang="en-US" sz="1500" b="1" dirty="0" err="1"/>
              <a:t>Berdasarkan</a:t>
            </a:r>
            <a:r>
              <a:rPr lang="en-US" sz="1500" b="1" dirty="0"/>
              <a:t> Tingkat </a:t>
            </a:r>
            <a:r>
              <a:rPr lang="en-US" sz="1500" b="1" dirty="0" err="1"/>
              <a:t>Kepentingan</a:t>
            </a:r>
            <a:endParaRPr lang="en-US" sz="1500" b="1" dirty="0"/>
          </a:p>
          <a:p>
            <a:r>
              <a:rPr lang="en-ID" sz="1500" dirty="0" err="1"/>
              <a:t>Urutkan</a:t>
            </a:r>
            <a:r>
              <a:rPr lang="en-ID" sz="1500" dirty="0"/>
              <a:t> </a:t>
            </a:r>
            <a:r>
              <a:rPr lang="en-ID" sz="1500" dirty="0" err="1"/>
              <a:t>produk</a:t>
            </a:r>
            <a:r>
              <a:rPr lang="en-ID" sz="1500" dirty="0"/>
              <a:t> dan </a:t>
            </a:r>
            <a:r>
              <a:rPr lang="en-ID" sz="1500" dirty="0" err="1"/>
              <a:t>jasa</a:t>
            </a:r>
            <a:r>
              <a:rPr lang="en-ID" sz="1500" dirty="0"/>
              <a:t>, PAINS RELIEVER, dan GAINS CREATORS </a:t>
            </a:r>
            <a:r>
              <a:rPr lang="en-ID" sz="1500" dirty="0" err="1"/>
              <a:t>sesuai</a:t>
            </a:r>
            <a:r>
              <a:rPr lang="en-ID" sz="1500" dirty="0"/>
              <a:t> </a:t>
            </a:r>
            <a:r>
              <a:rPr lang="en-ID" sz="1500" dirty="0" err="1"/>
              <a:t>dengan</a:t>
            </a:r>
            <a:r>
              <a:rPr lang="en-ID" sz="1500" dirty="0"/>
              <a:t> </a:t>
            </a:r>
            <a:r>
              <a:rPr lang="en-ID" sz="1500" dirty="0" err="1"/>
              <a:t>seberapa</a:t>
            </a:r>
            <a:r>
              <a:rPr lang="en-ID" sz="1500" dirty="0"/>
              <a:t> </a:t>
            </a:r>
            <a:r>
              <a:rPr lang="en-ID" sz="1500" dirty="0" err="1"/>
              <a:t>esnsial</a:t>
            </a:r>
            <a:r>
              <a:rPr lang="en-ID" sz="1500" dirty="0"/>
              <a:t> </a:t>
            </a:r>
            <a:r>
              <a:rPr lang="en-ID" sz="1500" dirty="0" err="1"/>
              <a:t>mereka</a:t>
            </a:r>
            <a:r>
              <a:rPr lang="en-ID" sz="1500" dirty="0"/>
              <a:t> </a:t>
            </a:r>
            <a:r>
              <a:rPr lang="en-ID" sz="1500" dirty="0" err="1"/>
              <a:t>bagi</a:t>
            </a:r>
            <a:r>
              <a:rPr lang="en-ID" sz="1500" dirty="0"/>
              <a:t> </a:t>
            </a:r>
            <a:r>
              <a:rPr lang="en-ID" sz="1500" dirty="0" err="1"/>
              <a:t>pelanggan</a:t>
            </a:r>
            <a:endParaRPr lang="en-ID" sz="1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45F5C-A9DE-458C-947C-598452C1DAB8}"/>
              </a:ext>
            </a:extLst>
          </p:cNvPr>
          <p:cNvSpPr txBox="1"/>
          <p:nvPr/>
        </p:nvSpPr>
        <p:spPr>
          <a:xfrm>
            <a:off x="2310793" y="200322"/>
            <a:ext cx="7283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Memetakan</a:t>
            </a:r>
            <a:r>
              <a:rPr lang="en-US" sz="3200" b="1" dirty="0"/>
              <a:t> </a:t>
            </a:r>
            <a:r>
              <a:rPr lang="en-US" sz="3200" b="1" dirty="0" err="1"/>
              <a:t>Bagaimana</a:t>
            </a:r>
            <a:r>
              <a:rPr lang="en-US" sz="3200" b="1" dirty="0"/>
              <a:t> </a:t>
            </a:r>
            <a:r>
              <a:rPr lang="en-US" sz="3200" b="1" dirty="0" err="1"/>
              <a:t>Produk</a:t>
            </a:r>
            <a:r>
              <a:rPr lang="en-US" sz="3200" b="1" dirty="0"/>
              <a:t> &amp; Jasa </a:t>
            </a:r>
            <a:r>
              <a:rPr lang="en-US" sz="3200" b="1" dirty="0" err="1"/>
              <a:t>Menciptakan</a:t>
            </a:r>
            <a:r>
              <a:rPr lang="en-US" sz="3200" b="1" dirty="0"/>
              <a:t> Nilai</a:t>
            </a:r>
            <a:endParaRPr lang="en-ID" sz="3200" b="1" dirty="0"/>
          </a:p>
        </p:txBody>
      </p:sp>
    </p:spTree>
    <p:extLst>
      <p:ext uri="{BB962C8B-B14F-4D97-AF65-F5344CB8AC3E}">
        <p14:creationId xmlns:p14="http://schemas.microsoft.com/office/powerpoint/2010/main" val="2078693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302C0-6603-43D0-86CA-EE823F94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67" y="304800"/>
            <a:ext cx="9988540" cy="5928360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679F5FC2-A4B7-48AF-B534-2BAFBFAA4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17A2E-044B-4DC7-8B17-FEB48E987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93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5F3A6-F43A-4E7F-8ACE-7433BD2E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210853"/>
            <a:ext cx="9300117" cy="5858024"/>
          </a:xfrm>
          <a:prstGeom prst="rect">
            <a:avLst/>
          </a:prstGeom>
        </p:spPr>
      </p:pic>
      <p:pic>
        <p:nvPicPr>
          <p:cNvPr id="4" name="Picture 3" descr="D:\Picture\logo ibi small.gif">
            <a:extLst>
              <a:ext uri="{FF2B5EF4-FFF2-40B4-BE49-F238E27FC236}">
                <a16:creationId xmlns:a16="http://schemas.microsoft.com/office/drawing/2014/main" id="{7413196F-C8D2-4C45-8CB0-5B5F655B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4795C-BED8-4C1B-B7F5-C69149854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0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D8E57-FCF5-40CD-85AF-AD2F2755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2D15377D-2918-4C4F-8678-FB6FFF2E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24577-E72E-4B95-9085-ECCFCB282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9" y="1454394"/>
            <a:ext cx="3256541" cy="4588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F53D3-EB00-4397-82E7-499D7D7EC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89" y="1454394"/>
            <a:ext cx="7296152" cy="2055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F81E8-5788-489B-8BCA-42F16B55E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89" y="3775350"/>
            <a:ext cx="3485429" cy="2267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1959FE-84A6-45FD-A13D-DC312CF860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48" y="3764781"/>
            <a:ext cx="3603193" cy="22676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893ECD-C8F1-4FF7-A7B2-B260A4824BD2}"/>
              </a:ext>
            </a:extLst>
          </p:cNvPr>
          <p:cNvSpPr txBox="1"/>
          <p:nvPr/>
        </p:nvSpPr>
        <p:spPr>
          <a:xfrm>
            <a:off x="995171" y="825596"/>
            <a:ext cx="1020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MASIH INGAT DENGAN BISNIS-BISNIS INI?? TRY TO CONTEMPLATE!!</a:t>
            </a:r>
            <a:endParaRPr lang="en-ID" sz="2800" b="1" dirty="0"/>
          </a:p>
        </p:txBody>
      </p:sp>
    </p:spTree>
    <p:extLst>
      <p:ext uri="{BB962C8B-B14F-4D97-AF65-F5344CB8AC3E}">
        <p14:creationId xmlns:p14="http://schemas.microsoft.com/office/powerpoint/2010/main" val="2956163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F7101-D800-45DD-864A-396B5F16D22F}"/>
              </a:ext>
            </a:extLst>
          </p:cNvPr>
          <p:cNvSpPr txBox="1"/>
          <p:nvPr/>
        </p:nvSpPr>
        <p:spPr>
          <a:xfrm>
            <a:off x="103031" y="6456014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62B7F3-8A05-477B-BE70-4ECBB8A87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8" y="1285875"/>
            <a:ext cx="11998272" cy="5067300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CF9779B6-32EB-419D-928B-A65FF664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85602-DAFB-4FF3-AEC8-EBE93EFFA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39EF34-6728-4375-816E-3721C5B18C92}"/>
              </a:ext>
            </a:extLst>
          </p:cNvPr>
          <p:cNvSpPr txBox="1"/>
          <p:nvPr/>
        </p:nvSpPr>
        <p:spPr>
          <a:xfrm>
            <a:off x="2310793" y="200322"/>
            <a:ext cx="728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SILAHKAN ISI…APA BISNIS ANDA??</a:t>
            </a:r>
            <a:endParaRPr lang="en-ID" sz="3200" b="1" dirty="0"/>
          </a:p>
        </p:txBody>
      </p:sp>
    </p:spTree>
    <p:extLst>
      <p:ext uri="{BB962C8B-B14F-4D97-AF65-F5344CB8AC3E}">
        <p14:creationId xmlns:p14="http://schemas.microsoft.com/office/powerpoint/2010/main" val="358077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EE8EA8-8DF0-4958-82D3-6BF255D5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78" y="851511"/>
            <a:ext cx="9370243" cy="5377450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575BB093-5631-4FA6-B2C2-0B9BCAD3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4D816A-E140-4BD7-8B8D-479223F5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AD4EF-C833-47F3-826E-5E4BA209F686}"/>
              </a:ext>
            </a:extLst>
          </p:cNvPr>
          <p:cNvSpPr txBox="1"/>
          <p:nvPr/>
        </p:nvSpPr>
        <p:spPr>
          <a:xfrm>
            <a:off x="103031" y="6456014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27968-256C-4689-87B6-5589D496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12" y="879131"/>
            <a:ext cx="9371176" cy="5346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1A05F-8208-46D5-9B36-BD7BFE38712F}"/>
              </a:ext>
            </a:extLst>
          </p:cNvPr>
          <p:cNvSpPr txBox="1"/>
          <p:nvPr/>
        </p:nvSpPr>
        <p:spPr>
          <a:xfrm>
            <a:off x="103031" y="6456014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D:\Picture\logo ibi small.gif">
            <a:extLst>
              <a:ext uri="{FF2B5EF4-FFF2-40B4-BE49-F238E27FC236}">
                <a16:creationId xmlns:a16="http://schemas.microsoft.com/office/drawing/2014/main" id="{B9914D7B-AF59-4107-A3E8-577C6441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3553B7-2992-4AE0-A469-B8E8A3D2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58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A4EB8F-4689-470C-9A42-2F4374362388}"/>
              </a:ext>
            </a:extLst>
          </p:cNvPr>
          <p:cNvSpPr/>
          <p:nvPr/>
        </p:nvSpPr>
        <p:spPr>
          <a:xfrm>
            <a:off x="7199743" y="1690193"/>
            <a:ext cx="4865053" cy="257694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D8E57-FCF5-40CD-85AF-AD2F2755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2D15377D-2918-4C4F-8678-FB6FFF2E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72274-2BA3-46E0-A732-25FA03A42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4" y="914400"/>
            <a:ext cx="6622473" cy="5329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0133B-BB81-46D9-B986-85C21A945703}"/>
              </a:ext>
            </a:extLst>
          </p:cNvPr>
          <p:cNvSpPr txBox="1"/>
          <p:nvPr/>
        </p:nvSpPr>
        <p:spPr>
          <a:xfrm>
            <a:off x="8091055" y="15055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7B9FD2-E220-4D9F-9120-41841E30F685}"/>
              </a:ext>
            </a:extLst>
          </p:cNvPr>
          <p:cNvSpPr/>
          <p:nvPr/>
        </p:nvSpPr>
        <p:spPr>
          <a:xfrm>
            <a:off x="7232070" y="1023169"/>
            <a:ext cx="48003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dirty="0"/>
              <a:t>Nilai </a:t>
            </a:r>
            <a:r>
              <a:rPr lang="en-ID" dirty="0" err="1"/>
              <a:t>pelanggan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b="1" dirty="0" err="1"/>
              <a:t>selisih</a:t>
            </a:r>
            <a:r>
              <a:rPr lang="en-ID" b="1" dirty="0"/>
              <a:t> </a:t>
            </a:r>
            <a:r>
              <a:rPr lang="en-ID" b="1" dirty="0" err="1"/>
              <a:t>nilai</a:t>
            </a:r>
            <a:r>
              <a:rPr lang="en-ID" b="1" dirty="0"/>
              <a:t> </a:t>
            </a:r>
            <a:r>
              <a:rPr lang="en-ID" b="1" dirty="0" err="1"/>
              <a:t>pelanggan</a:t>
            </a:r>
            <a:r>
              <a:rPr lang="en-ID" b="1" dirty="0"/>
              <a:t> total</a:t>
            </a:r>
            <a:r>
              <a:rPr lang="en-ID" dirty="0"/>
              <a:t> dan </a:t>
            </a:r>
            <a:r>
              <a:rPr lang="en-ID" b="1" dirty="0" err="1"/>
              <a:t>biaya</a:t>
            </a:r>
            <a:r>
              <a:rPr lang="en-ID" b="1" dirty="0"/>
              <a:t> </a:t>
            </a:r>
            <a:r>
              <a:rPr lang="en-ID" b="1" dirty="0" err="1"/>
              <a:t>pelanggan</a:t>
            </a:r>
            <a:r>
              <a:rPr lang="en-ID" b="1" dirty="0"/>
              <a:t> total.</a:t>
            </a:r>
          </a:p>
          <a:p>
            <a:endParaRPr lang="en-ID" b="1" dirty="0"/>
          </a:p>
          <a:p>
            <a:r>
              <a:rPr lang="en-ID" b="1" dirty="0"/>
              <a:t>Nilai </a:t>
            </a:r>
            <a:r>
              <a:rPr lang="en-ID" b="1" dirty="0" err="1"/>
              <a:t>Pelanggan</a:t>
            </a:r>
            <a:r>
              <a:rPr lang="en-ID" b="1" dirty="0"/>
              <a:t> Total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sekumpulan</a:t>
            </a:r>
            <a:r>
              <a:rPr lang="en-ID" dirty="0"/>
              <a:t> </a:t>
            </a:r>
            <a:r>
              <a:rPr lang="en-ID" dirty="0" err="1"/>
              <a:t>manfaat</a:t>
            </a:r>
            <a:r>
              <a:rPr lang="en-ID" dirty="0"/>
              <a:t> yang </a:t>
            </a:r>
            <a:r>
              <a:rPr lang="en-ID" dirty="0" err="1"/>
              <a:t>diharapkan</a:t>
            </a:r>
            <a:r>
              <a:rPr lang="en-ID" dirty="0"/>
              <a:t> oleh </a:t>
            </a:r>
            <a:r>
              <a:rPr lang="en-ID" dirty="0" err="1"/>
              <a:t>pelanggan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produk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jasa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.</a:t>
            </a:r>
          </a:p>
          <a:p>
            <a:r>
              <a:rPr lang="en-ID" dirty="0"/>
              <a:t> </a:t>
            </a:r>
          </a:p>
          <a:p>
            <a:r>
              <a:rPr lang="en-ID" b="1" dirty="0" err="1"/>
              <a:t>Biaya</a:t>
            </a:r>
            <a:r>
              <a:rPr lang="en-ID" b="1" dirty="0"/>
              <a:t> </a:t>
            </a:r>
            <a:r>
              <a:rPr lang="en-ID" b="1" dirty="0" err="1"/>
              <a:t>Pelanggan</a:t>
            </a:r>
            <a:r>
              <a:rPr lang="en-ID" b="1" dirty="0"/>
              <a:t> Total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sekumpulan</a:t>
            </a:r>
            <a:r>
              <a:rPr lang="en-ID" dirty="0"/>
              <a:t> </a:t>
            </a:r>
            <a:r>
              <a:rPr lang="en-ID" dirty="0" err="1"/>
              <a:t>biaya</a:t>
            </a:r>
            <a:r>
              <a:rPr lang="en-ID" dirty="0"/>
              <a:t> yang </a:t>
            </a:r>
            <a:r>
              <a:rPr lang="en-ID" dirty="0" err="1"/>
              <a:t>diharapkan</a:t>
            </a:r>
            <a:r>
              <a:rPr lang="en-ID" dirty="0"/>
              <a:t> oleh </a:t>
            </a:r>
            <a:r>
              <a:rPr lang="en-ID" dirty="0" err="1"/>
              <a:t>konsumen</a:t>
            </a:r>
            <a:r>
              <a:rPr lang="en-ID" dirty="0"/>
              <a:t> yang </a:t>
            </a:r>
            <a:r>
              <a:rPr lang="en-ID" dirty="0" err="1"/>
              <a:t>dikeluarkan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mengevaluasi</a:t>
            </a:r>
            <a:r>
              <a:rPr lang="en-ID" dirty="0"/>
              <a:t>, </a:t>
            </a:r>
            <a:r>
              <a:rPr lang="en-ID" dirty="0" err="1"/>
              <a:t>mendapatkan</a:t>
            </a:r>
            <a:r>
              <a:rPr lang="en-ID" dirty="0"/>
              <a:t>, </a:t>
            </a:r>
            <a:r>
              <a:rPr lang="en-ID" dirty="0" err="1"/>
              <a:t>menggunakan</a:t>
            </a:r>
            <a:r>
              <a:rPr lang="en-ID" dirty="0"/>
              <a:t> dan </a:t>
            </a:r>
            <a:r>
              <a:rPr lang="en-ID" dirty="0" err="1"/>
              <a:t>membuang</a:t>
            </a:r>
            <a:r>
              <a:rPr lang="en-ID" dirty="0"/>
              <a:t> </a:t>
            </a:r>
            <a:r>
              <a:rPr lang="en-ID" dirty="0" err="1"/>
              <a:t>produk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jasa</a:t>
            </a:r>
            <a:r>
              <a:rPr lang="en-ID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92268-7791-49CA-9427-95ACB8C447FA}"/>
              </a:ext>
            </a:extLst>
          </p:cNvPr>
          <p:cNvSpPr txBox="1"/>
          <p:nvPr/>
        </p:nvSpPr>
        <p:spPr>
          <a:xfrm>
            <a:off x="3329968" y="150390"/>
            <a:ext cx="5989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APA ITU NILAI PELANGGAN!!!</a:t>
            </a:r>
            <a:endParaRPr lang="en-ID" sz="3200" b="1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D414D0F-59D9-447A-AC1C-D8B7B1AD680D}"/>
              </a:ext>
            </a:extLst>
          </p:cNvPr>
          <p:cNvSpPr/>
          <p:nvPr/>
        </p:nvSpPr>
        <p:spPr>
          <a:xfrm>
            <a:off x="9022669" y="4347156"/>
            <a:ext cx="1219200" cy="488484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AF146-8A69-48E0-BD3D-32853AAD6D77}"/>
              </a:ext>
            </a:extLst>
          </p:cNvPr>
          <p:cNvSpPr txBox="1"/>
          <p:nvPr/>
        </p:nvSpPr>
        <p:spPr>
          <a:xfrm>
            <a:off x="7738192" y="4829514"/>
            <a:ext cx="397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MANFAAT PRODUK/LAYANAN</a:t>
            </a:r>
            <a:endParaRPr lang="en-ID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F13AD3-4EF4-4A53-B56E-AC8CFC815440}"/>
              </a:ext>
            </a:extLst>
          </p:cNvPr>
          <p:cNvSpPr/>
          <p:nvPr/>
        </p:nvSpPr>
        <p:spPr>
          <a:xfrm>
            <a:off x="6676633" y="5555473"/>
            <a:ext cx="551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b="1" i="1" dirty="0"/>
              <a:t>NILAI ADALAH MANFAAT YANG DIHARAPKAN ORANG DENGAN MENGGUNAKAN PRODUK ATAU LAYANAN</a:t>
            </a:r>
          </a:p>
        </p:txBody>
      </p:sp>
    </p:spTree>
    <p:extLst>
      <p:ext uri="{BB962C8B-B14F-4D97-AF65-F5344CB8AC3E}">
        <p14:creationId xmlns:p14="http://schemas.microsoft.com/office/powerpoint/2010/main" val="340879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D8E57-FCF5-40CD-85AF-AD2F2755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2D15377D-2918-4C4F-8678-FB6FFF2E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A979B-DD25-4DB4-A780-8991C2276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969818"/>
            <a:ext cx="3953164" cy="460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2CBDE-3B93-4590-A82C-17F3B28CD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76" y="1203819"/>
            <a:ext cx="6834688" cy="2608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1A532-1569-4858-8BEA-1955C6E8F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76" y="4368800"/>
            <a:ext cx="6834688" cy="1914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EB94B4-13E4-4A26-BE67-DE7CF0BCD7A6}"/>
              </a:ext>
            </a:extLst>
          </p:cNvPr>
          <p:cNvSpPr txBox="1"/>
          <p:nvPr/>
        </p:nvSpPr>
        <p:spPr>
          <a:xfrm>
            <a:off x="267854" y="5750815"/>
            <a:ext cx="392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Mau </a:t>
            </a:r>
            <a:r>
              <a:rPr lang="en-US" b="1" i="1" dirty="0" err="1"/>
              <a:t>Makan</a:t>
            </a:r>
            <a:r>
              <a:rPr lang="en-US" b="1" i="1" dirty="0"/>
              <a:t> </a:t>
            </a:r>
            <a:r>
              <a:rPr lang="en-US" b="1" i="1" dirty="0" err="1"/>
              <a:t>Apa</a:t>
            </a:r>
            <a:r>
              <a:rPr lang="en-US" b="1" i="1" dirty="0"/>
              <a:t> Aja ….</a:t>
            </a:r>
            <a:r>
              <a:rPr lang="en-US" b="1" i="1" dirty="0" err="1"/>
              <a:t>Jangan</a:t>
            </a:r>
            <a:r>
              <a:rPr lang="en-US" b="1" i="1" dirty="0"/>
              <a:t> </a:t>
            </a:r>
            <a:r>
              <a:rPr lang="en-US" b="1" i="1" dirty="0" err="1"/>
              <a:t>Kuatir</a:t>
            </a:r>
            <a:r>
              <a:rPr lang="en-US" b="1" i="1" dirty="0"/>
              <a:t>!!</a:t>
            </a:r>
            <a:endParaRPr lang="en-ID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F6A78-552B-4CB5-97AA-F7B68DF78C44}"/>
              </a:ext>
            </a:extLst>
          </p:cNvPr>
          <p:cNvSpPr txBox="1"/>
          <p:nvPr/>
        </p:nvSpPr>
        <p:spPr>
          <a:xfrm>
            <a:off x="5657272" y="834487"/>
            <a:ext cx="499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Mau </a:t>
            </a:r>
            <a:r>
              <a:rPr lang="en-US" b="1" i="1" dirty="0" err="1"/>
              <a:t>Liburan</a:t>
            </a:r>
            <a:r>
              <a:rPr lang="en-US" b="1" i="1" dirty="0"/>
              <a:t> </a:t>
            </a:r>
            <a:r>
              <a:rPr lang="en-US" b="1" i="1" dirty="0" err="1"/>
              <a:t>Kemana</a:t>
            </a:r>
            <a:r>
              <a:rPr lang="en-US" b="1" i="1" dirty="0"/>
              <a:t> </a:t>
            </a:r>
            <a:r>
              <a:rPr lang="en-US" b="1" i="1" dirty="0" err="1"/>
              <a:t>Ajahh</a:t>
            </a:r>
            <a:r>
              <a:rPr lang="en-US" b="1" i="1" dirty="0"/>
              <a:t>….</a:t>
            </a:r>
            <a:r>
              <a:rPr lang="en-US" b="1" i="1" dirty="0" err="1"/>
              <a:t>Gampang</a:t>
            </a:r>
            <a:r>
              <a:rPr lang="en-US" b="1" i="1" dirty="0"/>
              <a:t> </a:t>
            </a:r>
            <a:r>
              <a:rPr lang="en-US" b="1" i="1" dirty="0" err="1"/>
              <a:t>Banget</a:t>
            </a:r>
            <a:r>
              <a:rPr lang="en-US" b="1" i="1" dirty="0"/>
              <a:t>!!!</a:t>
            </a:r>
            <a:endParaRPr lang="en-ID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CE5DE-6E9D-457D-8038-73C78A5ADE79}"/>
              </a:ext>
            </a:extLst>
          </p:cNvPr>
          <p:cNvSpPr txBox="1"/>
          <p:nvPr/>
        </p:nvSpPr>
        <p:spPr>
          <a:xfrm>
            <a:off x="5557767" y="4036497"/>
            <a:ext cx="538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Belanja</a:t>
            </a:r>
            <a:r>
              <a:rPr lang="en-US" b="1" i="1" dirty="0"/>
              <a:t> </a:t>
            </a:r>
            <a:r>
              <a:rPr lang="en-US" b="1" i="1" dirty="0" err="1"/>
              <a:t>Belanja</a:t>
            </a:r>
            <a:r>
              <a:rPr lang="en-US" b="1" i="1" dirty="0"/>
              <a:t> </a:t>
            </a:r>
            <a:r>
              <a:rPr lang="en-US" b="1" i="1" dirty="0" err="1"/>
              <a:t>sekarang</a:t>
            </a:r>
            <a:r>
              <a:rPr lang="en-US" b="1" i="1" dirty="0"/>
              <a:t> </a:t>
            </a:r>
            <a:r>
              <a:rPr lang="en-US" b="1" i="1" dirty="0" err="1"/>
              <a:t>Guampaaaanggg</a:t>
            </a:r>
            <a:r>
              <a:rPr lang="en-US" b="1" i="1" dirty="0"/>
              <a:t> </a:t>
            </a:r>
            <a:r>
              <a:rPr lang="en-US" b="1" i="1" dirty="0" err="1"/>
              <a:t>bangett</a:t>
            </a:r>
            <a:r>
              <a:rPr lang="en-US" b="1" i="1" dirty="0"/>
              <a:t>!!!</a:t>
            </a:r>
            <a:endParaRPr lang="en-ID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4F3E94-6C42-4354-A4D2-E1F5424170F3}"/>
              </a:ext>
            </a:extLst>
          </p:cNvPr>
          <p:cNvSpPr txBox="1"/>
          <p:nvPr/>
        </p:nvSpPr>
        <p:spPr>
          <a:xfrm>
            <a:off x="1486596" y="238764"/>
            <a:ext cx="273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CHECK IT GUYS!!</a:t>
            </a:r>
            <a:endParaRPr lang="en-ID" sz="2800" b="1" dirty="0"/>
          </a:p>
        </p:txBody>
      </p:sp>
    </p:spTree>
    <p:extLst>
      <p:ext uri="{BB962C8B-B14F-4D97-AF65-F5344CB8AC3E}">
        <p14:creationId xmlns:p14="http://schemas.microsoft.com/office/powerpoint/2010/main" val="108178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D8E57-FCF5-40CD-85AF-AD2F2755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2D15377D-2918-4C4F-8678-FB6FFF2E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61684-4220-478D-9A14-3A5A01370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1" y="3042086"/>
            <a:ext cx="10411641" cy="3313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C41C34-7B19-4AD8-86E1-D30C22FFE766}"/>
              </a:ext>
            </a:extLst>
          </p:cNvPr>
          <p:cNvSpPr/>
          <p:nvPr/>
        </p:nvSpPr>
        <p:spPr>
          <a:xfrm>
            <a:off x="1482029" y="1013272"/>
            <a:ext cx="90616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800" b="1" i="1" dirty="0"/>
              <a:t>“Value proposition </a:t>
            </a:r>
            <a:r>
              <a:rPr lang="en-ID" sz="2800" b="1" i="1" dirty="0" err="1"/>
              <a:t>adalah</a:t>
            </a:r>
            <a:r>
              <a:rPr lang="en-ID" sz="2800" b="1" i="1" dirty="0"/>
              <a:t> </a:t>
            </a:r>
            <a:r>
              <a:rPr lang="en-ID" sz="2800" b="1" i="1" dirty="0" err="1"/>
              <a:t>alasan</a:t>
            </a:r>
            <a:r>
              <a:rPr lang="en-ID" sz="2800" b="1" i="1" dirty="0"/>
              <a:t> </a:t>
            </a:r>
            <a:r>
              <a:rPr lang="en-ID" sz="2800" b="1" i="1" dirty="0" err="1"/>
              <a:t>mengapa</a:t>
            </a:r>
            <a:r>
              <a:rPr lang="en-ID" sz="2800" b="1" i="1" dirty="0"/>
              <a:t> </a:t>
            </a:r>
            <a:r>
              <a:rPr lang="en-ID" sz="2800" b="1" i="1" dirty="0" err="1"/>
              <a:t>pelanggan</a:t>
            </a:r>
            <a:r>
              <a:rPr lang="en-ID" sz="2800" b="1" i="1" dirty="0"/>
              <a:t> </a:t>
            </a:r>
            <a:r>
              <a:rPr lang="en-ID" sz="2800" b="1" i="1" dirty="0" err="1"/>
              <a:t>memilih</a:t>
            </a:r>
            <a:r>
              <a:rPr lang="en-ID" sz="2800" b="1" i="1" dirty="0"/>
              <a:t> </a:t>
            </a:r>
            <a:r>
              <a:rPr lang="en-ID" sz="2800" b="1" i="1" dirty="0" err="1"/>
              <a:t>kita</a:t>
            </a:r>
            <a:r>
              <a:rPr lang="en-ID" sz="2800" b="1" i="1" dirty="0"/>
              <a:t> </a:t>
            </a:r>
            <a:r>
              <a:rPr lang="en-ID" sz="2800" b="1" i="1" dirty="0" err="1"/>
              <a:t>dibandingkan</a:t>
            </a:r>
            <a:r>
              <a:rPr lang="en-ID" sz="2800" b="1" i="1" dirty="0"/>
              <a:t> yang lain” </a:t>
            </a:r>
          </a:p>
          <a:p>
            <a:pPr algn="ctr"/>
            <a:endParaRPr lang="en-ID" dirty="0"/>
          </a:p>
          <a:p>
            <a:pPr algn="ctr"/>
            <a:r>
              <a:rPr lang="en-ID" dirty="0"/>
              <a:t>Salah </a:t>
            </a:r>
            <a:r>
              <a:rPr lang="en-ID" dirty="0" err="1"/>
              <a:t>satu</a:t>
            </a:r>
            <a:r>
              <a:rPr lang="en-ID" dirty="0"/>
              <a:t> value proposition yang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b="1" dirty="0" err="1"/>
              <a:t>manfaat</a:t>
            </a:r>
            <a:r>
              <a:rPr lang="en-ID" b="1" dirty="0"/>
              <a:t> yang </a:t>
            </a:r>
            <a:r>
              <a:rPr lang="en-ID" b="1" dirty="0" err="1"/>
              <a:t>menyelesaikan</a:t>
            </a:r>
            <a:r>
              <a:rPr lang="en-ID" b="1" dirty="0"/>
              <a:t> </a:t>
            </a:r>
            <a:r>
              <a:rPr lang="en-ID" b="1" dirty="0" err="1"/>
              <a:t>permasalahan</a:t>
            </a:r>
            <a:r>
              <a:rPr lang="en-ID" b="1" dirty="0"/>
              <a:t> </a:t>
            </a:r>
            <a:r>
              <a:rPr lang="en-ID" b="1" dirty="0" err="1"/>
              <a:t>pelanggan</a:t>
            </a:r>
            <a:r>
              <a:rPr lang="en-ID" dirty="0"/>
              <a:t>. </a:t>
            </a:r>
            <a:r>
              <a:rPr lang="en-ID" dirty="0" err="1"/>
              <a:t>Setiap</a:t>
            </a:r>
            <a:r>
              <a:rPr lang="en-ID" dirty="0"/>
              <a:t> value proposition </a:t>
            </a:r>
            <a:r>
              <a:rPr lang="en-ID" dirty="0" err="1"/>
              <a:t>dirancang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b="1" dirty="0" err="1"/>
              <a:t>memenuhi</a:t>
            </a:r>
            <a:r>
              <a:rPr lang="en-ID" b="1" dirty="0"/>
              <a:t> </a:t>
            </a:r>
            <a:r>
              <a:rPr lang="en-ID" b="1" dirty="0" err="1"/>
              <a:t>kebutuhan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pelanggan</a:t>
            </a:r>
            <a:r>
              <a:rPr lang="en-ID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62218-6AB8-47E5-8C79-49F406E06736}"/>
              </a:ext>
            </a:extLst>
          </p:cNvPr>
          <p:cNvSpPr/>
          <p:nvPr/>
        </p:nvSpPr>
        <p:spPr>
          <a:xfrm>
            <a:off x="4516579" y="5016937"/>
            <a:ext cx="3020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b="1" i="1" dirty="0"/>
              <a:t>Describes the benefits customers can expect from your products &amp; services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41809-0345-47FD-8736-C62F3B137275}"/>
              </a:ext>
            </a:extLst>
          </p:cNvPr>
          <p:cNvSpPr/>
          <p:nvPr/>
        </p:nvSpPr>
        <p:spPr>
          <a:xfrm>
            <a:off x="3189514" y="30144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D" b="1" dirty="0" err="1"/>
              <a:t>Alasan</a:t>
            </a:r>
            <a:r>
              <a:rPr lang="en-ID" b="1" dirty="0"/>
              <a:t> yang </a:t>
            </a:r>
            <a:r>
              <a:rPr lang="en-ID" b="1" dirty="0" err="1"/>
              <a:t>membuat</a:t>
            </a:r>
            <a:r>
              <a:rPr lang="en-ID" b="1" dirty="0"/>
              <a:t> </a:t>
            </a:r>
            <a:r>
              <a:rPr lang="en-ID" b="1" dirty="0" err="1"/>
              <a:t>pelanggan</a:t>
            </a:r>
            <a:r>
              <a:rPr lang="en-ID" b="1" dirty="0"/>
              <a:t> </a:t>
            </a:r>
            <a:r>
              <a:rPr lang="en-ID" b="1" dirty="0" err="1"/>
              <a:t>beralih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satu</a:t>
            </a:r>
            <a:r>
              <a:rPr lang="en-ID" b="1" dirty="0"/>
              <a:t> </a:t>
            </a:r>
            <a:r>
              <a:rPr lang="en-ID" b="1" dirty="0" err="1"/>
              <a:t>perusahaan</a:t>
            </a:r>
            <a:r>
              <a:rPr lang="en-ID" b="1" dirty="0"/>
              <a:t> </a:t>
            </a:r>
            <a:r>
              <a:rPr lang="en-ID" b="1" dirty="0" err="1"/>
              <a:t>ke</a:t>
            </a:r>
            <a:r>
              <a:rPr lang="en-ID" b="1" dirty="0"/>
              <a:t> </a:t>
            </a:r>
            <a:r>
              <a:rPr lang="en-ID" b="1" dirty="0" err="1"/>
              <a:t>perusahaan</a:t>
            </a:r>
            <a:r>
              <a:rPr lang="en-ID" b="1" dirty="0"/>
              <a:t> lain</a:t>
            </a:r>
          </a:p>
        </p:txBody>
      </p:sp>
    </p:spTree>
    <p:extLst>
      <p:ext uri="{BB962C8B-B14F-4D97-AF65-F5344CB8AC3E}">
        <p14:creationId xmlns:p14="http://schemas.microsoft.com/office/powerpoint/2010/main" val="167866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D8E57-FCF5-40CD-85AF-AD2F2755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2D15377D-2918-4C4F-8678-FB6FFF2E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90BB31-0CA4-4A9A-8A2A-C381CEA0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78972"/>
            <a:ext cx="9921923" cy="5762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0EB455-53D9-4151-A8CA-F248496B743D}"/>
              </a:ext>
            </a:extLst>
          </p:cNvPr>
          <p:cNvSpPr/>
          <p:nvPr/>
        </p:nvSpPr>
        <p:spPr>
          <a:xfrm>
            <a:off x="5915780" y="4153651"/>
            <a:ext cx="4659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000" b="1" dirty="0"/>
              <a:t>“</a:t>
            </a:r>
            <a:r>
              <a:rPr lang="en-ID" sz="2000" b="1" dirty="0" err="1"/>
              <a:t>Nggak</a:t>
            </a:r>
            <a:r>
              <a:rPr lang="en-ID" sz="2000" b="1" dirty="0"/>
              <a:t> </a:t>
            </a:r>
            <a:r>
              <a:rPr lang="en-ID" sz="2000" b="1" dirty="0" err="1"/>
              <a:t>Gampang</a:t>
            </a:r>
            <a:r>
              <a:rPr lang="en-ID" sz="2000" b="1" dirty="0"/>
              <a:t> </a:t>
            </a:r>
            <a:r>
              <a:rPr lang="en-ID" sz="2000" b="1" dirty="0" err="1"/>
              <a:t>Bikin</a:t>
            </a:r>
            <a:r>
              <a:rPr lang="en-ID" sz="2000" b="1" dirty="0"/>
              <a:t> Orang </a:t>
            </a:r>
            <a:r>
              <a:rPr lang="en-ID" sz="2000" b="1" dirty="0" err="1"/>
              <a:t>Jatuh</a:t>
            </a:r>
            <a:r>
              <a:rPr lang="en-ID" sz="2000" b="1" dirty="0"/>
              <a:t> </a:t>
            </a:r>
            <a:r>
              <a:rPr lang="en-ID" sz="2000" b="1" dirty="0" err="1"/>
              <a:t>Cinta</a:t>
            </a:r>
            <a:r>
              <a:rPr lang="en-ID" sz="20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552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82256-5774-43CC-BBC2-F21EBBFC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59BFCF-733E-4039-8B59-B88CB9F5F46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0ECF7-D7FC-4F17-A366-681C9663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6465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3004</TotalTime>
  <Words>1395</Words>
  <Application>Microsoft Office PowerPoint</Application>
  <PresentationFormat>Widescreen</PresentationFormat>
  <Paragraphs>138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Adobe Gothic Std B</vt:lpstr>
      <vt:lpstr>Aharoni</vt:lpstr>
      <vt:lpstr>Calibri</vt:lpstr>
      <vt:lpstr>Calibri Light</vt:lpstr>
      <vt:lpstr>Roboto</vt:lpstr>
      <vt:lpstr>Wingdings 2</vt:lpstr>
      <vt:lpstr>HDOfficeLightV0</vt:lpstr>
      <vt:lpstr>Retrospect</vt:lpstr>
      <vt:lpstr>Membangun Value Proposition Yang Superior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ASUS</cp:lastModifiedBy>
  <cp:revision>274</cp:revision>
  <dcterms:created xsi:type="dcterms:W3CDTF">2015-04-19T11:45:31Z</dcterms:created>
  <dcterms:modified xsi:type="dcterms:W3CDTF">2020-06-08T13:05:39Z</dcterms:modified>
</cp:coreProperties>
</file>