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2" r:id="rId3"/>
    <p:sldId id="257" r:id="rId4"/>
    <p:sldId id="303" r:id="rId5"/>
    <p:sldId id="258" r:id="rId6"/>
    <p:sldId id="301" r:id="rId7"/>
    <p:sldId id="261" r:id="rId8"/>
    <p:sldId id="259" r:id="rId9"/>
    <p:sldId id="263" r:id="rId10"/>
    <p:sldId id="260" r:id="rId11"/>
    <p:sldId id="265" r:id="rId12"/>
    <p:sldId id="266" r:id="rId13"/>
    <p:sldId id="267" r:id="rId14"/>
    <p:sldId id="268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309" autoAdjust="0"/>
  </p:normalViewPr>
  <p:slideViewPr>
    <p:cSldViewPr>
      <p:cViewPr varScale="1">
        <p:scale>
          <a:sx n="121" d="100"/>
          <a:sy n="121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2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132856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Data Pribadi dan Hukum Ekonomi Digital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D290D12D-FF17-6F4F-ABF8-DA7934D7191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503891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Smart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Kode program yang secara otomatis mengeksekusi isi perjanjian.</a:t>
            </a:r>
          </a:p>
          <a:p>
            <a:r>
              <a:t>Berbasis blockchain – tidak bisa diubah setelah disetujui.</a:t>
            </a:r>
          </a:p>
          <a:p>
            <a:r>
              <a:t>Tidak memerlukan pihak ketiga (trustless).</a:t>
            </a:r>
          </a:p>
          <a:p>
            <a:r>
              <a:t>Tantangan hukum: yurisdiksi, tanggung jawab, dan pembatalan perjanjian.</a:t>
            </a:r>
          </a:p>
        </p:txBody>
      </p:sp>
    </p:spTree>
    <p:extLst>
      <p:ext uri="{BB962C8B-B14F-4D97-AF65-F5344CB8AC3E}">
        <p14:creationId xmlns:p14="http://schemas.microsoft.com/office/powerpoint/2010/main" val="4287302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Keunggulan Smart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Eksekusi otomatis tanpa perantara</a:t>
            </a:r>
          </a:p>
          <a:p>
            <a:r>
              <a:t>• Hemat biaya dan waktu</a:t>
            </a:r>
          </a:p>
          <a:p>
            <a:r>
              <a:t>• Keamanan tinggi, minim manipulasi</a:t>
            </a:r>
          </a:p>
        </p:txBody>
      </p:sp>
    </p:spTree>
    <p:extLst>
      <p:ext uri="{BB962C8B-B14F-4D97-AF65-F5344CB8AC3E}">
        <p14:creationId xmlns:p14="http://schemas.microsoft.com/office/powerpoint/2010/main" val="267408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Smart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Masalah kode (bugs)</a:t>
            </a:r>
          </a:p>
          <a:p>
            <a:r>
              <a:t>• Regulasi belum sepenuhnya jelas</a:t>
            </a:r>
          </a:p>
          <a:p>
            <a:r>
              <a:t>• Tidak fleksibel terhadap perubahan</a:t>
            </a:r>
          </a:p>
        </p:txBody>
      </p:sp>
    </p:spTree>
    <p:extLst>
      <p:ext uri="{BB962C8B-B14F-4D97-AF65-F5344CB8AC3E}">
        <p14:creationId xmlns:p14="http://schemas.microsoft.com/office/powerpoint/2010/main" val="3690571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Ringkas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Aspek | Kontrak Elektronik | Digital Contract | Smart Contract</a:t>
            </a:r>
          </a:p>
          <a:p>
            <a:r>
              <a:t>--------------------------------------------------------------</a:t>
            </a:r>
          </a:p>
          <a:p>
            <a:r>
              <a:t>Bentuk | Elektronik | Digital | Kode Blockchain</a:t>
            </a:r>
          </a:p>
          <a:p>
            <a:r>
              <a:t>Eksekusi | Manual | Manual | Otomatis</a:t>
            </a:r>
          </a:p>
          <a:p>
            <a:r>
              <a:t>Platform | Email, PDF | Cloud-based | Blockchain</a:t>
            </a:r>
          </a:p>
          <a:p>
            <a:r>
              <a:t>Regulasi Hukum | Sudah ada | Sedang berkembang | Belum jelas</a:t>
            </a:r>
          </a:p>
        </p:txBody>
      </p:sp>
    </p:spTree>
    <p:extLst>
      <p:ext uri="{BB962C8B-B14F-4D97-AF65-F5344CB8AC3E}">
        <p14:creationId xmlns:p14="http://schemas.microsoft.com/office/powerpoint/2010/main" val="2059642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Perkembangan teknologi membawa revolusi dalam sistem kontrak.</a:t>
            </a:r>
          </a:p>
          <a:p>
            <a:r>
              <a:t>• Smart contract menawarkan efisiensi tinggi, namun perlu dukungan regulasi.</a:t>
            </a:r>
          </a:p>
          <a:p>
            <a:r>
              <a:t>• Blockchain menjadi fondasi transformasi digital dalam hukum dan bisnis.</a:t>
            </a:r>
          </a:p>
        </p:txBody>
      </p:sp>
    </p:spTree>
    <p:extLst>
      <p:ext uri="{BB962C8B-B14F-4D97-AF65-F5344CB8AC3E}">
        <p14:creationId xmlns:p14="http://schemas.microsoft.com/office/powerpoint/2010/main" val="1866507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dirty="0"/>
              <a:t>Blockchain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Definisi: Teknologi terdistribusi yang menyimpan data secara aman, transparan, dan tidak dapat diubah.</a:t>
            </a:r>
          </a:p>
          <a:p>
            <a:r>
              <a:t>Karakteristik: Desentralisasi, transparansi, keamanan.</a:t>
            </a:r>
          </a:p>
          <a:p>
            <a:r>
              <a:t>Contoh Penggunaan: Kripto (Bitcoin, Ethereum), pencatatan transaksi, rantai pasok.</a:t>
            </a:r>
          </a:p>
        </p:txBody>
      </p:sp>
    </p:spTree>
    <p:extLst>
      <p:ext uri="{BB962C8B-B14F-4D97-AF65-F5344CB8AC3E}">
        <p14:creationId xmlns:p14="http://schemas.microsoft.com/office/powerpoint/2010/main" val="3702038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penyimpanan data terdistribusi dan terenkripsi.</a:t>
            </a:r>
          </a:p>
          <a:p>
            <a:r>
              <a:t>Transparan, tidak dapat diubah, dan aman.</a:t>
            </a:r>
          </a:p>
          <a:p>
            <a:r>
              <a:t>Digunakan dalam kripto, pencatatan aset digital, dan log transaksi.</a:t>
            </a:r>
          </a:p>
          <a:p>
            <a:r>
              <a:t>Relevan dalam pembuktian hukum ekonomi digital.</a:t>
            </a:r>
          </a:p>
        </p:txBody>
      </p:sp>
      <p:sp>
        <p:nvSpPr>
          <p:cNvPr id="5" name="Judul 4">
            <a:extLst>
              <a:ext uri="{FF2B5EF4-FFF2-40B4-BE49-F238E27FC236}">
                <a16:creationId xmlns:a16="http://schemas.microsoft.com/office/drawing/2014/main" id="{2D8B0452-C21A-4F43-AD90-458C2C726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406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Blockchain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Meningkatkan kepercayaan melalui transparansi</a:t>
            </a:r>
          </a:p>
          <a:p>
            <a:r>
              <a:t>• Mengurangi biaya perantara</a:t>
            </a:r>
          </a:p>
          <a:p>
            <a:r>
              <a:t>• Keamanan data tinggi</a:t>
            </a:r>
          </a:p>
        </p:txBody>
      </p:sp>
    </p:spTree>
    <p:extLst>
      <p:ext uri="{BB962C8B-B14F-4D97-AF65-F5344CB8AC3E}">
        <p14:creationId xmlns:p14="http://schemas.microsoft.com/office/powerpoint/2010/main" val="3726395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Kontrak Elektronik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dirty="0" err="1"/>
              <a:t>Perjanjian</a:t>
            </a:r>
            <a:r>
              <a:rPr dirty="0"/>
              <a:t> yang </a:t>
            </a:r>
            <a:r>
              <a:rPr dirty="0" err="1"/>
              <a:t>dibuat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elektronik</a:t>
            </a:r>
            <a:r>
              <a:rPr dirty="0"/>
              <a:t>.</a:t>
            </a:r>
          </a:p>
          <a:p>
            <a:r>
              <a:rPr dirty="0" err="1"/>
              <a:t>Diakui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hukum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UU ITE </a:t>
            </a:r>
            <a:r>
              <a:rPr dirty="0" err="1"/>
              <a:t>dan</a:t>
            </a:r>
            <a:r>
              <a:rPr dirty="0"/>
              <a:t> PP 71/2019.</a:t>
            </a:r>
          </a:p>
          <a:p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unsur</a:t>
            </a:r>
            <a:r>
              <a:rPr dirty="0"/>
              <a:t>: </a:t>
            </a:r>
            <a:r>
              <a:rPr dirty="0" err="1"/>
              <a:t>kesepakatan</a:t>
            </a:r>
            <a:r>
              <a:rPr dirty="0"/>
              <a:t> para </a:t>
            </a:r>
            <a:r>
              <a:rPr dirty="0" err="1"/>
              <a:t>pihak</a:t>
            </a:r>
            <a:r>
              <a:rPr dirty="0"/>
              <a:t>, </a:t>
            </a:r>
            <a:r>
              <a:rPr dirty="0" err="1"/>
              <a:t>objek</a:t>
            </a:r>
            <a:r>
              <a:rPr dirty="0"/>
              <a:t> </a:t>
            </a:r>
            <a:r>
              <a:rPr dirty="0" err="1"/>
              <a:t>tertentu</a:t>
            </a:r>
            <a:r>
              <a:rPr dirty="0"/>
              <a:t>,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kausa</a:t>
            </a:r>
            <a:r>
              <a:rPr dirty="0"/>
              <a:t> yang halal.</a:t>
            </a:r>
          </a:p>
          <a:p>
            <a:r>
              <a:rPr dirty="0" err="1"/>
              <a:t>Tantangan</a:t>
            </a:r>
            <a:r>
              <a:rPr dirty="0"/>
              <a:t>: </a:t>
            </a:r>
            <a:r>
              <a:rPr dirty="0" err="1"/>
              <a:t>keabsahan</a:t>
            </a:r>
            <a:r>
              <a:rPr dirty="0"/>
              <a:t> </a:t>
            </a:r>
            <a:r>
              <a:rPr dirty="0" err="1"/>
              <a:t>tanda</a:t>
            </a:r>
            <a:r>
              <a:rPr dirty="0"/>
              <a:t> </a:t>
            </a:r>
            <a:r>
              <a:rPr dirty="0" err="1"/>
              <a:t>tangan</a:t>
            </a:r>
            <a:r>
              <a:rPr dirty="0"/>
              <a:t> digital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pembuktian</a:t>
            </a:r>
            <a:r>
              <a:rPr dirty="0"/>
              <a:t> </a:t>
            </a:r>
            <a:r>
              <a:rPr dirty="0" err="1"/>
              <a:t>transaksi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489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Lanjutan</a:t>
            </a:r>
            <a:endParaRPr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CF2FB51B-0BD6-8C46-8E0F-15A1C5A4F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270130"/>
              </p:ext>
            </p:extLst>
          </p:nvPr>
        </p:nvGraphicFramePr>
        <p:xfrm>
          <a:off x="683568" y="1397000"/>
          <a:ext cx="8003232" cy="4696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879">
                  <a:extLst>
                    <a:ext uri="{9D8B030D-6E8A-4147-A177-3AD203B41FA5}">
                      <a16:colId xmlns:a16="http://schemas.microsoft.com/office/drawing/2014/main" val="1624814169"/>
                    </a:ext>
                  </a:extLst>
                </a:gridCol>
                <a:gridCol w="3224609">
                  <a:extLst>
                    <a:ext uri="{9D8B030D-6E8A-4147-A177-3AD203B41FA5}">
                      <a16:colId xmlns:a16="http://schemas.microsoft.com/office/drawing/2014/main" val="1899759280"/>
                    </a:ext>
                  </a:extLst>
                </a:gridCol>
                <a:gridCol w="2667744">
                  <a:extLst>
                    <a:ext uri="{9D8B030D-6E8A-4147-A177-3AD203B41FA5}">
                      <a16:colId xmlns:a16="http://schemas.microsoft.com/office/drawing/2014/main" val="2817279648"/>
                    </a:ext>
                  </a:extLst>
                </a:gridCol>
              </a:tblGrid>
              <a:tr h="559265">
                <a:tc>
                  <a:txBody>
                    <a:bodyPr/>
                    <a:lstStyle/>
                    <a:p>
                      <a:pPr algn="ctr"/>
                      <a:r>
                        <a:rPr lang="id-ID" dirty="0" err="1">
                          <a:latin typeface="Cambria" panose="02040503050406030204" pitchFamily="18" charset="0"/>
                        </a:rPr>
                        <a:t>E-Contract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latin typeface="Cambria" panose="02040503050406030204" pitchFamily="18" charset="0"/>
                        </a:rPr>
                        <a:t>Unsur Teknis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latin typeface="Cambria" panose="02040503050406030204" pitchFamily="18" charset="0"/>
                        </a:rPr>
                        <a:t>Unsur Yuridis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6112086"/>
                  </a:ext>
                </a:extLst>
              </a:tr>
              <a:tr h="1379010"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Subyek Hukum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Pengirim &amp; penerima informasi elektronik, dokumen elektronik.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Para pihak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673514"/>
                  </a:ext>
                </a:extLst>
              </a:tr>
              <a:tr h="965307"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Perbuatan Hukum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Transaksi elektronik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Perjanjian para pihak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699487"/>
                  </a:ext>
                </a:extLst>
              </a:tr>
              <a:tr h="1792713"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Akibat Hukum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Sistem elektronik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latin typeface="Cambria" panose="02040503050406030204" pitchFamily="18" charset="0"/>
                        </a:rPr>
                        <a:t>Bagi para pihak melalui komputer/jaringan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188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82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Kelebihan dan Tantangan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Kelebihan:</a:t>
            </a:r>
          </a:p>
          <a:p>
            <a:r>
              <a:t>- Efisiensi waktu dan biaya</a:t>
            </a:r>
          </a:p>
          <a:p>
            <a:r>
              <a:t>- Aksesibilitas tinggi</a:t>
            </a:r>
          </a:p>
          <a:p>
            <a:r>
              <a:t>Tantangan:</a:t>
            </a:r>
          </a:p>
          <a:p>
            <a:r>
              <a:t>- Keamanan siber</a:t>
            </a:r>
          </a:p>
          <a:p>
            <a:r>
              <a:t>- Autentikasi dan tanda tangan digital</a:t>
            </a:r>
          </a:p>
        </p:txBody>
      </p:sp>
    </p:spTree>
    <p:extLst>
      <p:ext uri="{BB962C8B-B14F-4D97-AF65-F5344CB8AC3E}">
        <p14:creationId xmlns:p14="http://schemas.microsoft.com/office/powerpoint/2010/main" val="11784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Digital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Istilah umum untuk kontrak yang dibentuk dan dijalankan secara digital.</a:t>
            </a:r>
          </a:p>
          <a:p>
            <a:r>
              <a:t>Bisa berupa e-mail, klik 'I Agree', atau sistem otomatis.</a:t>
            </a:r>
          </a:p>
          <a:p>
            <a:r>
              <a:t>Sah jika memenuhi unsur kontrak menurut KUHPerdata dan UU ITE.</a:t>
            </a:r>
          </a:p>
          <a:p>
            <a:r>
              <a:t>Menjadi dasar dalam berbagai transaksi e-commerce dan layanan digital.</a:t>
            </a:r>
          </a:p>
        </p:txBody>
      </p:sp>
    </p:spTree>
    <p:extLst>
      <p:ext uri="{BB962C8B-B14F-4D97-AF65-F5344CB8AC3E}">
        <p14:creationId xmlns:p14="http://schemas.microsoft.com/office/powerpoint/2010/main" val="870621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 dan Fungsi Digital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Tersimpan dalam sistem digital</a:t>
            </a:r>
          </a:p>
          <a:p>
            <a:r>
              <a:t>• Mudah dicari, dilacak, dan dikelola</a:t>
            </a:r>
          </a:p>
          <a:p>
            <a:r>
              <a:t>• Terintegrasi dengan workflow manajemen</a:t>
            </a:r>
          </a:p>
        </p:txBody>
      </p:sp>
    </p:spTree>
    <p:extLst>
      <p:ext uri="{BB962C8B-B14F-4D97-AF65-F5344CB8AC3E}">
        <p14:creationId xmlns:p14="http://schemas.microsoft.com/office/powerpoint/2010/main" val="25447002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453</Words>
  <Application>Microsoft Macintosh PowerPoint</Application>
  <PresentationFormat>Tampilan Layar (4:3)</PresentationFormat>
  <Paragraphs>77</Paragraphs>
  <Slides>15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1. Blockchain</vt:lpstr>
      <vt:lpstr>Presentasi PowerPoint</vt:lpstr>
      <vt:lpstr>Manfaat Blockchain</vt:lpstr>
      <vt:lpstr>2. Kontrak Elektronik</vt:lpstr>
      <vt:lpstr>Lanjutan</vt:lpstr>
      <vt:lpstr>Kelebihan dan Tantangan</vt:lpstr>
      <vt:lpstr>3. Digital Contract</vt:lpstr>
      <vt:lpstr>Ciri dan Fungsi Digital Contract</vt:lpstr>
      <vt:lpstr>4. Smart Contract</vt:lpstr>
      <vt:lpstr>Keunggulan Smart Contract</vt:lpstr>
      <vt:lpstr>Tantangan Smart Contract</vt:lpstr>
      <vt:lpstr>Perbandingan Ringkas</vt:lpstr>
      <vt:lpstr>Kesimpulan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450</cp:revision>
  <cp:lastPrinted>2017-08-29T02:54:51Z</cp:lastPrinted>
  <dcterms:created xsi:type="dcterms:W3CDTF">2010-04-18T12:06:30Z</dcterms:created>
  <dcterms:modified xsi:type="dcterms:W3CDTF">2025-05-15T02:03:08Z</dcterms:modified>
</cp:coreProperties>
</file>