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60" r:id="rId5"/>
    <p:sldId id="261" r:id="rId6"/>
    <p:sldId id="262" r:id="rId7"/>
    <p:sldId id="275" r:id="rId8"/>
    <p:sldId id="263" r:id="rId9"/>
    <p:sldId id="274" r:id="rId10"/>
    <p:sldId id="272" r:id="rId11"/>
    <p:sldId id="264" r:id="rId12"/>
    <p:sldId id="273" r:id="rId13"/>
    <p:sldId id="265" r:id="rId14"/>
    <p:sldId id="266" r:id="rId15"/>
    <p:sldId id="267" r:id="rId16"/>
    <p:sldId id="268" r:id="rId17"/>
    <p:sldId id="269" r:id="rId18"/>
    <p:sldId id="270" r:id="rId19"/>
    <p:sldId id="271"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56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ctrTitle"/>
          </p:nvPr>
        </p:nvSpPr>
        <p:spPr>
          <a:xfrm>
            <a:off x="914400" y="1803405"/>
            <a:ext cx="73152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914400" y="3632201"/>
            <a:ext cx="73152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5932170" y="4323845"/>
            <a:ext cx="2297429" cy="365125"/>
          </a:xfrm>
        </p:spPr>
        <p:txBody>
          <a:bodyPr/>
          <a:lstStyle/>
          <a:p>
            <a:fld id="{0D650963-A85C-48F2-98F1-4FAAD4953338}" type="datetimeFigureOut">
              <a:rPr lang="id-ID" smtClean="0"/>
              <a:pPr/>
              <a:t>13/07/2020</a:t>
            </a:fld>
            <a:endParaRPr lang="id-ID"/>
          </a:p>
        </p:txBody>
      </p:sp>
      <p:sp>
        <p:nvSpPr>
          <p:cNvPr id="5" name="Footer Placeholder 4"/>
          <p:cNvSpPr>
            <a:spLocks noGrp="1"/>
          </p:cNvSpPr>
          <p:nvPr>
            <p:ph type="ftr" sz="quarter" idx="11"/>
          </p:nvPr>
        </p:nvSpPr>
        <p:spPr>
          <a:xfrm>
            <a:off x="914400" y="4323846"/>
            <a:ext cx="4880610" cy="365125"/>
          </a:xfrm>
        </p:spPr>
        <p:txBody>
          <a:bodyPr/>
          <a:lstStyle/>
          <a:p>
            <a:endParaRPr lang="id-ID"/>
          </a:p>
        </p:txBody>
      </p:sp>
      <p:sp>
        <p:nvSpPr>
          <p:cNvPr id="6" name="Slide Number Placeholder 5"/>
          <p:cNvSpPr>
            <a:spLocks noGrp="1"/>
          </p:cNvSpPr>
          <p:nvPr>
            <p:ph type="sldNum" sz="quarter" idx="12"/>
          </p:nvPr>
        </p:nvSpPr>
        <p:spPr>
          <a:xfrm>
            <a:off x="6057900" y="1430867"/>
            <a:ext cx="2171700" cy="365125"/>
          </a:xfrm>
        </p:spPr>
        <p:txBody>
          <a:bodyPr/>
          <a:lstStyle/>
          <a:p>
            <a:fld id="{6EBB10C0-1AEB-4C54-A19C-ECE4C1C6626E}" type="slidenum">
              <a:rPr lang="id-ID" smtClean="0"/>
              <a:pPr/>
              <a:t>‹#›</a:t>
            </a:fld>
            <a:endParaRPr lang="id-ID"/>
          </a:p>
        </p:txBody>
      </p:sp>
    </p:spTree>
    <p:extLst>
      <p:ext uri="{BB962C8B-B14F-4D97-AF65-F5344CB8AC3E}">
        <p14:creationId xmlns:p14="http://schemas.microsoft.com/office/powerpoint/2010/main" val="1893828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55" y="4697361"/>
            <a:ext cx="7956482"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94355" y="977035"/>
            <a:ext cx="7950260" cy="340697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94360" y="5516716"/>
            <a:ext cx="7955280" cy="746924"/>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D650963-A85C-48F2-98F1-4FAAD4953338}" type="datetimeFigureOut">
              <a:rPr lang="id-ID" smtClean="0"/>
              <a:pPr/>
              <a:t>13/07/2020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EBB10C0-1AEB-4C54-A19C-ECE4C1C6626E}" type="slidenum">
              <a:rPr lang="id-ID" smtClean="0"/>
              <a:pPr/>
              <a:t>‹#›</a:t>
            </a:fld>
            <a:endParaRPr lang="id-ID"/>
          </a:p>
        </p:txBody>
      </p:sp>
    </p:spTree>
    <p:extLst>
      <p:ext uri="{BB962C8B-B14F-4D97-AF65-F5344CB8AC3E}">
        <p14:creationId xmlns:p14="http://schemas.microsoft.com/office/powerpoint/2010/main" val="4079321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594360" y="753533"/>
            <a:ext cx="795528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800" y="3649134"/>
            <a:ext cx="7772400" cy="1330852"/>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5562176" y="381001"/>
            <a:ext cx="2183130" cy="365125"/>
          </a:xfrm>
        </p:spPr>
        <p:txBody>
          <a:bodyPr/>
          <a:lstStyle>
            <a:lvl1pPr algn="r">
              <a:defRPr/>
            </a:lvl1pPr>
          </a:lstStyle>
          <a:p>
            <a:fld id="{0D650963-A85C-48F2-98F1-4FAAD4953338}" type="datetimeFigureOut">
              <a:rPr lang="id-ID" smtClean="0"/>
              <a:pPr/>
              <a:t>13/07/2020</a:t>
            </a:fld>
            <a:endParaRPr lang="id-ID"/>
          </a:p>
        </p:txBody>
      </p:sp>
      <p:sp>
        <p:nvSpPr>
          <p:cNvPr id="6" name="Footer Placeholder 5"/>
          <p:cNvSpPr>
            <a:spLocks noGrp="1"/>
          </p:cNvSpPr>
          <p:nvPr>
            <p:ph type="ftr" sz="quarter" idx="11"/>
          </p:nvPr>
        </p:nvSpPr>
        <p:spPr>
          <a:xfrm>
            <a:off x="594360" y="381001"/>
            <a:ext cx="4830656" cy="365125"/>
          </a:xfrm>
        </p:spPr>
        <p:txBody>
          <a:bodyPr/>
          <a:lstStyle/>
          <a:p>
            <a:endParaRPr lang="id-ID"/>
          </a:p>
        </p:txBody>
      </p:sp>
      <p:sp>
        <p:nvSpPr>
          <p:cNvPr id="7" name="Slide Number Placeholder 6"/>
          <p:cNvSpPr>
            <a:spLocks noGrp="1"/>
          </p:cNvSpPr>
          <p:nvPr>
            <p:ph type="sldNum" sz="quarter" idx="12"/>
          </p:nvPr>
        </p:nvSpPr>
        <p:spPr>
          <a:xfrm>
            <a:off x="7882466" y="381001"/>
            <a:ext cx="667174" cy="365125"/>
          </a:xfrm>
        </p:spPr>
        <p:txBody>
          <a:bodyPr/>
          <a:lstStyle/>
          <a:p>
            <a:fld id="{6EBB10C0-1AEB-4C54-A19C-ECE4C1C6626E}" type="slidenum">
              <a:rPr lang="id-ID" smtClean="0"/>
              <a:pPr/>
              <a:t>‹#›</a:t>
            </a:fld>
            <a:endParaRPr lang="id-ID"/>
          </a:p>
        </p:txBody>
      </p:sp>
    </p:spTree>
    <p:extLst>
      <p:ext uri="{BB962C8B-B14F-4D97-AF65-F5344CB8AC3E}">
        <p14:creationId xmlns:p14="http://schemas.microsoft.com/office/powerpoint/2010/main" val="354727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768351" y="753534"/>
            <a:ext cx="7613650" cy="2756234"/>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977899" y="3509768"/>
            <a:ext cx="7194552"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5800" y="4174597"/>
            <a:ext cx="7778752" cy="821265"/>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5562176" y="381001"/>
            <a:ext cx="2183130" cy="365125"/>
          </a:xfrm>
        </p:spPr>
        <p:txBody>
          <a:bodyPr/>
          <a:lstStyle>
            <a:lvl1pPr algn="r">
              <a:defRPr/>
            </a:lvl1pPr>
          </a:lstStyle>
          <a:p>
            <a:fld id="{0D650963-A85C-48F2-98F1-4FAAD4953338}" type="datetimeFigureOut">
              <a:rPr lang="id-ID" smtClean="0"/>
              <a:pPr/>
              <a:t>13/07/2020</a:t>
            </a:fld>
            <a:endParaRPr lang="id-ID"/>
          </a:p>
        </p:txBody>
      </p:sp>
      <p:sp>
        <p:nvSpPr>
          <p:cNvPr id="6" name="Footer Placeholder 5"/>
          <p:cNvSpPr>
            <a:spLocks noGrp="1"/>
          </p:cNvSpPr>
          <p:nvPr>
            <p:ph type="ftr" sz="quarter" idx="11"/>
          </p:nvPr>
        </p:nvSpPr>
        <p:spPr>
          <a:xfrm>
            <a:off x="594360" y="379438"/>
            <a:ext cx="4830656" cy="365125"/>
          </a:xfrm>
        </p:spPr>
        <p:txBody>
          <a:bodyPr/>
          <a:lstStyle/>
          <a:p>
            <a:endParaRPr lang="id-ID"/>
          </a:p>
        </p:txBody>
      </p:sp>
      <p:sp>
        <p:nvSpPr>
          <p:cNvPr id="7" name="Slide Number Placeholder 6"/>
          <p:cNvSpPr>
            <a:spLocks noGrp="1"/>
          </p:cNvSpPr>
          <p:nvPr>
            <p:ph type="sldNum" sz="quarter" idx="12"/>
          </p:nvPr>
        </p:nvSpPr>
        <p:spPr>
          <a:xfrm>
            <a:off x="7882466" y="381001"/>
            <a:ext cx="667174" cy="365125"/>
          </a:xfrm>
        </p:spPr>
        <p:txBody>
          <a:bodyPr/>
          <a:lstStyle/>
          <a:p>
            <a:fld id="{6EBB10C0-1AEB-4C54-A19C-ECE4C1C6626E}" type="slidenum">
              <a:rPr lang="id-ID" smtClean="0"/>
              <a:pPr/>
              <a:t>‹#›</a:t>
            </a:fld>
            <a:endParaRPr lang="id-ID"/>
          </a:p>
        </p:txBody>
      </p:sp>
      <p:sp>
        <p:nvSpPr>
          <p:cNvPr id="13" name="TextBox 12"/>
          <p:cNvSpPr txBox="1"/>
          <p:nvPr/>
        </p:nvSpPr>
        <p:spPr>
          <a:xfrm>
            <a:off x="231458" y="80772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8146733" y="302133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587844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685800" y="1124702"/>
            <a:ext cx="7774782"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792" y="3648316"/>
            <a:ext cx="7773608"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5562176" y="378884"/>
            <a:ext cx="2183130" cy="365125"/>
          </a:xfrm>
        </p:spPr>
        <p:txBody>
          <a:bodyPr/>
          <a:lstStyle>
            <a:lvl1pPr algn="r">
              <a:defRPr/>
            </a:lvl1pPr>
          </a:lstStyle>
          <a:p>
            <a:fld id="{0D650963-A85C-48F2-98F1-4FAAD4953338}" type="datetimeFigureOut">
              <a:rPr lang="id-ID" smtClean="0"/>
              <a:pPr/>
              <a:t>13/07/2020</a:t>
            </a:fld>
            <a:endParaRPr lang="id-ID"/>
          </a:p>
        </p:txBody>
      </p:sp>
      <p:sp>
        <p:nvSpPr>
          <p:cNvPr id="6" name="Footer Placeholder 5"/>
          <p:cNvSpPr>
            <a:spLocks noGrp="1"/>
          </p:cNvSpPr>
          <p:nvPr>
            <p:ph type="ftr" sz="quarter" idx="11"/>
          </p:nvPr>
        </p:nvSpPr>
        <p:spPr>
          <a:xfrm>
            <a:off x="594360" y="378884"/>
            <a:ext cx="4830656" cy="365125"/>
          </a:xfrm>
        </p:spPr>
        <p:txBody>
          <a:bodyPr/>
          <a:lstStyle/>
          <a:p>
            <a:endParaRPr lang="id-ID"/>
          </a:p>
        </p:txBody>
      </p:sp>
      <p:sp>
        <p:nvSpPr>
          <p:cNvPr id="7" name="Slide Number Placeholder 6"/>
          <p:cNvSpPr>
            <a:spLocks noGrp="1"/>
          </p:cNvSpPr>
          <p:nvPr>
            <p:ph type="sldNum" sz="quarter" idx="12"/>
          </p:nvPr>
        </p:nvSpPr>
        <p:spPr>
          <a:xfrm>
            <a:off x="7882466" y="381001"/>
            <a:ext cx="667174" cy="365125"/>
          </a:xfrm>
        </p:spPr>
        <p:txBody>
          <a:bodyPr/>
          <a:lstStyle/>
          <a:p>
            <a:fld id="{6EBB10C0-1AEB-4C54-A19C-ECE4C1C6626E}" type="slidenum">
              <a:rPr lang="id-ID" smtClean="0"/>
              <a:pPr/>
              <a:t>‹#›</a:t>
            </a:fld>
            <a:endParaRPr lang="id-ID"/>
          </a:p>
        </p:txBody>
      </p:sp>
    </p:spTree>
    <p:extLst>
      <p:ext uri="{BB962C8B-B14F-4D97-AF65-F5344CB8AC3E}">
        <p14:creationId xmlns:p14="http://schemas.microsoft.com/office/powerpoint/2010/main" val="7107591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171701" y="762000"/>
            <a:ext cx="637793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594361" y="2202080"/>
            <a:ext cx="2560320"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594360" y="2904564"/>
            <a:ext cx="2560320" cy="335907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302237" y="2201333"/>
            <a:ext cx="2560320"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300781" y="2904068"/>
            <a:ext cx="2560320" cy="335957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5989319" y="2192866"/>
            <a:ext cx="2560320"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5989320" y="2904564"/>
            <a:ext cx="2560320" cy="335907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0D650963-A85C-48F2-98F1-4FAAD4953338}" type="datetimeFigureOut">
              <a:rPr lang="id-ID" smtClean="0"/>
              <a:pPr/>
              <a:t>13/07/2020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6EBB10C0-1AEB-4C54-A19C-ECE4C1C6626E}" type="slidenum">
              <a:rPr lang="id-ID" smtClean="0"/>
              <a:pPr/>
              <a:t>‹#›</a:t>
            </a:fld>
            <a:endParaRPr lang="id-ID"/>
          </a:p>
        </p:txBody>
      </p:sp>
    </p:spTree>
    <p:extLst>
      <p:ext uri="{BB962C8B-B14F-4D97-AF65-F5344CB8AC3E}">
        <p14:creationId xmlns:p14="http://schemas.microsoft.com/office/powerpoint/2010/main" val="37614422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171702" y="762000"/>
            <a:ext cx="6381984"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594360"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594360" y="2331720"/>
            <a:ext cx="2560320" cy="15073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594360" y="4796103"/>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291873"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291872" y="2331720"/>
            <a:ext cx="2560320" cy="1509862"/>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290858" y="4796102"/>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5993365"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5993364" y="2331721"/>
            <a:ext cx="2560320" cy="1508919"/>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93272" y="4796100"/>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0D650963-A85C-48F2-98F1-4FAAD4953338}" type="datetimeFigureOut">
              <a:rPr lang="id-ID" smtClean="0"/>
              <a:pPr/>
              <a:t>13/07/2020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6EBB10C0-1AEB-4C54-A19C-ECE4C1C6626E}" type="slidenum">
              <a:rPr lang="id-ID" smtClean="0"/>
              <a:pPr/>
              <a:t>‹#›</a:t>
            </a:fld>
            <a:endParaRPr lang="id-ID"/>
          </a:p>
        </p:txBody>
      </p:sp>
    </p:spTree>
    <p:extLst>
      <p:ext uri="{BB962C8B-B14F-4D97-AF65-F5344CB8AC3E}">
        <p14:creationId xmlns:p14="http://schemas.microsoft.com/office/powerpoint/2010/main" val="1798318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594360" y="2194560"/>
            <a:ext cx="7955280" cy="40690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650963-A85C-48F2-98F1-4FAAD4953338}" type="datetimeFigureOut">
              <a:rPr lang="id-ID" smtClean="0"/>
              <a:pPr/>
              <a:t>13/07/2020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EBB10C0-1AEB-4C54-A19C-ECE4C1C6626E}" type="slidenum">
              <a:rPr lang="id-ID" smtClean="0"/>
              <a:pPr/>
              <a:t>‹#›</a:t>
            </a:fld>
            <a:endParaRPr lang="id-ID"/>
          </a:p>
        </p:txBody>
      </p:sp>
    </p:spTree>
    <p:extLst>
      <p:ext uri="{BB962C8B-B14F-4D97-AF65-F5344CB8AC3E}">
        <p14:creationId xmlns:p14="http://schemas.microsoft.com/office/powerpoint/2010/main" val="3591743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Vertical Title 1"/>
          <p:cNvSpPr>
            <a:spLocks noGrp="1"/>
          </p:cNvSpPr>
          <p:nvPr>
            <p:ph type="title" orient="vert"/>
          </p:nvPr>
        </p:nvSpPr>
        <p:spPr>
          <a:xfrm>
            <a:off x="7006590" y="747183"/>
            <a:ext cx="1543050" cy="4248675"/>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94360" y="746126"/>
            <a:ext cx="6278035" cy="424973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562176" y="381001"/>
            <a:ext cx="2183130" cy="365125"/>
          </a:xfrm>
        </p:spPr>
        <p:txBody>
          <a:bodyPr/>
          <a:lstStyle>
            <a:lvl1pPr algn="r">
              <a:defRPr/>
            </a:lvl1pPr>
          </a:lstStyle>
          <a:p>
            <a:fld id="{0D650963-A85C-48F2-98F1-4FAAD4953338}" type="datetimeFigureOut">
              <a:rPr lang="id-ID" smtClean="0"/>
              <a:pPr/>
              <a:t>13/07/2020</a:t>
            </a:fld>
            <a:endParaRPr lang="id-ID"/>
          </a:p>
        </p:txBody>
      </p:sp>
      <p:sp>
        <p:nvSpPr>
          <p:cNvPr id="5" name="Footer Placeholder 4"/>
          <p:cNvSpPr>
            <a:spLocks noGrp="1"/>
          </p:cNvSpPr>
          <p:nvPr>
            <p:ph type="ftr" sz="quarter" idx="11"/>
          </p:nvPr>
        </p:nvSpPr>
        <p:spPr>
          <a:xfrm>
            <a:off x="594360" y="381001"/>
            <a:ext cx="4830656" cy="365125"/>
          </a:xfrm>
        </p:spPr>
        <p:txBody>
          <a:bodyPr/>
          <a:lstStyle/>
          <a:p>
            <a:endParaRPr lang="id-ID"/>
          </a:p>
        </p:txBody>
      </p:sp>
      <p:sp>
        <p:nvSpPr>
          <p:cNvPr id="6" name="Slide Number Placeholder 5"/>
          <p:cNvSpPr>
            <a:spLocks noGrp="1"/>
          </p:cNvSpPr>
          <p:nvPr>
            <p:ph type="sldNum" sz="quarter" idx="12"/>
          </p:nvPr>
        </p:nvSpPr>
        <p:spPr>
          <a:xfrm>
            <a:off x="7882466" y="381001"/>
            <a:ext cx="667174" cy="365125"/>
          </a:xfrm>
        </p:spPr>
        <p:txBody>
          <a:bodyPr/>
          <a:lstStyle/>
          <a:p>
            <a:fld id="{6EBB10C0-1AEB-4C54-A19C-ECE4C1C6626E}" type="slidenum">
              <a:rPr lang="id-ID" smtClean="0"/>
              <a:pPr/>
              <a:t>‹#›</a:t>
            </a:fld>
            <a:endParaRPr lang="id-ID"/>
          </a:p>
        </p:txBody>
      </p:sp>
    </p:spTree>
    <p:extLst>
      <p:ext uri="{BB962C8B-B14F-4D97-AF65-F5344CB8AC3E}">
        <p14:creationId xmlns:p14="http://schemas.microsoft.com/office/powerpoint/2010/main" val="1906984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650963-A85C-48F2-98F1-4FAAD4953338}" type="datetimeFigureOut">
              <a:rPr lang="id-ID" smtClean="0"/>
              <a:pPr/>
              <a:t>13/07/2020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EBB10C0-1AEB-4C54-A19C-ECE4C1C6626E}" type="slidenum">
              <a:rPr lang="id-ID" smtClean="0"/>
              <a:pPr/>
              <a:t>‹#›</a:t>
            </a:fld>
            <a:endParaRPr lang="id-ID"/>
          </a:p>
        </p:txBody>
      </p:sp>
    </p:spTree>
    <p:extLst>
      <p:ext uri="{BB962C8B-B14F-4D97-AF65-F5344CB8AC3E}">
        <p14:creationId xmlns:p14="http://schemas.microsoft.com/office/powerpoint/2010/main" val="3290487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594360" y="753534"/>
            <a:ext cx="7955280"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594360" y="3641726"/>
            <a:ext cx="7955281" cy="1354134"/>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562176" y="381001"/>
            <a:ext cx="2183130" cy="365125"/>
          </a:xfrm>
        </p:spPr>
        <p:txBody>
          <a:bodyPr/>
          <a:lstStyle>
            <a:lvl1pPr algn="r">
              <a:defRPr/>
            </a:lvl1pPr>
          </a:lstStyle>
          <a:p>
            <a:fld id="{0D650963-A85C-48F2-98F1-4FAAD4953338}" type="datetimeFigureOut">
              <a:rPr lang="id-ID" smtClean="0"/>
              <a:pPr/>
              <a:t>13/07/2020</a:t>
            </a:fld>
            <a:endParaRPr lang="id-ID"/>
          </a:p>
        </p:txBody>
      </p:sp>
      <p:sp>
        <p:nvSpPr>
          <p:cNvPr id="5" name="Footer Placeholder 4"/>
          <p:cNvSpPr>
            <a:spLocks noGrp="1"/>
          </p:cNvSpPr>
          <p:nvPr>
            <p:ph type="ftr" sz="quarter" idx="11"/>
          </p:nvPr>
        </p:nvSpPr>
        <p:spPr>
          <a:xfrm>
            <a:off x="594360" y="381001"/>
            <a:ext cx="4830656" cy="365125"/>
          </a:xfrm>
        </p:spPr>
        <p:txBody>
          <a:bodyPr/>
          <a:lstStyle/>
          <a:p>
            <a:endParaRPr lang="id-ID"/>
          </a:p>
        </p:txBody>
      </p:sp>
      <p:sp>
        <p:nvSpPr>
          <p:cNvPr id="6" name="Slide Number Placeholder 5"/>
          <p:cNvSpPr>
            <a:spLocks noGrp="1"/>
          </p:cNvSpPr>
          <p:nvPr>
            <p:ph type="sldNum" sz="quarter" idx="12"/>
          </p:nvPr>
        </p:nvSpPr>
        <p:spPr>
          <a:xfrm>
            <a:off x="7882466" y="381001"/>
            <a:ext cx="667173" cy="365125"/>
          </a:xfrm>
        </p:spPr>
        <p:txBody>
          <a:bodyPr/>
          <a:lstStyle/>
          <a:p>
            <a:fld id="{6EBB10C0-1AEB-4C54-A19C-ECE4C1C6626E}" type="slidenum">
              <a:rPr lang="id-ID" smtClean="0"/>
              <a:pPr/>
              <a:t>‹#›</a:t>
            </a:fld>
            <a:endParaRPr lang="id-ID"/>
          </a:p>
        </p:txBody>
      </p:sp>
    </p:spTree>
    <p:extLst>
      <p:ext uri="{BB962C8B-B14F-4D97-AF65-F5344CB8AC3E}">
        <p14:creationId xmlns:p14="http://schemas.microsoft.com/office/powerpoint/2010/main" val="3309145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94360" y="2194560"/>
            <a:ext cx="3910579" cy="40690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2099" y="2194560"/>
            <a:ext cx="3907540" cy="40690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650963-A85C-48F2-98F1-4FAAD4953338}" type="datetimeFigureOut">
              <a:rPr lang="id-ID" smtClean="0"/>
              <a:pPr/>
              <a:t>13/07/2020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EBB10C0-1AEB-4C54-A19C-ECE4C1C6626E}" type="slidenum">
              <a:rPr lang="id-ID" smtClean="0"/>
              <a:pPr/>
              <a:t>‹#›</a:t>
            </a:fld>
            <a:endParaRPr lang="id-ID"/>
          </a:p>
        </p:txBody>
      </p:sp>
    </p:spTree>
    <p:extLst>
      <p:ext uri="{BB962C8B-B14F-4D97-AF65-F5344CB8AC3E}">
        <p14:creationId xmlns:p14="http://schemas.microsoft.com/office/powerpoint/2010/main" val="406210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71700" y="762000"/>
            <a:ext cx="637794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1279" y="2183802"/>
            <a:ext cx="3683659"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94359" y="3132667"/>
            <a:ext cx="3910579" cy="31309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69018" y="2183802"/>
            <a:ext cx="368062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2098" y="3132667"/>
            <a:ext cx="3907541" cy="31309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650963-A85C-48F2-98F1-4FAAD4953338}" type="datetimeFigureOut">
              <a:rPr lang="id-ID" smtClean="0"/>
              <a:pPr/>
              <a:t>13/07/2020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6EBB10C0-1AEB-4C54-A19C-ECE4C1C6626E}" type="slidenum">
              <a:rPr lang="id-ID" smtClean="0"/>
              <a:pPr/>
              <a:t>‹#›</a:t>
            </a:fld>
            <a:endParaRPr lang="id-ID"/>
          </a:p>
        </p:txBody>
      </p:sp>
    </p:spTree>
    <p:extLst>
      <p:ext uri="{BB962C8B-B14F-4D97-AF65-F5344CB8AC3E}">
        <p14:creationId xmlns:p14="http://schemas.microsoft.com/office/powerpoint/2010/main" val="2195330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650963-A85C-48F2-98F1-4FAAD4953338}" type="datetimeFigureOut">
              <a:rPr lang="id-ID" smtClean="0"/>
              <a:pPr/>
              <a:t>13/07/2020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6EBB10C0-1AEB-4C54-A19C-ECE4C1C6626E}" type="slidenum">
              <a:rPr lang="id-ID" smtClean="0"/>
              <a:pPr/>
              <a:t>‹#›</a:t>
            </a:fld>
            <a:endParaRPr lang="id-ID"/>
          </a:p>
        </p:txBody>
      </p:sp>
    </p:spTree>
    <p:extLst>
      <p:ext uri="{BB962C8B-B14F-4D97-AF65-F5344CB8AC3E}">
        <p14:creationId xmlns:p14="http://schemas.microsoft.com/office/powerpoint/2010/main" val="3028909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650963-A85C-48F2-98F1-4FAAD4953338}" type="datetimeFigureOut">
              <a:rPr lang="id-ID" smtClean="0"/>
              <a:pPr/>
              <a:t>13/07/2020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6EBB10C0-1AEB-4C54-A19C-ECE4C1C6626E}" type="slidenum">
              <a:rPr lang="id-ID" smtClean="0"/>
              <a:pPr/>
              <a:t>‹#›</a:t>
            </a:fld>
            <a:endParaRPr lang="id-ID"/>
          </a:p>
        </p:txBody>
      </p:sp>
    </p:spTree>
    <p:extLst>
      <p:ext uri="{BB962C8B-B14F-4D97-AF65-F5344CB8AC3E}">
        <p14:creationId xmlns:p14="http://schemas.microsoft.com/office/powerpoint/2010/main" val="6773595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1524000"/>
            <a:ext cx="30861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3886200" y="746760"/>
            <a:ext cx="4663440" cy="551688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4360" y="3124200"/>
            <a:ext cx="3086100" cy="31394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D650963-A85C-48F2-98F1-4FAAD4953338}" type="datetimeFigureOut">
              <a:rPr lang="id-ID" smtClean="0"/>
              <a:pPr/>
              <a:t>13/07/2020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EBB10C0-1AEB-4C54-A19C-ECE4C1C6626E}" type="slidenum">
              <a:rPr lang="id-ID" smtClean="0"/>
              <a:pPr/>
              <a:t>‹#›</a:t>
            </a:fld>
            <a:endParaRPr lang="id-ID"/>
          </a:p>
        </p:txBody>
      </p:sp>
    </p:spTree>
    <p:extLst>
      <p:ext uri="{BB962C8B-B14F-4D97-AF65-F5344CB8AC3E}">
        <p14:creationId xmlns:p14="http://schemas.microsoft.com/office/powerpoint/2010/main" val="42598734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1524000"/>
            <a:ext cx="407573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77524" y="751242"/>
            <a:ext cx="3674234" cy="5512398"/>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94360" y="3124200"/>
            <a:ext cx="4075730" cy="31394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D650963-A85C-48F2-98F1-4FAAD4953338}" type="datetimeFigureOut">
              <a:rPr lang="id-ID" smtClean="0"/>
              <a:pPr/>
              <a:t>13/07/2020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EBB10C0-1AEB-4C54-A19C-ECE4C1C6626E}" type="slidenum">
              <a:rPr lang="id-ID" smtClean="0"/>
              <a:pPr/>
              <a:t>‹#›</a:t>
            </a:fld>
            <a:endParaRPr lang="id-ID"/>
          </a:p>
        </p:txBody>
      </p:sp>
    </p:spTree>
    <p:extLst>
      <p:ext uri="{BB962C8B-B14F-4D97-AF65-F5344CB8AC3E}">
        <p14:creationId xmlns:p14="http://schemas.microsoft.com/office/powerpoint/2010/main" val="296084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9144000" cy="1081088"/>
          </a:xfrm>
          <a:prstGeom prst="rect">
            <a:avLst/>
          </a:prstGeom>
        </p:spPr>
      </p:pic>
      <p:sp>
        <p:nvSpPr>
          <p:cNvPr id="2" name="Title Placeholder 1"/>
          <p:cNvSpPr>
            <a:spLocks noGrp="1"/>
          </p:cNvSpPr>
          <p:nvPr>
            <p:ph type="title"/>
          </p:nvPr>
        </p:nvSpPr>
        <p:spPr>
          <a:xfrm>
            <a:off x="2171700" y="764373"/>
            <a:ext cx="637794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94360" y="2194560"/>
            <a:ext cx="7955280" cy="406908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12230" y="6356351"/>
            <a:ext cx="213741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D650963-A85C-48F2-98F1-4FAAD4953338}" type="datetimeFigureOut">
              <a:rPr lang="id-ID" smtClean="0"/>
              <a:pPr/>
              <a:t>13/07/2020</a:t>
            </a:fld>
            <a:endParaRPr lang="id-ID"/>
          </a:p>
        </p:txBody>
      </p:sp>
      <p:sp>
        <p:nvSpPr>
          <p:cNvPr id="5" name="Footer Placeholder 4"/>
          <p:cNvSpPr>
            <a:spLocks noGrp="1"/>
          </p:cNvSpPr>
          <p:nvPr>
            <p:ph type="ftr" sz="quarter" idx="3"/>
          </p:nvPr>
        </p:nvSpPr>
        <p:spPr>
          <a:xfrm>
            <a:off x="594360" y="6355846"/>
            <a:ext cx="568071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72250" y="381001"/>
            <a:ext cx="197739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EBB10C0-1AEB-4C54-A19C-ECE4C1C6626E}" type="slidenum">
              <a:rPr lang="id-ID" smtClean="0"/>
              <a:pPr/>
              <a:t>‹#›</a:t>
            </a:fld>
            <a:endParaRPr lang="id-ID"/>
          </a:p>
        </p:txBody>
      </p:sp>
    </p:spTree>
    <p:extLst>
      <p:ext uri="{BB962C8B-B14F-4D97-AF65-F5344CB8AC3E}">
        <p14:creationId xmlns:p14="http://schemas.microsoft.com/office/powerpoint/2010/main" val="2265262256"/>
      </p:ext>
    </p:extLst>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8520" y="1052736"/>
            <a:ext cx="8964489" cy="3416320"/>
          </a:xfrm>
          <a:prstGeom prst="rect">
            <a:avLst/>
          </a:prstGeom>
          <a:noFill/>
        </p:spPr>
        <p:txBody>
          <a:bodyPr wrap="square" lIns="91440" tIns="45720" rIns="91440" bIns="45720">
            <a:spAutoFit/>
          </a:bodyPr>
          <a:lstStyle/>
          <a:p>
            <a:pPr algn="ctr"/>
            <a:r>
              <a:rPr lang="id-ID" sz="5400" b="1" cap="none" spc="0" dirty="0">
                <a:ln w="1905"/>
                <a:solidFill>
                  <a:srgbClr val="FFC000"/>
                </a:solidFill>
                <a:effectLst>
                  <a:innerShdw blurRad="69850" dist="43180" dir="5400000">
                    <a:srgbClr val="000000">
                      <a:alpha val="65000"/>
                    </a:srgbClr>
                  </a:innerShdw>
                </a:effectLst>
              </a:rPr>
              <a:t>PENGEMBANGAN SISTEM TEKNOLOGI </a:t>
            </a:r>
          </a:p>
          <a:p>
            <a:pPr algn="ctr"/>
            <a:r>
              <a:rPr lang="id-ID" sz="5400" b="1" cap="none" spc="0" dirty="0">
                <a:ln w="1905"/>
                <a:solidFill>
                  <a:srgbClr val="FFC000"/>
                </a:solidFill>
                <a:effectLst>
                  <a:innerShdw blurRad="69850" dist="43180" dir="5400000">
                    <a:srgbClr val="000000">
                      <a:alpha val="65000"/>
                    </a:srgbClr>
                  </a:innerShdw>
                </a:effectLst>
              </a:rPr>
              <a:t>INFORMASI METODE ALTERNATIF</a:t>
            </a:r>
            <a:endParaRPr lang="en-US" sz="5400" b="1" cap="none" spc="0" dirty="0">
              <a:ln w="1905"/>
              <a:solidFill>
                <a:srgbClr val="FFC000"/>
              </a:soli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4089039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a:latin typeface="Times New Roman" pitchFamily="18" charset="0"/>
                <a:cs typeface="Times New Roman" pitchFamily="18" charset="0"/>
              </a:rPr>
              <a:t>Kekurangan Outsourcing</a:t>
            </a:r>
            <a:endParaRPr lang="id-ID" dirty="0"/>
          </a:p>
        </p:txBody>
      </p:sp>
      <p:sp>
        <p:nvSpPr>
          <p:cNvPr id="3" name="Content Placeholder 2"/>
          <p:cNvSpPr>
            <a:spLocks noGrp="1"/>
          </p:cNvSpPr>
          <p:nvPr>
            <p:ph idx="1"/>
          </p:nvPr>
        </p:nvSpPr>
        <p:spPr/>
        <p:txBody>
          <a:bodyPr>
            <a:normAutofit/>
          </a:bodyPr>
          <a:lstStyle/>
          <a:p>
            <a:pPr marL="457200" indent="-457200">
              <a:buFont typeface="+mj-lt"/>
              <a:buAutoNum type="arabicPeriod"/>
            </a:pPr>
            <a:r>
              <a:rPr lang="id-ID" dirty="0">
                <a:latin typeface="Times New Roman" pitchFamily="18" charset="0"/>
                <a:cs typeface="Times New Roman" pitchFamily="18" charset="0"/>
              </a:rPr>
              <a:t>Dapat ditiru oleh pesaingnya </a:t>
            </a:r>
          </a:p>
          <a:p>
            <a:pPr marL="457200" indent="-457200">
              <a:buFont typeface="+mj-lt"/>
              <a:buAutoNum type="arabicPeriod"/>
            </a:pPr>
            <a:r>
              <a:rPr lang="id-ID" dirty="0">
                <a:latin typeface="Times New Roman" pitchFamily="18" charset="0"/>
                <a:cs typeface="Times New Roman" pitchFamily="18" charset="0"/>
              </a:rPr>
              <a:t>Perusahan akan kehilangan kendali terhadap aplikasi yang di outsourcekan</a:t>
            </a:r>
          </a:p>
          <a:p>
            <a:pPr marL="457200" indent="-457200">
              <a:buFont typeface="+mj-lt"/>
              <a:buAutoNum type="arabicPeriod"/>
            </a:pPr>
            <a:r>
              <a:rPr lang="id-ID" dirty="0">
                <a:latin typeface="Times New Roman" pitchFamily="18" charset="0"/>
                <a:cs typeface="Times New Roman" pitchFamily="18" charset="0"/>
              </a:rPr>
              <a:t>Perusahaan akan banyak kehilangan kendali didalam memutuskan sesuatu</a:t>
            </a:r>
          </a:p>
          <a:p>
            <a:pPr marL="457200" indent="-457200">
              <a:buFont typeface="+mj-lt"/>
              <a:buAutoNum type="arabicPeriod"/>
            </a:pPr>
            <a:r>
              <a:rPr lang="id-ID" dirty="0">
                <a:latin typeface="Times New Roman" pitchFamily="18" charset="0"/>
                <a:cs typeface="Times New Roman" pitchFamily="18" charset="0"/>
              </a:rPr>
              <a:t>Perusahaan akan kehilangan keahlian dari belajar membangun dan mengoprasikan 	    aplikasi tersebut</a:t>
            </a:r>
          </a:p>
          <a:p>
            <a:endParaRPr lang="id-ID" dirty="0"/>
          </a:p>
        </p:txBody>
      </p:sp>
    </p:spTree>
    <p:extLst>
      <p:ext uri="{BB962C8B-B14F-4D97-AF65-F5344CB8AC3E}">
        <p14:creationId xmlns:p14="http://schemas.microsoft.com/office/powerpoint/2010/main" val="949707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END-USER DEVELOPMENT</a:t>
            </a:r>
          </a:p>
        </p:txBody>
      </p:sp>
      <p:sp>
        <p:nvSpPr>
          <p:cNvPr id="3" name="Content Placeholder 2"/>
          <p:cNvSpPr>
            <a:spLocks noGrp="1"/>
          </p:cNvSpPr>
          <p:nvPr>
            <p:ph idx="1"/>
          </p:nvPr>
        </p:nvSpPr>
        <p:spPr/>
        <p:txBody>
          <a:bodyPr>
            <a:normAutofit/>
          </a:bodyPr>
          <a:lstStyle/>
          <a:p>
            <a:pPr algn="just"/>
            <a:r>
              <a:rPr lang="id-ID" sz="2000" dirty="0">
                <a:latin typeface="Times New Roman" pitchFamily="18" charset="0"/>
                <a:cs typeface="Times New Roman" pitchFamily="18" charset="0"/>
              </a:rPr>
              <a:t>Jika keputusannya adalah mengembangkan sistem teknologi informasi (STI) secara internal (insourcing), maka yang dipertimbangkan selanjutnya adalah metode pengembangan oleh pemakai sistem (end user development (EUD) atau end user computing (EUCI))</a:t>
            </a:r>
          </a:p>
          <a:p>
            <a:pPr algn="just"/>
            <a:endParaRPr lang="id-ID" sz="2000" dirty="0">
              <a:latin typeface="Times New Roman" pitchFamily="18" charset="0"/>
              <a:cs typeface="Times New Roman" pitchFamily="18" charset="0"/>
            </a:endParaRPr>
          </a:p>
        </p:txBody>
      </p:sp>
    </p:spTree>
    <p:extLst>
      <p:ext uri="{BB962C8B-B14F-4D97-AF65-F5344CB8AC3E}">
        <p14:creationId xmlns:p14="http://schemas.microsoft.com/office/powerpoint/2010/main" val="352159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p:txBody>
          <a:bodyPr>
            <a:normAutofit lnSpcReduction="10000"/>
          </a:bodyPr>
          <a:lstStyle/>
          <a:p>
            <a:pPr marL="0" indent="0">
              <a:buNone/>
            </a:pPr>
            <a:r>
              <a:rPr lang="id-ID" dirty="0">
                <a:latin typeface="Times New Roman" pitchFamily="18" charset="0"/>
                <a:cs typeface="Times New Roman" pitchFamily="18" charset="0"/>
              </a:rPr>
              <a:t>Kelebihan dan kekurangan EUD/EUC</a:t>
            </a:r>
          </a:p>
          <a:p>
            <a:pPr marL="0" indent="0">
              <a:buNone/>
            </a:pPr>
            <a:r>
              <a:rPr lang="id-ID" dirty="0">
                <a:latin typeface="Times New Roman" pitchFamily="18" charset="0"/>
                <a:cs typeface="Times New Roman" pitchFamily="18" charset="0"/>
              </a:rPr>
              <a:t>1. Menghindari permasalahan kemacetan di departemen sistem informasi</a:t>
            </a:r>
          </a:p>
          <a:p>
            <a:pPr marL="0" indent="0">
              <a:buNone/>
            </a:pPr>
            <a:r>
              <a:rPr lang="id-ID" dirty="0">
                <a:latin typeface="Times New Roman" pitchFamily="18" charset="0"/>
                <a:cs typeface="Times New Roman" pitchFamily="18" charset="0"/>
              </a:rPr>
              <a:t>2. Kebutuhan pemakai sistem dapat lebih terpenuhi</a:t>
            </a:r>
          </a:p>
          <a:p>
            <a:pPr marL="0" indent="0">
              <a:buNone/>
            </a:pPr>
            <a:r>
              <a:rPr lang="id-ID" dirty="0">
                <a:latin typeface="Times New Roman" pitchFamily="18" charset="0"/>
                <a:cs typeface="Times New Roman" pitchFamily="18" charset="0"/>
              </a:rPr>
              <a:t>3. Menigkatkan keterlibatan pemakai didalam pengembangan sistem</a:t>
            </a:r>
          </a:p>
          <a:p>
            <a:pPr marL="0" indent="0">
              <a:buNone/>
            </a:pPr>
            <a:r>
              <a:rPr lang="id-ID" dirty="0">
                <a:latin typeface="Times New Roman" pitchFamily="18" charset="0"/>
                <a:cs typeface="Times New Roman" pitchFamily="18" charset="0"/>
              </a:rPr>
              <a:t>4. Kualitas pemahaman pemakai sistem terhadap sistem teknologi infomasi meningkat</a:t>
            </a:r>
          </a:p>
          <a:p>
            <a:pPr marL="0" indent="0">
              <a:buNone/>
            </a:pPr>
            <a:r>
              <a:rPr lang="id-ID" dirty="0">
                <a:latin typeface="Times New Roman" pitchFamily="18" charset="0"/>
                <a:cs typeface="Times New Roman" pitchFamily="18" charset="0"/>
              </a:rPr>
              <a:t>Kekurangan EUD</a:t>
            </a:r>
          </a:p>
          <a:p>
            <a:pPr marL="0" indent="0">
              <a:buNone/>
            </a:pPr>
            <a:r>
              <a:rPr lang="id-ID" dirty="0">
                <a:latin typeface="Times New Roman" pitchFamily="18" charset="0"/>
                <a:cs typeface="Times New Roman" pitchFamily="18" charset="0"/>
              </a:rPr>
              <a:t>1. Pemakai harus mengembangkan aplikasinya sendiri</a:t>
            </a:r>
          </a:p>
          <a:p>
            <a:pPr marL="0" indent="0">
              <a:buNone/>
            </a:pPr>
            <a:r>
              <a:rPr lang="id-ID" dirty="0">
                <a:latin typeface="Times New Roman" pitchFamily="18" charset="0"/>
                <a:cs typeface="Times New Roman" pitchFamily="18" charset="0"/>
              </a:rPr>
              <a:t>2. Penerapan EUD mempunyai resiko menunggu bahkan merusak</a:t>
            </a:r>
          </a:p>
          <a:p>
            <a:pPr marL="0" indent="0">
              <a:buNone/>
            </a:pPr>
            <a:r>
              <a:rPr lang="id-ID" dirty="0">
                <a:latin typeface="Times New Roman" pitchFamily="18" charset="0"/>
                <a:cs typeface="Times New Roman" pitchFamily="18" charset="0"/>
              </a:rPr>
              <a:t>3. Kelemahan teknis yang dimiliki oleh pemakai sistem</a:t>
            </a:r>
          </a:p>
          <a:p>
            <a:endParaRPr lang="id-ID" dirty="0"/>
          </a:p>
        </p:txBody>
      </p:sp>
    </p:spTree>
    <p:extLst>
      <p:ext uri="{BB962C8B-B14F-4D97-AF65-F5344CB8AC3E}">
        <p14:creationId xmlns:p14="http://schemas.microsoft.com/office/powerpoint/2010/main" val="195434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32656"/>
            <a:ext cx="7024744" cy="1143000"/>
          </a:xfrm>
        </p:spPr>
        <p:txBody>
          <a:bodyPr/>
          <a:lstStyle/>
          <a:p>
            <a:r>
              <a:rPr lang="id-ID" dirty="0"/>
              <a:t>Waktu penerapan EUC</a:t>
            </a:r>
          </a:p>
        </p:txBody>
      </p:sp>
      <p:sp>
        <p:nvSpPr>
          <p:cNvPr id="3" name="Content Placeholder 2"/>
          <p:cNvSpPr>
            <a:spLocks noGrp="1"/>
          </p:cNvSpPr>
          <p:nvPr>
            <p:ph idx="1"/>
          </p:nvPr>
        </p:nvSpPr>
        <p:spPr>
          <a:xfrm>
            <a:off x="755576" y="1556792"/>
            <a:ext cx="7920880" cy="3508977"/>
          </a:xfrm>
        </p:spPr>
        <p:txBody>
          <a:bodyPr>
            <a:noAutofit/>
          </a:bodyPr>
          <a:lstStyle/>
          <a:p>
            <a:r>
              <a:rPr lang="id-ID" sz="2400" dirty="0">
                <a:latin typeface="Times New Roman" pitchFamily="18" charset="0"/>
                <a:cs typeface="Times New Roman" pitchFamily="18" charset="0"/>
              </a:rPr>
              <a:t>Pemakai harus mengembangkan aplikasinya sendiri , paling tidak harus mempunya pemahaman tentang teknologi sistem informasi dan pemahaman tentang pengembangan sistem tersebut. Tidak semua pemakai tidak mempunyai pemahaman tentang ini. Oleh karena itu timing kapan end user computing (EUC) dapat dimulai diterapkan diorganisasi merupakan pertanyaan yang krusial dan harus dipertimbangkan masak-masak.</a:t>
            </a:r>
          </a:p>
          <a:p>
            <a:r>
              <a:rPr lang="id-ID" sz="2400" dirty="0">
                <a:latin typeface="Times New Roman" pitchFamily="18" charset="0"/>
                <a:cs typeface="Times New Roman" pitchFamily="18" charset="0"/>
              </a:rPr>
              <a:t>Tahap-tahap dari Nolan (Nolan’s stage) dapat digunakan untuk menentukan timing dari EUC. Nolan memberikan empat tahapan yaitu inisiasi (initiation), ketularan (contagion), kendali (control) dan matang (mature)</a:t>
            </a:r>
          </a:p>
        </p:txBody>
      </p:sp>
    </p:spTree>
    <p:extLst>
      <p:ext uri="{BB962C8B-B14F-4D97-AF65-F5344CB8AC3E}">
        <p14:creationId xmlns:p14="http://schemas.microsoft.com/office/powerpoint/2010/main" val="3012382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Strategi EUC</a:t>
            </a:r>
          </a:p>
        </p:txBody>
      </p:sp>
      <p:sp>
        <p:nvSpPr>
          <p:cNvPr id="3" name="Content Placeholder 2"/>
          <p:cNvSpPr>
            <a:spLocks noGrp="1"/>
          </p:cNvSpPr>
          <p:nvPr>
            <p:ph idx="1"/>
          </p:nvPr>
        </p:nvSpPr>
        <p:spPr/>
        <p:txBody>
          <a:bodyPr>
            <a:normAutofit/>
          </a:bodyPr>
          <a:lstStyle/>
          <a:p>
            <a:r>
              <a:rPr lang="id-ID" sz="1600" dirty="0">
                <a:latin typeface="Times New Roman" pitchFamily="18" charset="0"/>
                <a:cs typeface="Times New Roman" pitchFamily="18" charset="0"/>
              </a:rPr>
              <a:t>Perkembangan EUC di organisasi semacam ini diarahkan sampai ke titik yang disebut pertumbuhan terkendali (controlled growth) yaitu saat EUC diterapkan secara optimal di organisasi. Strategi mencapai titik ini dapat dilakukan dengan tiga cara yaitu strategi aselerasi (acceleration), kontaimen (contaiment) dan imbang ( balance).</a:t>
            </a:r>
          </a:p>
          <a:p>
            <a:endParaRPr lang="id-ID" sz="1600" dirty="0">
              <a:latin typeface="Times New Roman" pitchFamily="18" charset="0"/>
              <a:cs typeface="Times New Roman" pitchFamily="18" charset="0"/>
            </a:endParaRPr>
          </a:p>
          <a:p>
            <a:r>
              <a:rPr lang="id-ID" sz="1600" dirty="0">
                <a:latin typeface="Times New Roman" pitchFamily="18" charset="0"/>
                <a:cs typeface="Times New Roman" pitchFamily="18" charset="0"/>
              </a:rPr>
              <a:t>Srategi aselerasi (acceleration) menekan pada kecepatan ekspansi dari penerapan EUC dengan pengendalian yang kurang diperhatikan</a:t>
            </a:r>
          </a:p>
          <a:p>
            <a:r>
              <a:rPr lang="id-ID" sz="1600" dirty="0">
                <a:latin typeface="Times New Roman" pitchFamily="18" charset="0"/>
                <a:cs typeface="Times New Roman" pitchFamily="18" charset="0"/>
              </a:rPr>
              <a:t>Strategi kontaimen (contaiment) adalah sebaliknya yaitu lebih menekan pada pengendalian dari EUC ketimbang kecepatan penerapannya</a:t>
            </a:r>
          </a:p>
          <a:p>
            <a:r>
              <a:rPr lang="id-ID" sz="1600" dirty="0">
                <a:latin typeface="Times New Roman" pitchFamily="18" charset="0"/>
                <a:cs typeface="Times New Roman" pitchFamily="18" charset="0"/>
              </a:rPr>
              <a:t>Strategi imbang (balance) menekan kualitas dan kuantitas berjalan bersama-sama secara imbang untuk mencapai kearah pertumbuhan terkendali dari penerapan dari EUC diperusahaan.</a:t>
            </a:r>
          </a:p>
        </p:txBody>
      </p:sp>
    </p:spTree>
    <p:extLst>
      <p:ext uri="{BB962C8B-B14F-4D97-AF65-F5344CB8AC3E}">
        <p14:creationId xmlns:p14="http://schemas.microsoft.com/office/powerpoint/2010/main" val="1664786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Taktik penerapan EUC</a:t>
            </a:r>
          </a:p>
        </p:txBody>
      </p:sp>
      <p:sp>
        <p:nvSpPr>
          <p:cNvPr id="3" name="Content Placeholder 2"/>
          <p:cNvSpPr>
            <a:spLocks noGrp="1"/>
          </p:cNvSpPr>
          <p:nvPr>
            <p:ph idx="1"/>
          </p:nvPr>
        </p:nvSpPr>
        <p:spPr/>
        <p:txBody>
          <a:bodyPr>
            <a:normAutofit/>
          </a:bodyPr>
          <a:lstStyle/>
          <a:p>
            <a:pPr algn="just"/>
            <a:r>
              <a:rPr lang="id-ID" sz="2000" dirty="0">
                <a:latin typeface="Times New Roman" pitchFamily="18" charset="0"/>
                <a:cs typeface="Times New Roman" pitchFamily="18" charset="0"/>
              </a:rPr>
              <a:t>Taktik pelaksanaan EUC dimaksudkan untuk mengatasi kelemahan kemampuan teknis manajer. Taktik yang diterapkan dengan menyediakan alat-alat pengembang sistem yang sudah digunakan dan membangun pusat informasi (information center) didalam organisasi.</a:t>
            </a:r>
          </a:p>
          <a:p>
            <a:pPr marL="0" indent="0" algn="just">
              <a:buNone/>
            </a:pPr>
            <a:endParaRPr lang="id-ID" sz="2000" dirty="0">
              <a:latin typeface="Times New Roman" pitchFamily="18" charset="0"/>
              <a:cs typeface="Times New Roman" pitchFamily="18" charset="0"/>
            </a:endParaRPr>
          </a:p>
          <a:p>
            <a:pPr marL="0" indent="0" algn="just">
              <a:buNone/>
            </a:pPr>
            <a:r>
              <a:rPr lang="id-ID" sz="2000" dirty="0">
                <a:latin typeface="Times New Roman" pitchFamily="18" charset="0"/>
                <a:cs typeface="Times New Roman" pitchFamily="18" charset="0"/>
              </a:rPr>
              <a:t>Alat-alat pengembang sistem</a:t>
            </a:r>
          </a:p>
          <a:p>
            <a:pPr marL="0" indent="0" algn="just">
              <a:buNone/>
            </a:pPr>
            <a:r>
              <a:rPr lang="id-ID" sz="2000" dirty="0">
                <a:latin typeface="Times New Roman" pitchFamily="18" charset="0"/>
                <a:cs typeface="Times New Roman" pitchFamily="18" charset="0"/>
              </a:rPr>
              <a:t>	Alat-alat perangkat keras yg digunakan pada pengembangan sistem berupa DBMS (Data Base Management System) dengan bahasa kueri (query language) yang disediakannya, Visual Language dan CASE (Computer Aided Software Engineering).</a:t>
            </a:r>
          </a:p>
        </p:txBody>
      </p:sp>
    </p:spTree>
    <p:extLst>
      <p:ext uri="{BB962C8B-B14F-4D97-AF65-F5344CB8AC3E}">
        <p14:creationId xmlns:p14="http://schemas.microsoft.com/office/powerpoint/2010/main" val="1308968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PROTOTYPING</a:t>
            </a:r>
          </a:p>
        </p:txBody>
      </p:sp>
      <p:sp>
        <p:nvSpPr>
          <p:cNvPr id="3" name="Content Placeholder 2"/>
          <p:cNvSpPr>
            <a:spLocks noGrp="1"/>
          </p:cNvSpPr>
          <p:nvPr>
            <p:ph idx="1"/>
          </p:nvPr>
        </p:nvSpPr>
        <p:spPr/>
        <p:txBody>
          <a:bodyPr>
            <a:normAutofit/>
          </a:bodyPr>
          <a:lstStyle/>
          <a:p>
            <a:r>
              <a:rPr lang="id-ID" sz="2000" dirty="0">
                <a:latin typeface="Times New Roman" pitchFamily="18" charset="0"/>
                <a:cs typeface="Times New Roman" pitchFamily="18" charset="0"/>
              </a:rPr>
              <a:t>Metode berikut yang perlu dipertimbangkan setelah metode EUC adalah metode prototyping. Pertimbangan memilih metode ini adalah jadwal pemakaian sistem teknologi (STI) yang harus segera tidak dapat menunggu terlalu lama lagi. Metode ini banyak digunakan untuk mengembangkan STI yang harus segera dioperasikan jika tidak permasalahan yang akan diselesaikan oleh STI sudah menjadi basi dan proses pengambilan keputusan terlambat.</a:t>
            </a:r>
          </a:p>
          <a:p>
            <a:pPr marL="0" indent="0">
              <a:buNone/>
            </a:pPr>
            <a:r>
              <a:rPr lang="id-ID" sz="2000" dirty="0">
                <a:latin typeface="Times New Roman" pitchFamily="18" charset="0"/>
                <a:cs typeface="Times New Roman" pitchFamily="18" charset="0"/>
              </a:rPr>
              <a:t>	Prototyping adalah proses pengembangan suatu prototip secara cepat untuk digunakan terlebih dahulu dan ditingkatkan terus menerus sampai didapatkan sistem yang utuh.</a:t>
            </a:r>
          </a:p>
        </p:txBody>
      </p:sp>
    </p:spTree>
    <p:extLst>
      <p:ext uri="{BB962C8B-B14F-4D97-AF65-F5344CB8AC3E}">
        <p14:creationId xmlns:p14="http://schemas.microsoft.com/office/powerpoint/2010/main" val="1295632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a:t>Tahap-tahap yang dilakukan</a:t>
            </a:r>
          </a:p>
        </p:txBody>
      </p:sp>
      <p:sp>
        <p:nvSpPr>
          <p:cNvPr id="3" name="Content Placeholder 2"/>
          <p:cNvSpPr>
            <a:spLocks noGrp="1"/>
          </p:cNvSpPr>
          <p:nvPr>
            <p:ph idx="1"/>
          </p:nvPr>
        </p:nvSpPr>
        <p:spPr/>
        <p:txBody>
          <a:bodyPr>
            <a:normAutofit/>
          </a:bodyPr>
          <a:lstStyle/>
          <a:p>
            <a:r>
              <a:rPr lang="id-ID" sz="2400" dirty="0">
                <a:latin typeface="Times New Roman" pitchFamily="18" charset="0"/>
                <a:cs typeface="Times New Roman" pitchFamily="18" charset="0"/>
              </a:rPr>
              <a:t>Identifikasi kebutuhan pemakai yang paling mendasar</a:t>
            </a:r>
          </a:p>
          <a:p>
            <a:r>
              <a:rPr lang="id-ID" sz="2400" dirty="0">
                <a:latin typeface="Times New Roman" pitchFamily="18" charset="0"/>
                <a:cs typeface="Times New Roman" pitchFamily="18" charset="0"/>
              </a:rPr>
              <a:t>Membangun prototip</a:t>
            </a:r>
          </a:p>
          <a:p>
            <a:r>
              <a:rPr lang="id-ID" sz="2400" dirty="0">
                <a:latin typeface="Times New Roman" pitchFamily="18" charset="0"/>
                <a:cs typeface="Times New Roman" pitchFamily="18" charset="0"/>
              </a:rPr>
              <a:t>Menggunakan prototip</a:t>
            </a:r>
          </a:p>
          <a:p>
            <a:r>
              <a:rPr lang="id-ID" sz="2400" dirty="0">
                <a:latin typeface="Times New Roman" pitchFamily="18" charset="0"/>
                <a:cs typeface="Times New Roman" pitchFamily="18" charset="0"/>
              </a:rPr>
              <a:t>Merevisi dan meningkatkan prototip</a:t>
            </a:r>
          </a:p>
          <a:p>
            <a:r>
              <a:rPr lang="id-ID" sz="2400" dirty="0">
                <a:latin typeface="Times New Roman" pitchFamily="18" charset="0"/>
                <a:cs typeface="Times New Roman" pitchFamily="18" charset="0"/>
              </a:rPr>
              <a:t>jika prototip lengkap menjadi sistem yang dikehendaki, proses interasi dihentikan</a:t>
            </a:r>
          </a:p>
        </p:txBody>
      </p:sp>
    </p:spTree>
    <p:extLst>
      <p:ext uri="{BB962C8B-B14F-4D97-AF65-F5344CB8AC3E}">
        <p14:creationId xmlns:p14="http://schemas.microsoft.com/office/powerpoint/2010/main" val="1494398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a:t>Kelemahan dan kelebihan prototip</a:t>
            </a:r>
          </a:p>
        </p:txBody>
      </p:sp>
      <p:sp>
        <p:nvSpPr>
          <p:cNvPr id="3" name="Content Placeholder 2"/>
          <p:cNvSpPr>
            <a:spLocks noGrp="1"/>
          </p:cNvSpPr>
          <p:nvPr>
            <p:ph idx="1"/>
          </p:nvPr>
        </p:nvSpPr>
        <p:spPr/>
        <p:txBody>
          <a:bodyPr>
            <a:normAutofit/>
          </a:bodyPr>
          <a:lstStyle/>
          <a:p>
            <a:pPr marL="68580" indent="0">
              <a:buNone/>
            </a:pPr>
            <a:r>
              <a:rPr lang="id-ID" sz="2400" dirty="0">
                <a:latin typeface="Times New Roman" pitchFamily="18" charset="0"/>
                <a:cs typeface="Times New Roman" pitchFamily="18" charset="0"/>
              </a:rPr>
              <a:t>Kelebihan</a:t>
            </a:r>
          </a:p>
          <a:p>
            <a:pPr indent="-342900"/>
            <a:r>
              <a:rPr lang="id-ID" sz="2400" dirty="0">
                <a:latin typeface="Times New Roman" pitchFamily="18" charset="0"/>
                <a:cs typeface="Times New Roman" pitchFamily="18" charset="0"/>
              </a:rPr>
              <a:t>Jika sistem yang dikembangkan ingin digunakan secara 	   cepat, maka manager harus mengambil keputusan secara cepat juga</a:t>
            </a:r>
          </a:p>
          <a:p>
            <a:pPr indent="-342900"/>
            <a:r>
              <a:rPr lang="id-ID" sz="2400" dirty="0">
                <a:latin typeface="Times New Roman" pitchFamily="18" charset="0"/>
                <a:cs typeface="Times New Roman" pitchFamily="18" charset="0"/>
              </a:rPr>
              <a:t>Terjadi ketidakpastian terhadap rencana dari sistem yang dapat berubah</a:t>
            </a:r>
          </a:p>
          <a:p>
            <a:pPr indent="-342900"/>
            <a:r>
              <a:rPr lang="id-ID" sz="2400" dirty="0">
                <a:latin typeface="Times New Roman" pitchFamily="18" charset="0"/>
                <a:cs typeface="Times New Roman" pitchFamily="18" charset="0"/>
              </a:rPr>
              <a:t>Prototyping mendorong partisipasi dan keterlibatan pemakai sistem</a:t>
            </a:r>
          </a:p>
        </p:txBody>
      </p:sp>
    </p:spTree>
    <p:extLst>
      <p:ext uri="{BB962C8B-B14F-4D97-AF65-F5344CB8AC3E}">
        <p14:creationId xmlns:p14="http://schemas.microsoft.com/office/powerpoint/2010/main" val="587622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Kelemahan </a:t>
            </a:r>
          </a:p>
        </p:txBody>
      </p:sp>
      <p:sp>
        <p:nvSpPr>
          <p:cNvPr id="3" name="Content Placeholder 2"/>
          <p:cNvSpPr>
            <a:spLocks noGrp="1"/>
          </p:cNvSpPr>
          <p:nvPr>
            <p:ph idx="1"/>
          </p:nvPr>
        </p:nvSpPr>
        <p:spPr/>
        <p:txBody>
          <a:bodyPr/>
          <a:lstStyle/>
          <a:p>
            <a:pPr algn="just"/>
            <a:r>
              <a:rPr lang="id-ID" dirty="0"/>
              <a:t>Kualitas sistem akan berkurang disebabkan          	sistem tidak dirancang secara terintegritas</a:t>
            </a:r>
          </a:p>
          <a:p>
            <a:pPr algn="just"/>
            <a:r>
              <a:rPr lang="id-ID" dirty="0"/>
              <a:t>Dokumentasi dari sistem kurang baik      dibandingkan dengan yang diberikan SDLC</a:t>
            </a:r>
          </a:p>
        </p:txBody>
      </p:sp>
    </p:spTree>
    <p:extLst>
      <p:ext uri="{BB962C8B-B14F-4D97-AF65-F5344CB8AC3E}">
        <p14:creationId xmlns:p14="http://schemas.microsoft.com/office/powerpoint/2010/main" val="2055203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Pendahuluan</a:t>
            </a:r>
          </a:p>
        </p:txBody>
      </p:sp>
      <p:sp>
        <p:nvSpPr>
          <p:cNvPr id="3" name="Content Placeholder 2"/>
          <p:cNvSpPr>
            <a:spLocks noGrp="1"/>
          </p:cNvSpPr>
          <p:nvPr>
            <p:ph idx="1"/>
          </p:nvPr>
        </p:nvSpPr>
        <p:spPr/>
        <p:txBody>
          <a:bodyPr>
            <a:normAutofit/>
          </a:bodyPr>
          <a:lstStyle/>
          <a:p>
            <a:pPr marL="0" indent="0" algn="just">
              <a:buNone/>
            </a:pPr>
            <a:r>
              <a:rPr lang="id-ID" dirty="0"/>
              <a:t>Pengembangan sistem dengan metode SDLC tidak cocok untuk semua keadaan. Metode ini digunakan untuk pengembangan sistem dengan waktu yang lama. Akan sangat terlambat jika menunggu sistem selesai dikembangkan. Oleh karena itu kasus-kasus tertentu diperlukan untuk pengembangan sistem yang lain. Metode pengembangan alternatif antaranya paket, prototip, pengembangan oleh pemakai, outsourcing</a:t>
            </a:r>
          </a:p>
          <a:p>
            <a:pPr algn="just"/>
            <a:endParaRPr lang="id-ID" dirty="0"/>
          </a:p>
        </p:txBody>
      </p:sp>
    </p:spTree>
    <p:extLst>
      <p:ext uri="{BB962C8B-B14F-4D97-AF65-F5344CB8AC3E}">
        <p14:creationId xmlns:p14="http://schemas.microsoft.com/office/powerpoint/2010/main" val="2601059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PEMILIHAN METODE PENGEMBANGAN ALTERNATIF</a:t>
            </a:r>
          </a:p>
        </p:txBody>
      </p:sp>
      <p:sp>
        <p:nvSpPr>
          <p:cNvPr id="3" name="Content Placeholder 2"/>
          <p:cNvSpPr>
            <a:spLocks noGrp="1"/>
          </p:cNvSpPr>
          <p:nvPr>
            <p:ph idx="1"/>
          </p:nvPr>
        </p:nvSpPr>
        <p:spPr/>
        <p:txBody>
          <a:bodyPr/>
          <a:lstStyle/>
          <a:p>
            <a:pPr marL="0" indent="0" algn="just">
              <a:buNone/>
            </a:pPr>
            <a:r>
              <a:rPr lang="id-ID" dirty="0"/>
              <a:t>Beberapa faktor mempengaruhi pengembangan. Faktor faktor antara lain : ketersediaan paket, sember daya sistem teknologi informasi, dampak dari sistem dan jadwal pemakai sistem</a:t>
            </a:r>
          </a:p>
        </p:txBody>
      </p:sp>
    </p:spTree>
    <p:extLst>
      <p:ext uri="{BB962C8B-B14F-4D97-AF65-F5344CB8AC3E}">
        <p14:creationId xmlns:p14="http://schemas.microsoft.com/office/powerpoint/2010/main" val="1485762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1412776"/>
            <a:ext cx="7024744" cy="1143000"/>
          </a:xfrm>
        </p:spPr>
        <p:txBody>
          <a:bodyPr>
            <a:normAutofit fontScale="90000"/>
          </a:bodyPr>
          <a:lstStyle/>
          <a:p>
            <a:r>
              <a:rPr lang="id-ID" dirty="0"/>
              <a:t>PERBANDINGAN METODE KONVENSIONAL DENGAN METODE ALTERNATIF</a:t>
            </a:r>
          </a:p>
        </p:txBody>
      </p:sp>
      <p:sp>
        <p:nvSpPr>
          <p:cNvPr id="3" name="Content Placeholder 2"/>
          <p:cNvSpPr>
            <a:spLocks noGrp="1"/>
          </p:cNvSpPr>
          <p:nvPr>
            <p:ph idx="1"/>
          </p:nvPr>
        </p:nvSpPr>
        <p:spPr>
          <a:xfrm>
            <a:off x="467544" y="3080717"/>
            <a:ext cx="8229600" cy="3777283"/>
          </a:xfrm>
        </p:spPr>
        <p:txBody>
          <a:bodyPr>
            <a:normAutofit/>
          </a:bodyPr>
          <a:lstStyle/>
          <a:p>
            <a:r>
              <a:rPr lang="id-ID" sz="2400" dirty="0">
                <a:latin typeface="Times New Roman" pitchFamily="18" charset="0"/>
                <a:cs typeface="Times New Roman" pitchFamily="18" charset="0"/>
              </a:rPr>
              <a:t>Metode  secara  konvensional  yaitu  metode  SDLC (system developmen life cycle), STI dikembangkan oleh analis sistem. Analis sistem adalah orang yang dididik khusus untuk mengembangkan sistem profesional. Alasan SDLC menggunakan sistem analis adalah karena digunakan untuk mengembangkan sistem teknologi informasi yang kompleks</a:t>
            </a:r>
          </a:p>
        </p:txBody>
      </p:sp>
    </p:spTree>
    <p:extLst>
      <p:ext uri="{BB962C8B-B14F-4D97-AF65-F5344CB8AC3E}">
        <p14:creationId xmlns:p14="http://schemas.microsoft.com/office/powerpoint/2010/main" val="1236734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PAKET</a:t>
            </a:r>
          </a:p>
        </p:txBody>
      </p:sp>
      <p:sp>
        <p:nvSpPr>
          <p:cNvPr id="3" name="Content Placeholder 2"/>
          <p:cNvSpPr>
            <a:spLocks noGrp="1"/>
          </p:cNvSpPr>
          <p:nvPr>
            <p:ph idx="1"/>
          </p:nvPr>
        </p:nvSpPr>
        <p:spPr/>
        <p:txBody>
          <a:bodyPr>
            <a:normAutofit/>
          </a:bodyPr>
          <a:lstStyle/>
          <a:p>
            <a:r>
              <a:rPr lang="id-ID" sz="2000" dirty="0">
                <a:latin typeface="Times New Roman" pitchFamily="18" charset="0"/>
                <a:cs typeface="Times New Roman" pitchFamily="18" charset="0"/>
              </a:rPr>
              <a:t>Masa sekarang paket tersedia dipasaran karena digunakan untuk aplikasi akuntansi , keuangan dan aplikasi – aplikasi lainnya. Paket juga tersedia dalam program aplikasi yang sederhana . Contohnya hanya aplikasi penggajian atau aplikasi persediaan saja. Jika paket tersedia, perusahaan tidak perlu merancang dan menulis sendiri program aplikasinya</a:t>
            </a:r>
          </a:p>
          <a:p>
            <a:endParaRPr lang="id-ID" sz="2000" dirty="0">
              <a:latin typeface="Times New Roman" pitchFamily="18" charset="0"/>
              <a:cs typeface="Times New Roman" pitchFamily="18" charset="0"/>
            </a:endParaRPr>
          </a:p>
          <a:p>
            <a:r>
              <a:rPr lang="id-ID" sz="2000" dirty="0">
                <a:latin typeface="Times New Roman" pitchFamily="18" charset="0"/>
                <a:cs typeface="Times New Roman" pitchFamily="18" charset="0"/>
              </a:rPr>
              <a:t>Faktor – faktor dalam memilih paket</a:t>
            </a:r>
          </a:p>
          <a:p>
            <a:pPr marL="0" indent="0">
              <a:buNone/>
            </a:pPr>
            <a:r>
              <a:rPr lang="id-ID" sz="2000" dirty="0">
                <a:latin typeface="Times New Roman" pitchFamily="18" charset="0"/>
                <a:cs typeface="Times New Roman" pitchFamily="18" charset="0"/>
              </a:rPr>
              <a:t>	1. spesifikasi yang dibutuhkan oleh perusahaan</a:t>
            </a:r>
          </a:p>
          <a:p>
            <a:pPr marL="0" indent="0">
              <a:buNone/>
            </a:pPr>
            <a:r>
              <a:rPr lang="id-ID" sz="2000" dirty="0">
                <a:latin typeface="Times New Roman" pitchFamily="18" charset="0"/>
                <a:cs typeface="Times New Roman" pitchFamily="18" charset="0"/>
              </a:rPr>
              <a:t>	2. Ketersediaan paket</a:t>
            </a:r>
          </a:p>
          <a:p>
            <a:pPr marL="0" indent="0">
              <a:buNone/>
            </a:pPr>
            <a:r>
              <a:rPr lang="id-ID" sz="2000" dirty="0">
                <a:latin typeface="Times New Roman" pitchFamily="18" charset="0"/>
                <a:cs typeface="Times New Roman" pitchFamily="18" charset="0"/>
              </a:rPr>
              <a:t>	3. Mengevaluasi ketersediaan paket</a:t>
            </a:r>
          </a:p>
        </p:txBody>
      </p:sp>
    </p:spTree>
    <p:extLst>
      <p:ext uri="{BB962C8B-B14F-4D97-AF65-F5344CB8AC3E}">
        <p14:creationId xmlns:p14="http://schemas.microsoft.com/office/powerpoint/2010/main" val="1590682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692696"/>
            <a:ext cx="8147248" cy="562074"/>
          </a:xfrm>
        </p:spPr>
        <p:txBody>
          <a:bodyPr>
            <a:normAutofit fontScale="90000"/>
          </a:bodyPr>
          <a:lstStyle/>
          <a:p>
            <a:pPr marL="68580" indent="0"/>
            <a:r>
              <a:rPr lang="id-ID" dirty="0">
                <a:latin typeface="Times New Roman" pitchFamily="18" charset="0"/>
                <a:cs typeface="Times New Roman" pitchFamily="18" charset="0"/>
              </a:rPr>
              <a:t>Kelebihan paket</a:t>
            </a:r>
          </a:p>
        </p:txBody>
      </p:sp>
      <p:sp>
        <p:nvSpPr>
          <p:cNvPr id="3" name="Content Placeholder 2"/>
          <p:cNvSpPr>
            <a:spLocks noGrp="1"/>
          </p:cNvSpPr>
          <p:nvPr>
            <p:ph idx="1"/>
          </p:nvPr>
        </p:nvSpPr>
        <p:spPr>
          <a:xfrm>
            <a:off x="971600" y="1556792"/>
            <a:ext cx="6777317" cy="3508977"/>
          </a:xfrm>
        </p:spPr>
        <p:txBody>
          <a:bodyPr>
            <a:normAutofit/>
          </a:bodyPr>
          <a:lstStyle/>
          <a:p>
            <a:pPr marL="0" indent="0">
              <a:buNone/>
            </a:pPr>
            <a:r>
              <a:rPr lang="id-ID" sz="2000" dirty="0">
                <a:latin typeface="Times New Roman" pitchFamily="18" charset="0"/>
                <a:cs typeface="Times New Roman" pitchFamily="18" charset="0"/>
              </a:rPr>
              <a:t>1. Kualitas paket yang baik</a:t>
            </a:r>
          </a:p>
          <a:p>
            <a:pPr marL="0" indent="0">
              <a:buNone/>
            </a:pPr>
            <a:r>
              <a:rPr lang="id-ID" sz="2000" dirty="0">
                <a:latin typeface="Times New Roman" pitchFamily="18" charset="0"/>
                <a:cs typeface="Times New Roman" pitchFamily="18" charset="0"/>
              </a:rPr>
              <a:t>2. Dapat digunakan seketika</a:t>
            </a:r>
          </a:p>
          <a:p>
            <a:pPr marL="0" indent="0">
              <a:buNone/>
            </a:pPr>
            <a:r>
              <a:rPr lang="id-ID" sz="2000" dirty="0">
                <a:latin typeface="Times New Roman" pitchFamily="18" charset="0"/>
                <a:cs typeface="Times New Roman" pitchFamily="18" charset="0"/>
              </a:rPr>
              <a:t>3. Harga paket relatip murah</a:t>
            </a:r>
          </a:p>
          <a:p>
            <a:pPr marL="0" indent="0">
              <a:buNone/>
            </a:pPr>
            <a:r>
              <a:rPr lang="id-ID" sz="2000" dirty="0">
                <a:latin typeface="Times New Roman" pitchFamily="18" charset="0"/>
                <a:cs typeface="Times New Roman" pitchFamily="18" charset="0"/>
              </a:rPr>
              <a:t>4. Dapat digunakan untuk rekayasa ulang proses bisnis</a:t>
            </a:r>
          </a:p>
          <a:p>
            <a:pPr marL="0" indent="0">
              <a:buNone/>
            </a:pPr>
            <a:r>
              <a:rPr lang="id-ID" sz="2000" dirty="0">
                <a:latin typeface="Times New Roman" pitchFamily="18" charset="0"/>
                <a:cs typeface="Times New Roman" pitchFamily="18" charset="0"/>
              </a:rPr>
              <a:t>5. Kompatibel dengan sesama pengguna paket</a:t>
            </a:r>
          </a:p>
        </p:txBody>
      </p:sp>
    </p:spTree>
    <p:extLst>
      <p:ext uri="{BB962C8B-B14F-4D97-AF65-F5344CB8AC3E}">
        <p14:creationId xmlns:p14="http://schemas.microsoft.com/office/powerpoint/2010/main" val="3329501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a:latin typeface="Times New Roman" pitchFamily="18" charset="0"/>
                <a:cs typeface="Times New Roman" pitchFamily="18" charset="0"/>
              </a:rPr>
              <a:t>Kekurangan Paket</a:t>
            </a:r>
            <a:endParaRPr lang="id-ID" dirty="0"/>
          </a:p>
        </p:txBody>
      </p:sp>
      <p:sp>
        <p:nvSpPr>
          <p:cNvPr id="3" name="Content Placeholder 2"/>
          <p:cNvSpPr>
            <a:spLocks noGrp="1"/>
          </p:cNvSpPr>
          <p:nvPr>
            <p:ph idx="1"/>
          </p:nvPr>
        </p:nvSpPr>
        <p:spPr/>
        <p:txBody>
          <a:bodyPr/>
          <a:lstStyle/>
          <a:p>
            <a:pPr indent="-342900"/>
            <a:r>
              <a:rPr lang="id-ID" dirty="0">
                <a:latin typeface="Times New Roman" pitchFamily="18" charset="0"/>
                <a:cs typeface="Times New Roman" pitchFamily="18" charset="0"/>
              </a:rPr>
              <a:t>Tidak sesuai aplikasi yang unik</a:t>
            </a:r>
          </a:p>
          <a:p>
            <a:pPr indent="-342900"/>
            <a:r>
              <a:rPr lang="id-ID" dirty="0">
                <a:latin typeface="Times New Roman" pitchFamily="18" charset="0"/>
                <a:cs typeface="Times New Roman" pitchFamily="18" charset="0"/>
              </a:rPr>
              <a:t>Perbaikan, modifikasi dan penambahan paket sulit dilakukan sendiri</a:t>
            </a:r>
          </a:p>
          <a:p>
            <a:pPr indent="-342900"/>
            <a:r>
              <a:rPr lang="id-ID" dirty="0">
                <a:latin typeface="Times New Roman" pitchFamily="18" charset="0"/>
                <a:cs typeface="Times New Roman" pitchFamily="18" charset="0"/>
              </a:rPr>
              <a:t>Basis data tidak terintegritas dengan aplikasi lainnya</a:t>
            </a:r>
          </a:p>
          <a:p>
            <a:pPr indent="-342900"/>
            <a:r>
              <a:rPr lang="id-ID" dirty="0">
                <a:latin typeface="Times New Roman" pitchFamily="18" charset="0"/>
                <a:cs typeface="Times New Roman" pitchFamily="18" charset="0"/>
              </a:rPr>
              <a:t>Ketergantungan dari pemasok</a:t>
            </a:r>
          </a:p>
          <a:p>
            <a:pPr indent="-342900"/>
            <a:r>
              <a:rPr lang="id-ID" dirty="0">
                <a:latin typeface="Times New Roman" pitchFamily="18" charset="0"/>
                <a:cs typeface="Times New Roman" pitchFamily="18" charset="0"/>
              </a:rPr>
              <a:t>Tidak memberikan keuntungan kompetisi</a:t>
            </a:r>
          </a:p>
          <a:p>
            <a:endParaRPr lang="id-ID" dirty="0"/>
          </a:p>
        </p:txBody>
      </p:sp>
    </p:spTree>
    <p:extLst>
      <p:ext uri="{BB962C8B-B14F-4D97-AF65-F5344CB8AC3E}">
        <p14:creationId xmlns:p14="http://schemas.microsoft.com/office/powerpoint/2010/main" val="3898086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404664"/>
            <a:ext cx="7024744" cy="1143000"/>
          </a:xfrm>
        </p:spPr>
        <p:txBody>
          <a:bodyPr/>
          <a:lstStyle/>
          <a:p>
            <a:r>
              <a:rPr lang="id-ID" dirty="0"/>
              <a:t>OUTSOURCING</a:t>
            </a:r>
          </a:p>
        </p:txBody>
      </p:sp>
      <p:sp>
        <p:nvSpPr>
          <p:cNvPr id="3" name="Content Placeholder 2"/>
          <p:cNvSpPr>
            <a:spLocks noGrp="1"/>
          </p:cNvSpPr>
          <p:nvPr>
            <p:ph idx="1"/>
          </p:nvPr>
        </p:nvSpPr>
        <p:spPr>
          <a:xfrm>
            <a:off x="899592" y="1700808"/>
            <a:ext cx="6777317" cy="3508977"/>
          </a:xfrm>
        </p:spPr>
        <p:txBody>
          <a:bodyPr>
            <a:noAutofit/>
          </a:bodyPr>
          <a:lstStyle/>
          <a:p>
            <a:r>
              <a:rPr lang="id-ID" sz="2000" dirty="0">
                <a:latin typeface="Times New Roman" pitchFamily="18" charset="0"/>
                <a:cs typeface="Times New Roman" pitchFamily="18" charset="0"/>
              </a:rPr>
              <a:t>Jika paket tidak tersedia, pilihan kedua pada outsourcing. Penentuan apakah akan dikerjakan dan dioperasikan oleh pihak ketiga (outsourcing) atau akan dikembangkan sendiri (insourcing) ditentukan oleh nfaktor kemampuan sumber daya (resources) dari departemen sistem teknologi informasi.</a:t>
            </a:r>
          </a:p>
          <a:p>
            <a:endParaRPr lang="id-ID" sz="2000" dirty="0">
              <a:latin typeface="Times New Roman" pitchFamily="18" charset="0"/>
              <a:cs typeface="Times New Roman" pitchFamily="18" charset="0"/>
            </a:endParaRPr>
          </a:p>
        </p:txBody>
      </p:sp>
    </p:spTree>
    <p:extLst>
      <p:ext uri="{BB962C8B-B14F-4D97-AF65-F5344CB8AC3E}">
        <p14:creationId xmlns:p14="http://schemas.microsoft.com/office/powerpoint/2010/main" val="691170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a:latin typeface="Times New Roman" pitchFamily="18" charset="0"/>
                <a:cs typeface="Times New Roman" pitchFamily="18" charset="0"/>
              </a:rPr>
              <a:t>Kelebihan Outsourcing</a:t>
            </a:r>
            <a:endParaRPr lang="id-ID" dirty="0"/>
          </a:p>
        </p:txBody>
      </p:sp>
      <p:sp>
        <p:nvSpPr>
          <p:cNvPr id="3" name="Content Placeholder 2"/>
          <p:cNvSpPr>
            <a:spLocks noGrp="1"/>
          </p:cNvSpPr>
          <p:nvPr>
            <p:ph idx="1"/>
          </p:nvPr>
        </p:nvSpPr>
        <p:spPr/>
        <p:txBody>
          <a:bodyPr/>
          <a:lstStyle/>
          <a:p>
            <a:pPr marL="0" indent="0">
              <a:buNone/>
            </a:pPr>
            <a:r>
              <a:rPr lang="id-ID" dirty="0">
                <a:latin typeface="Times New Roman" pitchFamily="18" charset="0"/>
                <a:cs typeface="Times New Roman" pitchFamily="18" charset="0"/>
              </a:rPr>
              <a:t>1. Biaya teknologi yang semakin meningkat</a:t>
            </a:r>
          </a:p>
          <a:p>
            <a:pPr marL="0" indent="0">
              <a:buNone/>
            </a:pPr>
            <a:r>
              <a:rPr lang="id-ID" dirty="0">
                <a:latin typeface="Times New Roman" pitchFamily="18" charset="0"/>
                <a:cs typeface="Times New Roman" pitchFamily="18" charset="0"/>
              </a:rPr>
              <a:t>2. Mengurangi waktu proses</a:t>
            </a:r>
          </a:p>
          <a:p>
            <a:pPr marL="0" indent="0">
              <a:buNone/>
            </a:pPr>
            <a:r>
              <a:rPr lang="id-ID" dirty="0">
                <a:latin typeface="Times New Roman" pitchFamily="18" charset="0"/>
                <a:cs typeface="Times New Roman" pitchFamily="18" charset="0"/>
              </a:rPr>
              <a:t>3. Jasa yang diberikan oleh outsourcer lebih berkualitas</a:t>
            </a:r>
          </a:p>
          <a:p>
            <a:pPr marL="0" indent="0">
              <a:buNone/>
            </a:pPr>
            <a:r>
              <a:rPr lang="id-ID" dirty="0">
                <a:latin typeface="Times New Roman" pitchFamily="18" charset="0"/>
                <a:cs typeface="Times New Roman" pitchFamily="18" charset="0"/>
              </a:rPr>
              <a:t>4. Perusahaan tidak mempunyai pengetahuan tentang sistem teknologi</a:t>
            </a:r>
          </a:p>
          <a:p>
            <a:endParaRPr lang="id-ID" dirty="0"/>
          </a:p>
        </p:txBody>
      </p:sp>
    </p:spTree>
    <p:extLst>
      <p:ext uri="{BB962C8B-B14F-4D97-AF65-F5344CB8AC3E}">
        <p14:creationId xmlns:p14="http://schemas.microsoft.com/office/powerpoint/2010/main" val="4113252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TM04033937[[fn=Vapor Trail]]</Template>
  <TotalTime>955</TotalTime>
  <Words>965</Words>
  <Application>Microsoft Office PowerPoint</Application>
  <PresentationFormat>On-screen Show (4:3)</PresentationFormat>
  <Paragraphs>81</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Century Gothic</vt:lpstr>
      <vt:lpstr>Times New Roman</vt:lpstr>
      <vt:lpstr>Vapor Trail</vt:lpstr>
      <vt:lpstr>PowerPoint Presentation</vt:lpstr>
      <vt:lpstr>Pendahuluan</vt:lpstr>
      <vt:lpstr>PEMILIHAN METODE PENGEMBANGAN ALTERNATIF</vt:lpstr>
      <vt:lpstr>PERBANDINGAN METODE KONVENSIONAL DENGAN METODE ALTERNATIF</vt:lpstr>
      <vt:lpstr>PAKET</vt:lpstr>
      <vt:lpstr>Kelebihan paket</vt:lpstr>
      <vt:lpstr>Kekurangan Paket</vt:lpstr>
      <vt:lpstr>OUTSOURCING</vt:lpstr>
      <vt:lpstr>Kelebihan Outsourcing</vt:lpstr>
      <vt:lpstr>Kekurangan Outsourcing</vt:lpstr>
      <vt:lpstr>END-USER DEVELOPMENT</vt:lpstr>
      <vt:lpstr>PowerPoint Presentation</vt:lpstr>
      <vt:lpstr>Waktu penerapan EUC</vt:lpstr>
      <vt:lpstr>Strategi EUC</vt:lpstr>
      <vt:lpstr>Taktik penerapan EUC</vt:lpstr>
      <vt:lpstr>PROTOTYPING</vt:lpstr>
      <vt:lpstr>Tahap-tahap yang dilakukan</vt:lpstr>
      <vt:lpstr>Kelemahan dan kelebihan prototip</vt:lpstr>
      <vt:lpstr>Kelemahan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FAJAR</dc:creator>
  <cp:lastModifiedBy>ulfah.tika.s</cp:lastModifiedBy>
  <cp:revision>36</cp:revision>
  <dcterms:created xsi:type="dcterms:W3CDTF">2013-10-28T11:45:17Z</dcterms:created>
  <dcterms:modified xsi:type="dcterms:W3CDTF">2020-07-13T05:32:36Z</dcterms:modified>
</cp:coreProperties>
</file>