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756"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70" r:id="rId14"/>
  </p:sldIdLst>
  <p:sldSz cx="9144000" cy="6858000" type="screen4x3"/>
  <p:notesSz cx="6858000" cy="9144000"/>
  <p:embeddedFontLst>
    <p:embeddedFont>
      <p:font typeface="Georgia" pitchFamily="18" charset="0"/>
      <p:regular r:id="rId15"/>
      <p:bold r:id="rId16"/>
      <p:italic r:id="rId17"/>
      <p:boldItalic r:id="rId18"/>
    </p:embeddedFont>
    <p:embeddedFont>
      <p:font typeface="Wingdings 2" pitchFamily="18" charset="2"/>
      <p:regular r:id="rId19"/>
    </p:embeddedFont>
  </p:embeddedFontLst>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485" autoAdjust="0"/>
    <p:restoredTop sz="94660"/>
  </p:normalViewPr>
  <p:slideViewPr>
    <p:cSldViewPr>
      <p:cViewPr varScale="1">
        <p:scale>
          <a:sx n="68" d="100"/>
          <a:sy n="68" d="100"/>
        </p:scale>
        <p:origin x="-169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494CB4A-34A3-4BB8-9A28-6385EE56C3ED}" type="datetimeFigureOut">
              <a:rPr lang="id-ID" smtClean="0"/>
              <a:pPr/>
              <a:t>29/06/2021</a:t>
            </a:fld>
            <a:endParaRPr lang="id-ID"/>
          </a:p>
        </p:txBody>
      </p:sp>
      <p:sp>
        <p:nvSpPr>
          <p:cNvPr id="17" name="Footer Placeholder 16"/>
          <p:cNvSpPr>
            <a:spLocks noGrp="1"/>
          </p:cNvSpPr>
          <p:nvPr>
            <p:ph type="ftr" sz="quarter" idx="11"/>
          </p:nvPr>
        </p:nvSpPr>
        <p:spPr/>
        <p:txBody>
          <a:bodyPr/>
          <a:lstStyle/>
          <a:p>
            <a:endParaRPr lang="id-ID"/>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12E747D-4644-48D1-BC0E-288245AA2712}" type="slidenum">
              <a:rPr lang="id-ID" smtClean="0"/>
              <a:pPr/>
              <a:t>‹#›</a:t>
            </a:fld>
            <a:endParaRPr lang="id-ID"/>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94CB4A-34A3-4BB8-9A28-6385EE56C3ED}" type="datetimeFigureOut">
              <a:rPr lang="id-ID" smtClean="0"/>
              <a:pPr/>
              <a:t>29/06/2021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12E747D-4644-48D1-BC0E-288245AA2712}"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C12E747D-4644-48D1-BC0E-288245AA2712}" type="slidenum">
              <a:rPr lang="id-ID" smtClean="0"/>
              <a:pPr/>
              <a:t>‹#›</a:t>
            </a:fld>
            <a:endParaRPr lang="id-ID"/>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94CB4A-34A3-4BB8-9A28-6385EE56C3ED}" type="datetimeFigureOut">
              <a:rPr lang="id-ID" smtClean="0"/>
              <a:pPr/>
              <a:t>29/06/2021</a:t>
            </a:fld>
            <a:endParaRPr lang="id-ID"/>
          </a:p>
        </p:txBody>
      </p:sp>
      <p:sp>
        <p:nvSpPr>
          <p:cNvPr id="5" name="Footer Placeholder 4"/>
          <p:cNvSpPr>
            <a:spLocks noGrp="1"/>
          </p:cNvSpPr>
          <p:nvPr>
            <p:ph type="ftr" sz="quarter" idx="11"/>
          </p:nvPr>
        </p:nvSpPr>
        <p:spPr/>
        <p:txBody>
          <a:bodyPr/>
          <a:lstStyle/>
          <a:p>
            <a:endParaRPr lang="id-ID"/>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494CB4A-34A3-4BB8-9A28-6385EE56C3ED}" type="datetimeFigureOut">
              <a:rPr lang="id-ID" smtClean="0"/>
              <a:pPr/>
              <a:t>29/06/2021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4361688" y="1026372"/>
            <a:ext cx="457200" cy="441325"/>
          </a:xfrm>
        </p:spPr>
        <p:txBody>
          <a:bodyPr/>
          <a:lstStyle/>
          <a:p>
            <a:fld id="{C12E747D-4644-48D1-BC0E-288245AA2712}" type="slidenum">
              <a:rPr lang="id-ID" smtClean="0"/>
              <a:pPr/>
              <a:t>‹#›</a:t>
            </a:fld>
            <a:endParaRPr lang="id-ID"/>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id-ID"/>
          </a:p>
        </p:txBody>
      </p:sp>
      <p:sp>
        <p:nvSpPr>
          <p:cNvPr id="4" name="Date Placeholder 3"/>
          <p:cNvSpPr>
            <a:spLocks noGrp="1"/>
          </p:cNvSpPr>
          <p:nvPr>
            <p:ph type="dt" sz="half" idx="10"/>
          </p:nvPr>
        </p:nvSpPr>
        <p:spPr/>
        <p:txBody>
          <a:bodyPr/>
          <a:lstStyle/>
          <a:p>
            <a:fld id="{7494CB4A-34A3-4BB8-9A28-6385EE56C3ED}" type="datetimeFigureOut">
              <a:rPr lang="id-ID" smtClean="0"/>
              <a:pPr/>
              <a:t>29/06/2021</a:t>
            </a:fld>
            <a:endParaRPr lang="id-ID"/>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12E747D-4644-48D1-BC0E-288245AA2712}" type="slidenum">
              <a:rPr lang="id-ID" smtClean="0"/>
              <a:pPr/>
              <a:t>‹#›</a:t>
            </a:fld>
            <a:endParaRPr lang="id-ID"/>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494CB4A-34A3-4BB8-9A28-6385EE56C3ED}" type="datetimeFigureOut">
              <a:rPr lang="id-ID" smtClean="0"/>
              <a:pPr/>
              <a:t>29/06/2021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12E747D-4644-48D1-BC0E-288245AA2712}" type="slidenum">
              <a:rPr lang="id-ID" smtClean="0"/>
              <a:pPr/>
              <a:t>‹#›</a:t>
            </a:fld>
            <a:endParaRPr lang="id-ID"/>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494CB4A-34A3-4BB8-9A28-6385EE56C3ED}" type="datetimeFigureOut">
              <a:rPr lang="id-ID" smtClean="0"/>
              <a:pPr/>
              <a:t>29/06/2021</a:t>
            </a:fld>
            <a:endParaRPr lang="id-ID"/>
          </a:p>
        </p:txBody>
      </p:sp>
      <p:sp>
        <p:nvSpPr>
          <p:cNvPr id="8" name="Footer Placeholder 7"/>
          <p:cNvSpPr>
            <a:spLocks noGrp="1"/>
          </p:cNvSpPr>
          <p:nvPr>
            <p:ph type="ftr" sz="quarter" idx="11"/>
          </p:nvPr>
        </p:nvSpPr>
        <p:spPr>
          <a:xfrm>
            <a:off x="304800" y="6409944"/>
            <a:ext cx="3581400" cy="365760"/>
          </a:xfrm>
        </p:spPr>
        <p:txBody>
          <a:bodyPr/>
          <a:lstStyle/>
          <a:p>
            <a:endParaRPr lang="id-ID"/>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C12E747D-4644-48D1-BC0E-288245AA2712}" type="slidenum">
              <a:rPr lang="id-ID" smtClean="0"/>
              <a:pPr/>
              <a:t>‹#›</a:t>
            </a:fld>
            <a:endParaRPr lang="id-ID"/>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494CB4A-34A3-4BB8-9A28-6385EE56C3ED}" type="datetimeFigureOut">
              <a:rPr lang="id-ID" smtClean="0"/>
              <a:pPr/>
              <a:t>29/06/2021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a:xfrm>
            <a:off x="4343400" y="1036020"/>
            <a:ext cx="457200" cy="441325"/>
          </a:xfrm>
        </p:spPr>
        <p:txBody>
          <a:bodyPr/>
          <a:lstStyle/>
          <a:p>
            <a:fld id="{C12E747D-4644-48D1-BC0E-288245AA2712}"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494CB4A-34A3-4BB8-9A28-6385EE56C3ED}" type="datetimeFigureOut">
              <a:rPr lang="id-ID" smtClean="0"/>
              <a:pPr/>
              <a:t>29/06/2021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C12E747D-4644-48D1-BC0E-288245AA2712}"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C12E747D-4644-48D1-BC0E-288245AA2712}" type="slidenum">
              <a:rPr lang="id-ID" smtClean="0"/>
              <a:pPr/>
              <a:t>‹#›</a:t>
            </a:fld>
            <a:endParaRPr lang="id-ID"/>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494CB4A-34A3-4BB8-9A28-6385EE56C3ED}" type="datetimeFigureOut">
              <a:rPr lang="id-ID" smtClean="0"/>
              <a:pPr/>
              <a:t>29/06/2021</a:t>
            </a:fld>
            <a:endParaRPr lang="id-ID"/>
          </a:p>
        </p:txBody>
      </p:sp>
      <p:sp>
        <p:nvSpPr>
          <p:cNvPr id="6" name="Footer Placeholder 5"/>
          <p:cNvSpPr>
            <a:spLocks noGrp="1"/>
          </p:cNvSpPr>
          <p:nvPr>
            <p:ph type="ftr" sz="quarter" idx="11"/>
          </p:nvPr>
        </p:nvSpPr>
        <p:spPr>
          <a:xfrm>
            <a:off x="301752" y="6410848"/>
            <a:ext cx="3383280" cy="365760"/>
          </a:xfrm>
        </p:spPr>
        <p:txBody>
          <a:bodyPr/>
          <a:lstStyle/>
          <a:p>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C12E747D-4644-48D1-BC0E-288245AA2712}" type="slidenum">
              <a:rPr lang="id-ID" smtClean="0"/>
              <a:pPr/>
              <a:t>‹#›</a:t>
            </a:fld>
            <a:endParaRPr lang="id-ID"/>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7494CB4A-34A3-4BB8-9A28-6385EE56C3ED}" type="datetimeFigureOut">
              <a:rPr lang="id-ID" smtClean="0"/>
              <a:pPr/>
              <a:t>29/06/2021</a:t>
            </a:fld>
            <a:endParaRPr lang="id-ID"/>
          </a:p>
        </p:txBody>
      </p:sp>
      <p:sp>
        <p:nvSpPr>
          <p:cNvPr id="6" name="Footer Placeholder 5"/>
          <p:cNvSpPr>
            <a:spLocks noGrp="1"/>
          </p:cNvSpPr>
          <p:nvPr>
            <p:ph type="ftr" sz="quarter" idx="11"/>
          </p:nvPr>
        </p:nvSpPr>
        <p:spPr>
          <a:xfrm>
            <a:off x="301752" y="6410848"/>
            <a:ext cx="3584448" cy="365760"/>
          </a:xfrm>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494CB4A-34A3-4BB8-9A28-6385EE56C3ED}" type="datetimeFigureOut">
              <a:rPr lang="id-ID" smtClean="0"/>
              <a:pPr/>
              <a:t>29/06/2021</a:t>
            </a:fld>
            <a:endParaRPr lang="id-ID"/>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d-ID"/>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C12E747D-4644-48D1-BC0E-288245AA2712}" type="slidenum">
              <a:rPr lang="id-ID" smtClean="0"/>
              <a:pPr/>
              <a:t>‹#›</a:t>
            </a:fld>
            <a:endParaRPr lang="id-ID"/>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57224" y="3071810"/>
            <a:ext cx="7358114" cy="857256"/>
          </a:xfrm>
        </p:spPr>
        <p:txBody>
          <a:bodyPr>
            <a:noAutofit/>
          </a:bodyPr>
          <a:lstStyle/>
          <a:p>
            <a:pPr algn="l"/>
            <a:r>
              <a:rPr lang="id-ID" sz="3200" b="1" dirty="0" smtClean="0">
                <a:solidFill>
                  <a:schemeClr val="tx1"/>
                </a:solidFill>
              </a:rPr>
              <a:t>Nama Kelompok	:</a:t>
            </a:r>
          </a:p>
          <a:p>
            <a:pPr algn="l"/>
            <a:r>
              <a:rPr lang="id-ID" sz="3200" b="1" dirty="0" smtClean="0">
                <a:solidFill>
                  <a:schemeClr val="tx1"/>
                </a:solidFill>
              </a:rPr>
              <a:t>-Nadira Ully </a:t>
            </a:r>
            <a:r>
              <a:rPr lang="id-ID" sz="3200" b="1" dirty="0" smtClean="0">
                <a:solidFill>
                  <a:schemeClr val="tx1"/>
                </a:solidFill>
              </a:rPr>
              <a:t>A. </a:t>
            </a:r>
            <a:r>
              <a:rPr lang="id-ID" sz="3200" b="1" dirty="0" smtClean="0">
                <a:solidFill>
                  <a:schemeClr val="tx1"/>
                </a:solidFill>
              </a:rPr>
              <a:t>1812120153</a:t>
            </a:r>
          </a:p>
          <a:p>
            <a:pPr algn="l"/>
            <a:r>
              <a:rPr lang="id-ID" sz="3200" dirty="0" smtClean="0">
                <a:solidFill>
                  <a:schemeClr val="tx1"/>
                </a:solidFill>
              </a:rPr>
              <a:t>-</a:t>
            </a:r>
            <a:r>
              <a:rPr lang="id-ID" sz="3200" b="1" dirty="0" smtClean="0">
                <a:solidFill>
                  <a:schemeClr val="tx1"/>
                </a:solidFill>
              </a:rPr>
              <a:t>Rizki saputra 1912120023 </a:t>
            </a:r>
            <a:endParaRPr lang="id-ID" sz="3200" b="1" dirty="0" smtClean="0">
              <a:solidFill>
                <a:schemeClr val="tx1"/>
              </a:solidFill>
            </a:endParaRPr>
          </a:p>
          <a:p>
            <a:pPr algn="l"/>
            <a:endParaRPr lang="id-ID" sz="3200" b="1" dirty="0" smtClean="0">
              <a:solidFill>
                <a:schemeClr val="tx1"/>
              </a:solidFill>
            </a:endParaRPr>
          </a:p>
        </p:txBody>
      </p:sp>
      <p:sp>
        <p:nvSpPr>
          <p:cNvPr id="2" name="Title 1"/>
          <p:cNvSpPr>
            <a:spLocks noGrp="1"/>
          </p:cNvSpPr>
          <p:nvPr>
            <p:ph type="ctrTitle"/>
          </p:nvPr>
        </p:nvSpPr>
        <p:spPr>
          <a:xfrm>
            <a:off x="642910" y="357166"/>
            <a:ext cx="7643866" cy="1828800"/>
          </a:xfrm>
        </p:spPr>
        <p:txBody>
          <a:bodyPr>
            <a:normAutofit/>
          </a:bodyPr>
          <a:lstStyle/>
          <a:p>
            <a:pPr algn="ctr"/>
            <a:r>
              <a:rPr lang="id-ID" dirty="0" smtClean="0"/>
              <a:t>Penentuan Harga/Tarif Pelayanan Publik</a:t>
            </a:r>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117693"/>
            <a:ext cx="8643998" cy="6740307"/>
          </a:xfrm>
          <a:prstGeom prst="rect">
            <a:avLst/>
          </a:prstGeom>
        </p:spPr>
        <p:txBody>
          <a:bodyPr wrap="square">
            <a:spAutoFit/>
          </a:bodyPr>
          <a:lstStyle/>
          <a:p>
            <a:pPr algn="just"/>
            <a:r>
              <a:rPr lang="id-ID" b="1" dirty="0" smtClean="0"/>
              <a:t>Marginal Cost Pricing</a:t>
            </a:r>
          </a:p>
          <a:p>
            <a:pPr algn="just"/>
            <a:r>
              <a:rPr lang="id-ID" dirty="0" smtClean="0"/>
              <a:t>Metode marginal cost pricing adalah penentuan harga jual yang menyatakan bahwa harga jual atau tarif yang dipungut harus sama dengan biaya untuk melayani tambahan konsumen (marginal cost). Marginal cost pricing memperhatikan biaya operasi variabel dan biaya overhead semivariabel yang terjadi ditambah dengan biaya penggantian atas aset modal yang sudah usang, dan biaya penambahan aset modal untuk meningkatkan kapasitas produksi yang digunakan untuk memenuhi tambahan permintaan.Dalam praktiknya, metode penentuan harga dengan marginal cost pricing menemui beberapa kesulitan. Kesulitan tersebut antara lain disebabkan ketidakmampuan menghitung secara tepat mar ginal cost untuk jenis pelayanan tertentu. Data biaya kadang sulit diperoleh dalam memperhitungkan marginal cost, misalnya data biaya penggantian aset modal lama (historic capital cost). Marginal cost pricing tidak sama dengan full cost recovery. Historic capital cost dan total biaya operasi tidak dapat dipulihkan sepenuhnya.</a:t>
            </a:r>
          </a:p>
          <a:p>
            <a:pPr algn="just"/>
            <a:endParaRPr lang="id-ID" dirty="0" smtClean="0"/>
          </a:p>
          <a:p>
            <a:pPr algn="just"/>
            <a:r>
              <a:rPr lang="id-ID" b="1" dirty="0" smtClean="0"/>
              <a:t>Prinsip Pemulihan Biaya (Cost Recovery)</a:t>
            </a:r>
          </a:p>
          <a:p>
            <a:pPr algn="just"/>
            <a:r>
              <a:rPr lang="id-ID" dirty="0" smtClean="0"/>
              <a:t>Organisasi sektor publik memiliki karakteristik spesifik yang berbeda dengan sektor bisnis, yaitu tidak adanya motif mengejar laba (nonprofit motive). Jika pada organisasi sektor publik salah satu tujuan utamanya memaksimalkan laba perusahaan, maka di sektor publik tujuan utamanya adalah memaksimalkan pelayanan publik dalam rangka mewujudkan kesejahteraan sosial. Namun untuk memberikan pelayanan publik yang berkualitas diperlukan biaya. Untuk itu pemerintah dalam hal tertentu dibenarkan menjual atau memungut tarif atas beberapa jenis pelayanan kepada masyarakat</a:t>
            </a:r>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857232"/>
            <a:ext cx="8643998" cy="4801314"/>
          </a:xfrm>
          <a:prstGeom prst="rect">
            <a:avLst/>
          </a:prstGeom>
        </p:spPr>
        <p:txBody>
          <a:bodyPr wrap="square">
            <a:spAutoFit/>
          </a:bodyPr>
          <a:lstStyle/>
          <a:p>
            <a:pPr algn="just"/>
            <a:r>
              <a:rPr lang="id-ID" dirty="0" smtClean="0"/>
              <a:t>yang menggunakan pelayanan tersebut. Penjualan pelayanan publik tersebut pada dasarnya bukan untuk mengejar laba, tetapi sekadar untuk memulihkan biaya penyediaan pelayanan. Prinsip ini disebut cost recovery. Prinsip cost recovery dalam penetapan harga pelayanan publik juga perlu mempertimbangkan keadilan (equiry) dan kemampuan masyarakat untuk membayar (ability to pay). Jika memang masyarakat tidak mampu membayar, maka tidak harus fuli cost recovery, tetapi perla disubsidi. Tetapi sepanjang masyarakat mampu membayar dan penetapan harga jual pelayanan tersebut tidak menimbulkan ekses ekonomi, sosial, dan politik yang negatif, maka full cost recovery dapat diterapkan.Diferensiasi Harga Pelayanan PublikUntuk jenis pelayanan publik tertentu, harga pelayanan dapat dibedakan antara pengguna satu dan yang lain atau dengan kata lain terdapat diferensiasi harga. Mereka yang menikmati pelayanan lebih baik atau lebih banyak dapat dikenakan harga atau tarif yang lebih tinggi. Sebagai contoh dala pelayanan kereta api terdapat tiga kategori pelayanan, yaitu kelas eksekutif, bisnis, dan ekonomi. Ketiga kelas tersebut berbeda pelayanan yang dinikmati penggunanya. Karena perbedaan pelayanan yang dinikmati tersebut, maka dapat diterapkan diferensiasi harga terhadap tiga jenis kelas tersebut. </a:t>
            </a:r>
            <a:endParaRPr lang="id-ID"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1357298"/>
            <a:ext cx="7715304" cy="3693319"/>
          </a:xfrm>
          <a:prstGeom prst="rect">
            <a:avLst/>
          </a:prstGeom>
        </p:spPr>
        <p:txBody>
          <a:bodyPr wrap="square">
            <a:spAutoFit/>
          </a:bodyPr>
          <a:lstStyle/>
          <a:p>
            <a:pPr algn="just"/>
            <a:r>
              <a:rPr lang="id-ID" dirty="0" smtClean="0"/>
              <a:t>Contoh lain, pada perusahaan PDAM, perusahaan bisa menerapkan diferensiasi harga berdasarkan kemampuan masyarakat untuk membeli, bukan karena perbedaan kualitas air yang diterima pelanggan Misalnya untuk masyarakat yang tinggal di perumahan elit dapat diterapkan harga yang lebih tinggi daripada masyarakat yang tinggal di perkampungan meskipun mereka sama-sama mengkonsumsi air yang sama kualitasnya.Meskipun diferensiasi harga pelayanan publik memungkinkan dilakukan, tetapi tidak pada semua jenis pelayanan dapat diterapkan diferensiasi harga. Untuk pelayanan administrasi, seperti pengurusan KTP, SIM, Akta Kelahiran, Surat Nikah, dan sebagainya, tidak bisa dilakukan diskriminasi harga, misalnya yang kaya harus membayar lebih mahal. Hal ini karena pada dasarnya pelayanan administrasi tersebut sama untuk semua warga negara, tidak ada diskriminasi pelayanan. Masing-masing menerima pelayanan yang sama dan kewajiban yang sama pula.</a:t>
            </a:r>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a:xfrm>
            <a:off x="357158" y="2357430"/>
            <a:ext cx="8503920" cy="2357454"/>
          </a:xfrm>
        </p:spPr>
        <p:txBody>
          <a:bodyPr>
            <a:normAutofit/>
          </a:bodyPr>
          <a:lstStyle/>
          <a:p>
            <a:pPr algn="ctr">
              <a:buNone/>
            </a:pPr>
            <a:r>
              <a:rPr lang="id-ID" sz="8800" dirty="0" smtClean="0"/>
              <a:t>TERIMA KASIH</a:t>
            </a:r>
            <a:endParaRPr lang="id-ID" sz="8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rmAutofit/>
          </a:bodyPr>
          <a:lstStyle/>
          <a:p>
            <a:r>
              <a:rPr lang="id-ID" dirty="0" smtClean="0">
                <a:solidFill>
                  <a:schemeClr val="tx1"/>
                </a:solidFill>
              </a:rPr>
              <a:t>Harga/Tarif Pelayanan Publik</a:t>
            </a:r>
            <a:endParaRPr lang="id-ID" dirty="0">
              <a:solidFill>
                <a:schemeClr val="tx1"/>
              </a:solidFill>
            </a:endParaRPr>
          </a:p>
        </p:txBody>
      </p:sp>
      <p:sp>
        <p:nvSpPr>
          <p:cNvPr id="3" name="Content Placeholder 2"/>
          <p:cNvSpPr>
            <a:spLocks noGrp="1"/>
          </p:cNvSpPr>
          <p:nvPr>
            <p:ph sz="quarter" idx="1"/>
          </p:nvPr>
        </p:nvSpPr>
        <p:spPr>
          <a:xfrm>
            <a:off x="500034" y="1428736"/>
            <a:ext cx="8358246" cy="4983179"/>
          </a:xfrm>
        </p:spPr>
        <p:txBody>
          <a:bodyPr>
            <a:noAutofit/>
          </a:bodyPr>
          <a:lstStyle/>
          <a:p>
            <a:pPr algn="just">
              <a:buNone/>
            </a:pPr>
            <a:r>
              <a:rPr lang="id-ID" sz="1800" dirty="0" smtClean="0">
                <a:latin typeface="Arial" pitchFamily="34" charset="0"/>
                <a:cs typeface="Arial" pitchFamily="34" charset="0"/>
              </a:rPr>
              <a:t>Salah satu masalah pengelolaan keuangan daerah yang tidak kalah </a:t>
            </a:r>
          </a:p>
          <a:p>
            <a:pPr algn="just">
              <a:buNone/>
            </a:pPr>
            <a:r>
              <a:rPr lang="id-ID" sz="1800" dirty="0" smtClean="0">
                <a:latin typeface="Arial" pitchFamily="34" charset="0"/>
                <a:cs typeface="Arial" pitchFamily="34" charset="0"/>
              </a:rPr>
              <a:t>pentingnya dengan masalah masalah manajemen keuangan lainnya adalah </a:t>
            </a:r>
          </a:p>
          <a:p>
            <a:pPr algn="just">
              <a:buNone/>
            </a:pPr>
            <a:r>
              <a:rPr lang="id-ID" sz="1800" dirty="0" smtClean="0">
                <a:latin typeface="Arial" pitchFamily="34" charset="0"/>
                <a:cs typeface="Arial" pitchFamily="34" charset="0"/>
              </a:rPr>
              <a:t>pembuatan keputusan untuk menentukan harga jual atau tarif pelayanan </a:t>
            </a:r>
          </a:p>
          <a:p>
            <a:pPr algn="just">
              <a:buNone/>
            </a:pPr>
            <a:r>
              <a:rPr lang="id-ID" sz="1800" dirty="0" smtClean="0">
                <a:latin typeface="Arial" pitchFamily="34" charset="0"/>
                <a:cs typeface="Arial" pitchFamily="34" charset="0"/>
              </a:rPr>
              <a:t>publik. Masalah ini sering kali sangat rumit dan perlu mempertimbangkan </a:t>
            </a:r>
          </a:p>
          <a:p>
            <a:pPr algn="just">
              <a:buNone/>
            </a:pPr>
            <a:r>
              <a:rPr lang="id-ID" sz="1800" dirty="0" smtClean="0">
                <a:latin typeface="Arial" pitchFamily="34" charset="0"/>
                <a:cs typeface="Arial" pitchFamily="34" charset="0"/>
              </a:rPr>
              <a:t>banyak faktor, baik faktor internal maupun eksternal. Faktor internal yang </a:t>
            </a:r>
          </a:p>
          <a:p>
            <a:pPr algn="just">
              <a:buNone/>
            </a:pPr>
            <a:r>
              <a:rPr lang="id-ID" sz="1800" dirty="0" smtClean="0">
                <a:latin typeface="Arial" pitchFamily="34" charset="0"/>
                <a:cs typeface="Arial" pitchFamily="34" charset="0"/>
              </a:rPr>
              <a:t>harus dipertimbangkan misalnya adalah biaya yang dikeluarkan untuk </a:t>
            </a:r>
          </a:p>
          <a:p>
            <a:pPr algn="just">
              <a:buNone/>
            </a:pPr>
            <a:r>
              <a:rPr lang="id-ID" sz="1800" dirty="0" smtClean="0">
                <a:latin typeface="Arial" pitchFamily="34" charset="0"/>
                <a:cs typeface="Arial" pitchFamily="34" charset="0"/>
              </a:rPr>
              <a:t>menghasilkan pelayanan (cost of service), pendapatan yang ingin diperoleh </a:t>
            </a:r>
          </a:p>
          <a:p>
            <a:pPr algn="just">
              <a:buNone/>
            </a:pPr>
            <a:r>
              <a:rPr lang="id-ID" sz="1800" dirty="0" smtClean="0">
                <a:latin typeface="Arial" pitchFamily="34" charset="0"/>
                <a:cs typeface="Arial" pitchFamily="34" charset="0"/>
              </a:rPr>
              <a:t>dari penyediaan pelayanan, dan sebagainya. Sementara itu, faktor-faktor </a:t>
            </a:r>
          </a:p>
          <a:p>
            <a:pPr algn="just">
              <a:buNone/>
            </a:pPr>
            <a:r>
              <a:rPr lang="id-ID" sz="1800" dirty="0" smtClean="0">
                <a:latin typeface="Arial" pitchFamily="34" charset="0"/>
                <a:cs typeface="Arial" pitchFamily="34" charset="0"/>
              </a:rPr>
              <a:t>eksternal yang juga harus dipertimbangkan dalam penentuan harga pelayanan </a:t>
            </a:r>
          </a:p>
          <a:p>
            <a:pPr algn="just">
              <a:buNone/>
            </a:pPr>
            <a:r>
              <a:rPr lang="id-ID" sz="1800" dirty="0" smtClean="0">
                <a:latin typeface="Arial" pitchFamily="34" charset="0"/>
                <a:cs typeface="Arial" pitchFamily="34" charset="0"/>
              </a:rPr>
              <a:t>antara lain faktor ekonomi, sosial, dan politik Faktor ekonomi terkait dengan </a:t>
            </a:r>
          </a:p>
          <a:p>
            <a:pPr algn="just">
              <a:buNone/>
            </a:pPr>
            <a:r>
              <a:rPr lang="id-ID" sz="1800" dirty="0" smtClean="0">
                <a:latin typeface="Arial" pitchFamily="34" charset="0"/>
                <a:cs typeface="Arial" pitchFamily="34" charset="0"/>
              </a:rPr>
              <a:t>kemampuan masyarakat untuk membayar dan dampaknya </a:t>
            </a:r>
          </a:p>
          <a:p>
            <a:pPr algn="just">
              <a:buNone/>
            </a:pPr>
            <a:r>
              <a:rPr lang="id-ID" sz="1800" dirty="0" smtClean="0">
                <a:latin typeface="Arial" pitchFamily="34" charset="0"/>
                <a:cs typeface="Arial" pitchFamily="34" charset="0"/>
              </a:rPr>
              <a:t>terhadap perekonomian. Faktor sosial yang perlu dipertimbangkan misainya </a:t>
            </a:r>
          </a:p>
          <a:p>
            <a:pPr algn="just">
              <a:buNone/>
            </a:pPr>
            <a:r>
              <a:rPr lang="id-ID" sz="1800" dirty="0" smtClean="0">
                <a:latin typeface="Arial" pitchFamily="34" charset="0"/>
                <a:cs typeface="Arial" pitchFamily="34" charset="0"/>
              </a:rPr>
              <a:t>apakah harga pelayanan yang ditetapkan dapat menimbulkan ekses sosial </a:t>
            </a:r>
          </a:p>
          <a:p>
            <a:pPr algn="just">
              <a:buNone/>
            </a:pPr>
            <a:r>
              <a:rPr lang="id-ID" sz="1800" dirty="0" smtClean="0">
                <a:latin typeface="Arial" pitchFamily="34" charset="0"/>
                <a:cs typeface="Arial" pitchFamily="34" charset="0"/>
              </a:rPr>
              <a:t>yang negatif, misalnya menimbulkan keresahan dan gejolak masyarakat, </a:t>
            </a:r>
          </a:p>
          <a:p>
            <a:pPr algn="just">
              <a:buNone/>
            </a:pPr>
            <a:r>
              <a:rPr lang="id-ID" sz="1800" dirty="0" smtClean="0">
                <a:latin typeface="Arial" pitchFamily="34" charset="0"/>
                <a:cs typeface="Arial" pitchFamily="34" charset="0"/>
              </a:rPr>
              <a:t>sedangkan faktor politik terkait dengan keberterimaan secara politik atas </a:t>
            </a:r>
          </a:p>
          <a:p>
            <a:pPr algn="just">
              <a:buNone/>
            </a:pPr>
            <a:r>
              <a:rPr lang="id-ID" sz="1800" dirty="0" smtClean="0">
                <a:latin typeface="Arial" pitchFamily="34" charset="0"/>
                <a:cs typeface="Arial" pitchFamily="34" charset="0"/>
              </a:rPr>
              <a:t>kebijakan harga pelayanan tersebut.</a:t>
            </a:r>
            <a:endParaRPr lang="id-ID" sz="1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r>
              <a:rPr lang="id-ID" dirty="0" smtClean="0"/>
              <a:t>Pelayanan Publik yang bisa dijual</a:t>
            </a:r>
            <a:endParaRPr lang="id-ID" dirty="0"/>
          </a:p>
        </p:txBody>
      </p:sp>
      <p:sp>
        <p:nvSpPr>
          <p:cNvPr id="3" name="Content Placeholder 2"/>
          <p:cNvSpPr>
            <a:spLocks noGrp="1"/>
          </p:cNvSpPr>
          <p:nvPr>
            <p:ph sz="quarter" idx="1"/>
          </p:nvPr>
        </p:nvSpPr>
        <p:spPr>
          <a:xfrm>
            <a:off x="428596" y="1500174"/>
            <a:ext cx="8715404" cy="4840303"/>
          </a:xfrm>
        </p:spPr>
        <p:txBody>
          <a:bodyPr>
            <a:normAutofit fontScale="77500" lnSpcReduction="20000"/>
          </a:bodyPr>
          <a:lstStyle/>
          <a:p>
            <a:pPr>
              <a:buNone/>
            </a:pPr>
            <a:r>
              <a:rPr lang="id-ID" dirty="0" smtClean="0"/>
              <a:t>Setiap penyediaan pelayanan publik sebenarnya membutuhkan biaya </a:t>
            </a:r>
          </a:p>
          <a:p>
            <a:pPr>
              <a:buNone/>
            </a:pPr>
            <a:r>
              <a:rPr lang="id-ID" dirty="0" smtClean="0"/>
              <a:t>pelayanan (cost of service production). Biaya penyediaan pelayanan </a:t>
            </a:r>
          </a:p>
          <a:p>
            <a:pPr>
              <a:buNone/>
            </a:pPr>
            <a:r>
              <a:rPr lang="id-ID" dirty="0" smtClean="0"/>
              <a:t>publik pada prinsipnya dapat didanai melalui dua sumber, yaitu: </a:t>
            </a:r>
          </a:p>
          <a:p>
            <a:pPr>
              <a:buNone/>
            </a:pPr>
            <a:r>
              <a:rPr lang="id-ID" dirty="0" smtClean="0"/>
              <a:t>(1)penarikan pajak, dan (2) penjualan pelayanan tersebut kepada </a:t>
            </a:r>
          </a:p>
          <a:p>
            <a:pPr>
              <a:buNone/>
            </a:pPr>
            <a:r>
              <a:rPr lang="id-ID" dirty="0" smtClean="0"/>
              <a:t>masyarakat sebagai pengguna jasa publik (charging for service). </a:t>
            </a:r>
          </a:p>
          <a:p>
            <a:pPr>
              <a:buNone/>
            </a:pPr>
            <a:r>
              <a:rPr lang="id-ID" dirty="0" smtClean="0"/>
              <a:t>Terdapat beberapa kriteria dalam menentukan suatu pelayanan cocok </a:t>
            </a:r>
          </a:p>
          <a:p>
            <a:pPr>
              <a:buNone/>
            </a:pPr>
            <a:r>
              <a:rPr lang="id-ID" dirty="0" smtClean="0"/>
              <a:t>dibiayai melalui pajak, atau pembebanan langsung ke pengguna </a:t>
            </a:r>
          </a:p>
          <a:p>
            <a:pPr>
              <a:buNone/>
            </a:pPr>
            <a:r>
              <a:rPr lang="id-ID" dirty="0" smtClean="0"/>
              <a:t>pelayanan. Suatu pelayanan dapat dibiayai melalui penarikan pajak </a:t>
            </a:r>
          </a:p>
          <a:p>
            <a:pPr>
              <a:buNone/>
            </a:pPr>
            <a:r>
              <a:rPr lang="id-ID" dirty="0" smtClean="0"/>
              <a:t>apabila penentuan harga pelayanan tersebut tidak mungkin dilakukan. </a:t>
            </a:r>
          </a:p>
          <a:p>
            <a:pPr>
              <a:buNone/>
            </a:pPr>
            <a:r>
              <a:rPr lang="id-ID" dirty="0" smtClean="0"/>
              <a:t>Sebagai contoh pelayanan yang lebih tepat dibiayai melalui pajak </a:t>
            </a:r>
          </a:p>
          <a:p>
            <a:pPr>
              <a:buNone/>
            </a:pPr>
            <a:r>
              <a:rPr lang="id-ID" dirty="0" smtClean="0"/>
              <a:t>adalah pelayanan per tahanan dan keamanan, kepolisian, peradilan, </a:t>
            </a:r>
          </a:p>
          <a:p>
            <a:pPr>
              <a:buNone/>
            </a:pPr>
            <a:r>
              <a:rPr lang="id-ID" dirty="0" smtClean="0"/>
              <a:t>dan sebagainya. Suatu pelayanan publik dapat dijual apabila terdapat </a:t>
            </a:r>
          </a:p>
          <a:p>
            <a:pPr>
              <a:buNone/>
            </a:pPr>
            <a:r>
              <a:rPr lang="id-ID" dirty="0" smtClean="0"/>
              <a:t>harga publiknya, terdapat kemudahan dalam pengumpulannya, </a:t>
            </a:r>
          </a:p>
          <a:p>
            <a:pPr>
              <a:buNone/>
            </a:pPr>
            <a:r>
              <a:rPr lang="id-ID" dirty="0" smtClean="0"/>
              <a:t>terdapat manfaat yang diterima langsung dari pembeli layanan.</a:t>
            </a: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7158" y="428604"/>
            <a:ext cx="8572560" cy="5909310"/>
          </a:xfrm>
          <a:prstGeom prst="rect">
            <a:avLst/>
          </a:prstGeom>
        </p:spPr>
        <p:txBody>
          <a:bodyPr wrap="square">
            <a:spAutoFit/>
          </a:bodyPr>
          <a:lstStyle/>
          <a:p>
            <a:r>
              <a:rPr lang="id-ID" b="1" dirty="0" smtClean="0"/>
              <a:t>Beberapa pelayanan publik yang dapat dijual antara lain :</a:t>
            </a:r>
          </a:p>
          <a:p>
            <a:endParaRPr lang="id-ID" b="1" dirty="0" smtClean="0"/>
          </a:p>
          <a:p>
            <a:r>
              <a:rPr lang="id-ID" dirty="0" smtClean="0"/>
              <a:t>-</a:t>
            </a:r>
            <a:r>
              <a:rPr lang="id-ID" dirty="0"/>
              <a:t>P</a:t>
            </a:r>
            <a:r>
              <a:rPr lang="id-ID" dirty="0" smtClean="0"/>
              <a:t>elayanan penyediaan air bersih	-Pelayanan transportasi publik</a:t>
            </a:r>
          </a:p>
          <a:p>
            <a:r>
              <a:rPr lang="id-ID" dirty="0" smtClean="0"/>
              <a:t>-Pelayanan pos			-Pelayanan telekomunikasi</a:t>
            </a:r>
          </a:p>
          <a:p>
            <a:r>
              <a:rPr lang="id-ID" dirty="0" smtClean="0"/>
              <a:t>-Pelayanan listrik dan energi	-Pelayanan penyediaan perumahan rakyat</a:t>
            </a:r>
          </a:p>
          <a:p>
            <a:r>
              <a:rPr lang="id-ID" dirty="0" smtClean="0"/>
              <a:t>-Pelayanan tempat rekreasi (pariwisata)-Pelayanan pendidikan</a:t>
            </a:r>
          </a:p>
          <a:p>
            <a:r>
              <a:rPr lang="id-ID" dirty="0" smtClean="0"/>
              <a:t>-Pelayanan jalan tol		-Pelayanan irigasi</a:t>
            </a:r>
          </a:p>
          <a:p>
            <a:r>
              <a:rPr lang="id-ID" dirty="0" smtClean="0"/>
              <a:t>-Pelayanan pemadaman kebakaran	-Pelayanan kesehatan</a:t>
            </a:r>
          </a:p>
          <a:p>
            <a:r>
              <a:rPr lang="id-ID" dirty="0" smtClean="0"/>
              <a:t>-Pelayanan penyediaan perumahan raya -Pelayanan tempat rekreasi (pariwisata)</a:t>
            </a:r>
          </a:p>
          <a:p>
            <a:r>
              <a:rPr lang="id-ID" dirty="0" smtClean="0"/>
              <a:t>-Pelayanan pendidikan		-Pelayanan jalan tol</a:t>
            </a:r>
          </a:p>
          <a:p>
            <a:r>
              <a:rPr lang="id-ID" dirty="0" smtClean="0"/>
              <a:t>-Pelayanan irigasi			-Pelayanan pemadaman kebakaran</a:t>
            </a:r>
          </a:p>
          <a:p>
            <a:r>
              <a:rPr lang="id-ID" dirty="0" smtClean="0"/>
              <a:t>-Pelayanan kesehatan		-Pelayanan pengolahan sampah</a:t>
            </a:r>
          </a:p>
          <a:p>
            <a:r>
              <a:rPr lang="id-ID" dirty="0" smtClean="0"/>
              <a:t>-Pelayanan administrasi kependudukan	</a:t>
            </a:r>
          </a:p>
          <a:p>
            <a:r>
              <a:rPr lang="id-ID" dirty="0" smtClean="0"/>
              <a:t>-Pelayanan perizinan</a:t>
            </a:r>
          </a:p>
          <a:p>
            <a:endParaRPr lang="id-ID" dirty="0"/>
          </a:p>
          <a:p>
            <a:r>
              <a:rPr lang="id-ID" b="1" dirty="0" smtClean="0"/>
              <a:t>Dasar Penentuan Harga/Tarif Pelayanan</a:t>
            </a:r>
          </a:p>
          <a:p>
            <a:r>
              <a:rPr lang="id-ID" dirty="0" smtClean="0"/>
              <a:t>Penentuan harga atau tarif suatu pelayanan tidak dapat dilakukan secara sembarangan berdasarkan. subjektivitas pimpinan saja, melainkan harus memiliki dasar yang rasional dan objektif. Banyak faktor yang mempengaruhi penentuan harga jual pelayanan, baik dipandang dari produk pelayanan yang akan dijual, pasarnya, dan biaya untuk menyediakan pelayanan tersebut</a:t>
            </a: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428604"/>
            <a:ext cx="8429684" cy="5909310"/>
          </a:xfrm>
          <a:prstGeom prst="rect">
            <a:avLst/>
          </a:prstGeom>
        </p:spPr>
        <p:txBody>
          <a:bodyPr wrap="square">
            <a:spAutoFit/>
          </a:bodyPr>
          <a:lstStyle/>
          <a:p>
            <a:pPr algn="just"/>
            <a:r>
              <a:rPr lang="id-ID" dirty="0" smtClean="0">
                <a:latin typeface="Arial" pitchFamily="34" charset="0"/>
                <a:cs typeface="Arial" pitchFamily="34" charset="0"/>
              </a:rPr>
              <a:t>Hal-hal yang dapat dijadikan dasar dalam penentuan harga pelayanan :</a:t>
            </a:r>
          </a:p>
          <a:p>
            <a:pPr algn="just"/>
            <a:r>
              <a:rPr lang="id-ID" dirty="0" smtClean="0">
                <a:latin typeface="Arial" pitchFamily="34" charset="0"/>
                <a:cs typeface="Arial" pitchFamily="34" charset="0"/>
              </a:rPr>
              <a:t>1. Pendapatan yang diinginkan, meliputi:</a:t>
            </a:r>
          </a:p>
          <a:p>
            <a:pPr algn="just"/>
            <a:r>
              <a:rPr lang="id-ID" dirty="0">
                <a:latin typeface="Arial" pitchFamily="34" charset="0"/>
                <a:cs typeface="Arial" pitchFamily="34" charset="0"/>
              </a:rPr>
              <a:t> </a:t>
            </a:r>
            <a:r>
              <a:rPr lang="id-ID" dirty="0" smtClean="0">
                <a:latin typeface="Arial" pitchFamily="34" charset="0"/>
                <a:cs typeface="Arial" pitchFamily="34" charset="0"/>
              </a:rPr>
              <a:t>    a. Pendapatan bersih setelah dikurangi biaya ("laba") yang diinginkan    </a:t>
            </a:r>
          </a:p>
          <a:p>
            <a:pPr algn="just"/>
            <a:r>
              <a:rPr lang="id-ID" dirty="0">
                <a:latin typeface="Arial" pitchFamily="34" charset="0"/>
                <a:cs typeface="Arial" pitchFamily="34" charset="0"/>
              </a:rPr>
              <a:t> </a:t>
            </a:r>
            <a:r>
              <a:rPr lang="id-ID" dirty="0" smtClean="0">
                <a:latin typeface="Arial" pitchFamily="34" charset="0"/>
                <a:cs typeface="Arial" pitchFamily="34" charset="0"/>
              </a:rPr>
              <a:t>        dari pelayanan tersebut,</a:t>
            </a:r>
          </a:p>
          <a:p>
            <a:pPr algn="just"/>
            <a:r>
              <a:rPr lang="id-ID" dirty="0">
                <a:latin typeface="Arial" pitchFamily="34" charset="0"/>
                <a:cs typeface="Arial" pitchFamily="34" charset="0"/>
              </a:rPr>
              <a:t> </a:t>
            </a:r>
            <a:r>
              <a:rPr lang="id-ID" dirty="0" smtClean="0">
                <a:latin typeface="Arial" pitchFamily="34" charset="0"/>
                <a:cs typeface="Arial" pitchFamily="34" charset="0"/>
              </a:rPr>
              <a:t>   b. </a:t>
            </a:r>
            <a:r>
              <a:rPr lang="id-ID" dirty="0">
                <a:latin typeface="Arial" pitchFamily="34" charset="0"/>
                <a:cs typeface="Arial" pitchFamily="34" charset="0"/>
              </a:rPr>
              <a:t>P</a:t>
            </a:r>
            <a:r>
              <a:rPr lang="id-ID" dirty="0" smtClean="0">
                <a:latin typeface="Arial" pitchFamily="34" charset="0"/>
                <a:cs typeface="Arial" pitchFamily="34" charset="0"/>
              </a:rPr>
              <a:t>endapatan bersih yang dibutuhkan untuk meningkatkan pendapatan  </a:t>
            </a:r>
          </a:p>
          <a:p>
            <a:pPr algn="just"/>
            <a:r>
              <a:rPr lang="id-ID" dirty="0">
                <a:latin typeface="Arial" pitchFamily="34" charset="0"/>
                <a:cs typeface="Arial" pitchFamily="34" charset="0"/>
              </a:rPr>
              <a:t> </a:t>
            </a:r>
            <a:r>
              <a:rPr lang="id-ID" dirty="0" smtClean="0">
                <a:latin typeface="Arial" pitchFamily="34" charset="0"/>
                <a:cs typeface="Arial" pitchFamily="34" charset="0"/>
              </a:rPr>
              <a:t>       daerah (PAD).</a:t>
            </a:r>
          </a:p>
          <a:p>
            <a:pPr algn="just"/>
            <a:r>
              <a:rPr lang="id-ID" dirty="0" smtClean="0">
                <a:latin typeface="Arial" pitchFamily="34" charset="0"/>
                <a:cs typeface="Arial" pitchFamily="34" charset="0"/>
              </a:rPr>
              <a:t>2. Biaya untuk menghasilkan pelayanan, meliputi:</a:t>
            </a:r>
          </a:p>
          <a:p>
            <a:pPr algn="just"/>
            <a:r>
              <a:rPr lang="id-ID" dirty="0">
                <a:latin typeface="Arial" pitchFamily="34" charset="0"/>
                <a:cs typeface="Arial" pitchFamily="34" charset="0"/>
              </a:rPr>
              <a:t> </a:t>
            </a:r>
            <a:r>
              <a:rPr lang="id-ID" dirty="0" smtClean="0">
                <a:latin typeface="Arial" pitchFamily="34" charset="0"/>
                <a:cs typeface="Arial" pitchFamily="34" charset="0"/>
              </a:rPr>
              <a:t>   a. </a:t>
            </a:r>
            <a:r>
              <a:rPr lang="id-ID" dirty="0">
                <a:latin typeface="Arial" pitchFamily="34" charset="0"/>
                <a:cs typeface="Arial" pitchFamily="34" charset="0"/>
              </a:rPr>
              <a:t>T</a:t>
            </a:r>
            <a:r>
              <a:rPr lang="id-ID" dirty="0" smtClean="0">
                <a:latin typeface="Arial" pitchFamily="34" charset="0"/>
                <a:cs typeface="Arial" pitchFamily="34" charset="0"/>
              </a:rPr>
              <a:t>otal biaya untuk menghasilkan pelayanan;</a:t>
            </a:r>
          </a:p>
          <a:p>
            <a:pPr algn="just"/>
            <a:r>
              <a:rPr lang="id-ID" dirty="0">
                <a:latin typeface="Arial" pitchFamily="34" charset="0"/>
                <a:cs typeface="Arial" pitchFamily="34" charset="0"/>
              </a:rPr>
              <a:t>  </a:t>
            </a:r>
            <a:r>
              <a:rPr lang="id-ID" dirty="0" smtClean="0">
                <a:latin typeface="Arial" pitchFamily="34" charset="0"/>
                <a:cs typeface="Arial" pitchFamily="34" charset="0"/>
              </a:rPr>
              <a:t>  b. Komponen-komponen biaya untuk menghasilkan pelayanan.</a:t>
            </a:r>
          </a:p>
          <a:p>
            <a:pPr algn="just"/>
            <a:r>
              <a:rPr lang="id-ID" dirty="0" smtClean="0">
                <a:latin typeface="Arial" pitchFamily="34" charset="0"/>
                <a:cs typeface="Arial" pitchFamily="34" charset="0"/>
              </a:rPr>
              <a:t>3. Produk pelayanan, meliputi:</a:t>
            </a:r>
          </a:p>
          <a:p>
            <a:pPr algn="just"/>
            <a:r>
              <a:rPr lang="id-ID" dirty="0">
                <a:latin typeface="Arial" pitchFamily="34" charset="0"/>
                <a:cs typeface="Arial" pitchFamily="34" charset="0"/>
              </a:rPr>
              <a:t> </a:t>
            </a:r>
            <a:r>
              <a:rPr lang="id-ID" dirty="0" smtClean="0">
                <a:latin typeface="Arial" pitchFamily="34" charset="0"/>
                <a:cs typeface="Arial" pitchFamily="34" charset="0"/>
              </a:rPr>
              <a:t>   a. </a:t>
            </a:r>
            <a:r>
              <a:rPr lang="id-ID" dirty="0">
                <a:latin typeface="Arial" pitchFamily="34" charset="0"/>
                <a:cs typeface="Arial" pitchFamily="34" charset="0"/>
              </a:rPr>
              <a:t>H</a:t>
            </a:r>
            <a:r>
              <a:rPr lang="id-ID" dirty="0" smtClean="0">
                <a:latin typeface="Arial" pitchFamily="34" charset="0"/>
                <a:cs typeface="Arial" pitchFamily="34" charset="0"/>
              </a:rPr>
              <a:t>arga produk pelayanan yang logis untuk diterapkan;</a:t>
            </a:r>
          </a:p>
          <a:p>
            <a:pPr algn="just"/>
            <a:r>
              <a:rPr lang="id-ID" dirty="0">
                <a:latin typeface="Arial" pitchFamily="34" charset="0"/>
                <a:cs typeface="Arial" pitchFamily="34" charset="0"/>
              </a:rPr>
              <a:t> </a:t>
            </a:r>
            <a:r>
              <a:rPr lang="id-ID" dirty="0" smtClean="0">
                <a:latin typeface="Arial" pitchFamily="34" charset="0"/>
                <a:cs typeface="Arial" pitchFamily="34" charset="0"/>
              </a:rPr>
              <a:t>   b. </a:t>
            </a:r>
            <a:r>
              <a:rPr lang="id-ID" dirty="0">
                <a:latin typeface="Arial" pitchFamily="34" charset="0"/>
                <a:cs typeface="Arial" pitchFamily="34" charset="0"/>
              </a:rPr>
              <a:t>H</a:t>
            </a:r>
            <a:r>
              <a:rPr lang="id-ID" dirty="0" smtClean="0">
                <a:latin typeface="Arial" pitchFamily="34" charset="0"/>
                <a:cs typeface="Arial" pitchFamily="34" charset="0"/>
              </a:rPr>
              <a:t>arga pelayanan yang sudah sepadan dengan kualitas pelayanan</a:t>
            </a:r>
          </a:p>
          <a:p>
            <a:pPr algn="just"/>
            <a:r>
              <a:rPr lang="id-ID" dirty="0">
                <a:latin typeface="Arial" pitchFamily="34" charset="0"/>
                <a:cs typeface="Arial" pitchFamily="34" charset="0"/>
              </a:rPr>
              <a:t> </a:t>
            </a:r>
            <a:r>
              <a:rPr lang="id-ID" dirty="0" smtClean="0">
                <a:latin typeface="Arial" pitchFamily="34" charset="0"/>
                <a:cs typeface="Arial" pitchFamily="34" charset="0"/>
              </a:rPr>
              <a:t>   c. </a:t>
            </a:r>
            <a:r>
              <a:rPr lang="id-ID" dirty="0">
                <a:latin typeface="Arial" pitchFamily="34" charset="0"/>
                <a:cs typeface="Arial" pitchFamily="34" charset="0"/>
              </a:rPr>
              <a:t>A</a:t>
            </a:r>
            <a:r>
              <a:rPr lang="id-ID" dirty="0" smtClean="0">
                <a:latin typeface="Arial" pitchFamily="34" charset="0"/>
                <a:cs typeface="Arial" pitchFamily="34" charset="0"/>
              </a:rPr>
              <a:t>danya diskriminasi produk pelayanan sehingga diperlukan  </a:t>
            </a:r>
          </a:p>
          <a:p>
            <a:pPr algn="just"/>
            <a:r>
              <a:rPr lang="id-ID" dirty="0">
                <a:latin typeface="Arial" pitchFamily="34" charset="0"/>
                <a:cs typeface="Arial" pitchFamily="34" charset="0"/>
              </a:rPr>
              <a:t> </a:t>
            </a:r>
            <a:r>
              <a:rPr lang="id-ID" dirty="0" smtClean="0">
                <a:latin typeface="Arial" pitchFamily="34" charset="0"/>
                <a:cs typeface="Arial" pitchFamily="34" charset="0"/>
              </a:rPr>
              <a:t>      diskriminasi harga.</a:t>
            </a:r>
          </a:p>
          <a:p>
            <a:pPr algn="just"/>
            <a:r>
              <a:rPr lang="id-ID" dirty="0" smtClean="0">
                <a:latin typeface="Arial" pitchFamily="34" charset="0"/>
                <a:cs typeface="Arial" pitchFamily="34" charset="0"/>
              </a:rPr>
              <a:t>4. Pasar pelayanan, meliputi:</a:t>
            </a:r>
          </a:p>
          <a:p>
            <a:pPr algn="just"/>
            <a:r>
              <a:rPr lang="id-ID" dirty="0">
                <a:latin typeface="Arial" pitchFamily="34" charset="0"/>
                <a:cs typeface="Arial" pitchFamily="34" charset="0"/>
              </a:rPr>
              <a:t> </a:t>
            </a:r>
            <a:r>
              <a:rPr lang="id-ID" dirty="0" smtClean="0">
                <a:latin typeface="Arial" pitchFamily="34" charset="0"/>
                <a:cs typeface="Arial" pitchFamily="34" charset="0"/>
              </a:rPr>
              <a:t>   a. Permintaan terhadap produk pelayanan yang elastis atau inclastis,</a:t>
            </a:r>
          </a:p>
          <a:p>
            <a:pPr algn="just"/>
            <a:r>
              <a:rPr lang="id-ID" dirty="0">
                <a:latin typeface="Arial" pitchFamily="34" charset="0"/>
                <a:cs typeface="Arial" pitchFamily="34" charset="0"/>
              </a:rPr>
              <a:t> </a:t>
            </a:r>
            <a:r>
              <a:rPr lang="id-ID" dirty="0" smtClean="0">
                <a:latin typeface="Arial" pitchFamily="34" charset="0"/>
                <a:cs typeface="Arial" pitchFamily="34" charset="0"/>
              </a:rPr>
              <a:t>   b. </a:t>
            </a:r>
            <a:r>
              <a:rPr lang="id-ID" dirty="0">
                <a:latin typeface="Arial" pitchFamily="34" charset="0"/>
                <a:cs typeface="Arial" pitchFamily="34" charset="0"/>
              </a:rPr>
              <a:t>P</a:t>
            </a:r>
            <a:r>
              <a:rPr lang="id-ID" dirty="0" smtClean="0">
                <a:latin typeface="Arial" pitchFamily="34" charset="0"/>
                <a:cs typeface="Arial" pitchFamily="34" charset="0"/>
              </a:rPr>
              <a:t>elanggan atau pengguna layanan tersebut: </a:t>
            </a:r>
          </a:p>
          <a:p>
            <a:pPr algn="just"/>
            <a:r>
              <a:rPr lang="id-ID" dirty="0">
                <a:latin typeface="Arial" pitchFamily="34" charset="0"/>
                <a:cs typeface="Arial" pitchFamily="34" charset="0"/>
              </a:rPr>
              <a:t> </a:t>
            </a:r>
            <a:r>
              <a:rPr lang="id-ID" dirty="0" smtClean="0">
                <a:latin typeface="Arial" pitchFamily="34" charset="0"/>
                <a:cs typeface="Arial" pitchFamily="34" charset="0"/>
              </a:rPr>
              <a:t>   c. </a:t>
            </a:r>
            <a:r>
              <a:rPr lang="id-ID" dirty="0">
                <a:latin typeface="Arial" pitchFamily="34" charset="0"/>
                <a:cs typeface="Arial" pitchFamily="34" charset="0"/>
              </a:rPr>
              <a:t>K</a:t>
            </a:r>
            <a:r>
              <a:rPr lang="id-ID" dirty="0" smtClean="0">
                <a:latin typeface="Arial" pitchFamily="34" charset="0"/>
                <a:cs typeface="Arial" pitchFamily="34" charset="0"/>
              </a:rPr>
              <a:t>eberadaan produk pelayanan di pasar yang homogen atau  </a:t>
            </a:r>
          </a:p>
          <a:p>
            <a:pPr algn="just"/>
            <a:r>
              <a:rPr lang="id-ID" dirty="0">
                <a:latin typeface="Arial" pitchFamily="34" charset="0"/>
                <a:cs typeface="Arial" pitchFamily="34" charset="0"/>
              </a:rPr>
              <a:t> </a:t>
            </a:r>
            <a:r>
              <a:rPr lang="id-ID" dirty="0" smtClean="0">
                <a:latin typeface="Arial" pitchFamily="34" charset="0"/>
                <a:cs typeface="Arial" pitchFamily="34" charset="0"/>
              </a:rPr>
              <a:t>       heterogend.             </a:t>
            </a:r>
            <a:r>
              <a:rPr lang="id-ID" dirty="0">
                <a:latin typeface="Arial" pitchFamily="34" charset="0"/>
                <a:cs typeface="Arial" pitchFamily="34" charset="0"/>
              </a:rPr>
              <a:t> </a:t>
            </a:r>
            <a:r>
              <a:rPr lang="id-ID" dirty="0" smtClean="0">
                <a:latin typeface="Arial" pitchFamily="34" charset="0"/>
                <a:cs typeface="Arial" pitchFamily="34" charset="0"/>
              </a:rPr>
              <a:t>    </a:t>
            </a:r>
          </a:p>
          <a:p>
            <a:pPr algn="just"/>
            <a:r>
              <a:rPr lang="id-ID" dirty="0">
                <a:latin typeface="Arial" pitchFamily="34" charset="0"/>
                <a:cs typeface="Arial" pitchFamily="34" charset="0"/>
              </a:rPr>
              <a:t> </a:t>
            </a:r>
            <a:r>
              <a:rPr lang="id-ID" dirty="0" smtClean="0">
                <a:latin typeface="Arial" pitchFamily="34" charset="0"/>
                <a:cs typeface="Arial" pitchFamily="34" charset="0"/>
              </a:rPr>
              <a:t>   d. Persaingan dalam penyediaan pelayanan tersebut.</a:t>
            </a:r>
          </a:p>
          <a:p>
            <a:pPr algn="just"/>
            <a:endParaRPr lang="id-ID"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214291"/>
            <a:ext cx="8715436" cy="6924973"/>
          </a:xfrm>
          <a:prstGeom prst="rect">
            <a:avLst/>
          </a:prstGeom>
        </p:spPr>
        <p:txBody>
          <a:bodyPr wrap="square">
            <a:spAutoFit/>
          </a:bodyPr>
          <a:lstStyle/>
          <a:p>
            <a:r>
              <a:rPr lang="id-ID" sz="2000" b="1" dirty="0" smtClean="0"/>
              <a:t>Elastisitas Permintaan </a:t>
            </a:r>
          </a:p>
          <a:p>
            <a:r>
              <a:rPr lang="id-ID" dirty="0" smtClean="0"/>
              <a:t>Elastisitas permintaan adalah teori ekonomi yang mengemukakan kepekaan permintaan terhadap perubahan harga suatu barang atau jasa. Suatu barang atau jasa dikatakan permintaannya elastis apabila terjadi perubahan harga sedikit saja akan sangat berpengaruh pada volume permintaan, sedangkan permintaan yang inelastis adalah apabila terjadi perubahan harga tidak akan begitu banyak mengubah volume permintaan. Dalam lingkup sektor publik, contoh permintaan yang elastis adalah permintaan pada barang atau jasa yang merupakan kebutuhan sekunder, sedangkan permintaan yang inelastis adalah permintaan pada barang atau jasa yang merupakan kebutuhan primer atau pokok. Elastisitas permintaan penting dipertimbangkan dalam penentuan harga pelayanan publik.</a:t>
            </a:r>
          </a:p>
          <a:p>
            <a:endParaRPr lang="id-ID" sz="1000" dirty="0"/>
          </a:p>
          <a:p>
            <a:r>
              <a:rPr lang="id-ID" b="1" dirty="0" smtClean="0"/>
              <a:t>Biaya Produksi Pelayanan</a:t>
            </a:r>
          </a:p>
          <a:p>
            <a:r>
              <a:rPr lang="id-ID" dirty="0" smtClean="0"/>
              <a:t>Penentuan harga pelayanan memiliki keterkaitan yang erat dengan informasi tentang biaya untuk meng hasilkan pelayanan. Dalam hal ini perlu diidentifikasi dan dihitung secara cermat dan akurat mengenai struktur biaya. Struktur biaya merupakan faktor yang sangat penting untuk menentukan harga jual. Yang dimaksud struktur biaya adalah komposisi antara biaya tetap dengan biaya variabel. Pemerintah perlu menekan biaya pelayanan agar mampu memberikan pelayanan publik yang murah dan berkualitas.</a:t>
            </a:r>
          </a:p>
          <a:p>
            <a:r>
              <a:rPr lang="id-ID" dirty="0" smtClean="0"/>
              <a:t>Terdapat beberapa metode dalam menentukan harga pelayanan publik, yaitu :</a:t>
            </a:r>
          </a:p>
          <a:p>
            <a:pPr marL="342900" indent="-342900">
              <a:buAutoNum type="arabicPeriod"/>
            </a:pPr>
            <a:r>
              <a:rPr lang="id-ID" dirty="0" smtClean="0"/>
              <a:t>Gross Margin Pricing		5. Subsidized Cost Pricing</a:t>
            </a:r>
          </a:p>
          <a:p>
            <a:pPr marL="342900" indent="-342900">
              <a:buAutoNum type="arabicPeriod"/>
            </a:pPr>
            <a:r>
              <a:rPr lang="id-ID" dirty="0" smtClean="0"/>
              <a:t>Full Cost Pricing		6. Target Pricing</a:t>
            </a:r>
          </a:p>
          <a:p>
            <a:pPr marL="342900" indent="-342900">
              <a:buFontTx/>
              <a:buAutoNum type="arabicPeriod"/>
            </a:pPr>
            <a:r>
              <a:rPr lang="id-ID" dirty="0" smtClean="0"/>
              <a:t>Direct Cost Pricing		7. Marginal Cost Pricing</a:t>
            </a:r>
          </a:p>
          <a:p>
            <a:pPr marL="342900" indent="-342900">
              <a:buAutoNum type="arabicPeriod"/>
            </a:pPr>
            <a:r>
              <a:rPr lang="id-ID" dirty="0" smtClean="0"/>
              <a:t>Time and Material Pricing</a:t>
            </a: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714356"/>
            <a:ext cx="8572528" cy="5232202"/>
          </a:xfrm>
          <a:prstGeom prst="rect">
            <a:avLst/>
          </a:prstGeom>
        </p:spPr>
        <p:txBody>
          <a:bodyPr wrap="square">
            <a:spAutoFit/>
          </a:bodyPr>
          <a:lstStyle/>
          <a:p>
            <a:r>
              <a:rPr lang="id-ID" sz="2400" b="1" dirty="0" smtClean="0">
                <a:latin typeface="Arial" pitchFamily="34" charset="0"/>
                <a:cs typeface="Arial" pitchFamily="34" charset="0"/>
              </a:rPr>
              <a:t>Gross Margin Pricing</a:t>
            </a:r>
          </a:p>
          <a:p>
            <a:r>
              <a:rPr lang="id-ID" dirty="0" smtClean="0">
                <a:latin typeface="Arial" pitchFamily="34" charset="0"/>
                <a:cs typeface="Arial" pitchFamily="34" charset="0"/>
              </a:rPr>
              <a:t>Metode penentuan harga jual dengan gross margin pricing pada umumnya digunakan oleh perusahaan dagang, yaitu perusahaan yang tidak membuat sendiri produk yang dijual tetapi hanya membeli dari pemasok (supplier) kemudian menjualnya kepada pelanggan. Penentuan harga dengan metode gross margin pricing dilakukan dengan cara menambahkan persentase tertentu di atas harga pokok produk yang dibeli. Persentase ini disebut mark up atau margin. Persentase (mark up) meliputi dua komponen yaitu bagian untuk menutup biaya operasi dan bagian yang merupakan laba yang diinginkan.</a:t>
            </a:r>
          </a:p>
          <a:p>
            <a:endParaRPr lang="id-ID" sz="2000" dirty="0" smtClean="0">
              <a:latin typeface="Arial" pitchFamily="34" charset="0"/>
              <a:cs typeface="Arial" pitchFamily="34" charset="0"/>
            </a:endParaRPr>
          </a:p>
          <a:p>
            <a:r>
              <a:rPr lang="id-ID" sz="2000" b="1" dirty="0" smtClean="0">
                <a:latin typeface="Arial" pitchFamily="34" charset="0"/>
                <a:cs typeface="Arial" pitchFamily="34" charset="0"/>
              </a:rPr>
              <a:t>Full Cost Pricing</a:t>
            </a:r>
          </a:p>
          <a:p>
            <a:r>
              <a:rPr lang="id-ID" dirty="0" smtClean="0">
                <a:latin typeface="Arial" pitchFamily="34" charset="0"/>
                <a:cs typeface="Arial" pitchFamily="34" charset="0"/>
              </a:rPr>
              <a:t>Metode harga jual dengan metode full costing adalah penentuan harga jual dengan mempertimbangkan selurah jenis biaya, baik biaya tetap maupun biaya variabel, untuk menghasilkan barang atau jasa. Harga jual ditetapkan dengan cara menghitung semua biaya untuk membuat produk barang atau jasa (biaya produksi) ditambah persentase keuntungan (margin) ditambuls biaya operasi Metode full cost pricing dapat diformulasikan sebagai berikut :</a:t>
            </a:r>
          </a:p>
          <a:p>
            <a:endParaRPr lang="id-ID" dirty="0" smtClean="0">
              <a:latin typeface="Arial" pitchFamily="34" charset="0"/>
              <a:cs typeface="Arial" pitchFamily="34" charset="0"/>
            </a:endParaRPr>
          </a:p>
        </p:txBody>
      </p:sp>
      <p:sp>
        <p:nvSpPr>
          <p:cNvPr id="4" name="Rectangle 3"/>
          <p:cNvSpPr/>
          <p:nvPr/>
        </p:nvSpPr>
        <p:spPr>
          <a:xfrm>
            <a:off x="357158" y="5715016"/>
            <a:ext cx="8429684" cy="57150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id-ID" sz="2000" b="1" dirty="0" smtClean="0">
              <a:solidFill>
                <a:schemeClr val="bg2">
                  <a:lumMod val="20000"/>
                  <a:lumOff val="80000"/>
                </a:schemeClr>
              </a:solidFill>
              <a:latin typeface="Arial" pitchFamily="34" charset="0"/>
              <a:cs typeface="Arial" pitchFamily="34" charset="0"/>
            </a:endParaRPr>
          </a:p>
          <a:p>
            <a:pPr algn="ctr"/>
            <a:r>
              <a:rPr lang="id-ID" sz="2000" b="1" dirty="0" smtClean="0">
                <a:solidFill>
                  <a:schemeClr val="bg2">
                    <a:lumMod val="20000"/>
                    <a:lumOff val="80000"/>
                  </a:schemeClr>
                </a:solidFill>
                <a:latin typeface="Arial" pitchFamily="34" charset="0"/>
                <a:cs typeface="Arial" pitchFamily="34" charset="0"/>
              </a:rPr>
              <a:t>Biaya produksi total+(margin x biaya prodaksi total) + biaya operasi</a:t>
            </a:r>
          </a:p>
          <a:p>
            <a:pPr algn="ctr"/>
            <a:endParaRPr lang="id-ID" sz="2000" dirty="0">
              <a:solidFill>
                <a:schemeClr val="bg2">
                  <a:lumMod val="20000"/>
                  <a:lumOff val="80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117693"/>
            <a:ext cx="8358246" cy="6740307"/>
          </a:xfrm>
          <a:prstGeom prst="rect">
            <a:avLst/>
          </a:prstGeom>
        </p:spPr>
        <p:txBody>
          <a:bodyPr wrap="square">
            <a:spAutoFit/>
          </a:bodyPr>
          <a:lstStyle/>
          <a:p>
            <a:pPr algn="just"/>
            <a:r>
              <a:rPr lang="id-ID" b="1" dirty="0" smtClean="0"/>
              <a:t>Direct Cost Pricing</a:t>
            </a:r>
          </a:p>
          <a:p>
            <a:pPr algn="just"/>
            <a:r>
              <a:rPr lang="id-ID" dirty="0" smtClean="0"/>
              <a:t>Berbeda dengan metode full cost pricing yang mendasarkan harga jual dengan memperhitungkan semu biaya (full cost) baik biaya variabel maupun biaya tetap, metode direct cost pricing menetapkan harga jual hanya dengan memperhitungkan biaya variabel saja. Oleh karena itu metode direct cost pricing juga disebut variable cost pricing. Metode ini pada umumnya diterapkan pada produk yang diproduksi tetapi melebihi daya serap pasar karena over produksi atau bisa juga karena memanfaatkan kapasitas yang menganggur. Produk tersebut kemudian dipasarkan pada pasar yang berbeda namun dengan tidak merusak pasaran produk di pasaran bebas. Metode ini juga dikenal dengan nama Marginal Income Pricing karena hanya memperhitungkan biaya-biaya yang berhubungan secara proporsional dengan volume/penjualan sehingga menghasilkan tambahan pendapatan (marginal income).</a:t>
            </a:r>
          </a:p>
          <a:p>
            <a:pPr algn="just"/>
            <a:endParaRPr lang="id-ID" sz="1200" b="1" dirty="0" smtClean="0"/>
          </a:p>
          <a:p>
            <a:pPr algn="just"/>
            <a:r>
              <a:rPr lang="id-ID" b="1" dirty="0" smtClean="0"/>
              <a:t>Time and Material Pricing</a:t>
            </a:r>
          </a:p>
          <a:p>
            <a:pPr algn="just"/>
            <a:r>
              <a:rPr lang="id-ID" dirty="0" smtClean="0"/>
              <a:t>Pada dasarnya berbagai metode penentuan harga jual hampir semuanya mempunyai langkah yang sama, pertama menghitung biaya produk, kemudian menambah persentase tertentu (margin atau mark up) untuk mendapatkan laba. Selain metode full cost pricing dan direct cost pricing, terdapat pendekatan yang lain dari penentuan harga jual yang disebut Time and Material Pricing. Metode Time and Material Pricing banyak digunakan pada perusahaan jasa, seperti perusahaan servis kendaraan, notaris, percetakan, konsultan, dan sebagainya. Oleh karena itu, metode ini pada prinsipnya juga bisa diaplikasikan pada pemerintah daerah yang juga memiliki kemiripan dengan organisasi jasa. </a:t>
            </a: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44" y="285728"/>
            <a:ext cx="9001156" cy="6572272"/>
          </a:xfrm>
          <a:prstGeom prst="rect">
            <a:avLst/>
          </a:prstGeom>
        </p:spPr>
        <p:txBody>
          <a:bodyPr wrap="square">
            <a:spAutoFit/>
          </a:bodyPr>
          <a:lstStyle/>
          <a:p>
            <a:pPr algn="just"/>
            <a:r>
              <a:rPr lang="id-ID" dirty="0" smtClean="0"/>
              <a:t>Dalam metode ini harga jual atau tarif pelayanan ditentukan dari upah tenaga kerja langsung dan biaya bahan baku dan bahan penolong yang digunakan untuk menghasilkan pelayanan ditambah dengan margin tertentu untuk menutup biaya overhead dan memperoleh laba. </a:t>
            </a:r>
          </a:p>
          <a:p>
            <a:pPr algn="just"/>
            <a:endParaRPr lang="id-ID" sz="700" b="1" dirty="0" smtClean="0"/>
          </a:p>
          <a:p>
            <a:pPr algn="just"/>
            <a:r>
              <a:rPr lang="id-ID" sz="2000" b="1" dirty="0" smtClean="0"/>
              <a:t>Subsidized Cost Pricing</a:t>
            </a:r>
          </a:p>
          <a:p>
            <a:pPr algn="just"/>
            <a:r>
              <a:rPr lang="id-ID" dirty="0" smtClean="0"/>
              <a:t>Metode harga jual produk barang atau pelayanan dengan subsidized cost pricing adalah penent harga jual dengan mempertimbangkan seluruh biaya dikurangi dengan subsidi yang diberikan. Na pada metode yang lain pada umumnya harga jual dihitung dengan menambahkan margin atau mark up atas biaya yang terjadi, pada metode subsidized cost pricing justru dikurangi atau dilakukan mark down terhadap total biaya produksi barang atau pelayanan. Subsidized cost pricing banyak dilakukan pemerintah, misalnya dalam penentuan harga jual pelayanan kesehatan, pelayanan pendidikan, harga pupuk dan produk pertanian, listrik untuk penduduk miskin, transportasi kereta api kelas ekonomi, harga bensin, dan sebagainya. </a:t>
            </a:r>
          </a:p>
          <a:p>
            <a:pPr algn="just"/>
            <a:endParaRPr lang="id-ID" sz="800" dirty="0" smtClean="0"/>
          </a:p>
          <a:p>
            <a:pPr algn="just"/>
            <a:r>
              <a:rPr lang="id-ID" sz="2000" b="1" dirty="0" smtClean="0"/>
              <a:t>Target Pricing</a:t>
            </a:r>
          </a:p>
          <a:p>
            <a:pPr algn="just"/>
            <a:r>
              <a:rPr lang="id-ID" dirty="0" smtClean="0"/>
              <a:t>Target pricing adalah penentuan harga barang atau pelayanan publik yang sudah ditentukan terlebih dahulu, sehingga justru biayanya yang harus ditekan melalui efisiensi. Target pricing bisa terjadi karena dua sebab, yaitu: 1). adanya persaingan yang tajam dalam pasar persaingan sempurna sehingga harga pelayanan ditentukan harga pasar. Satu penyedia layanan tidak dapat mempengaruhi harga pasar. </a:t>
            </a:r>
          </a:p>
          <a:p>
            <a:pPr algn="just"/>
            <a:r>
              <a:rPr lang="id-ID" dirty="0" smtClean="0"/>
              <a:t>2). </a:t>
            </a:r>
            <a:r>
              <a:rPr lang="id-ID" dirty="0"/>
              <a:t>A</a:t>
            </a:r>
            <a:r>
              <a:rPr lang="id-ID" dirty="0" smtClean="0"/>
              <a:t>danya kebijakan pemerintah yang mewajibkan penyedia layanan publik menjual harga pelayanan pada tingkat tertentu.</a:t>
            </a:r>
            <a:endParaRPr lang="id-ID"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ustom 41">
      <a:dk1>
        <a:srgbClr val="A86C2A"/>
      </a:dk1>
      <a:lt1>
        <a:srgbClr val="000000"/>
      </a:lt1>
      <a:dk2>
        <a:srgbClr val="E3BC91"/>
      </a:dk2>
      <a:lt2>
        <a:srgbClr val="000000"/>
      </a:lt2>
      <a:accent1>
        <a:srgbClr val="D16349"/>
      </a:accent1>
      <a:accent2>
        <a:srgbClr val="CCB400"/>
      </a:accent2>
      <a:accent3>
        <a:srgbClr val="D08E46"/>
      </a:accent3>
      <a:accent4>
        <a:srgbClr val="8C7B70"/>
      </a:accent4>
      <a:accent5>
        <a:srgbClr val="000000"/>
      </a:accent5>
      <a:accent6>
        <a:srgbClr val="D19049"/>
      </a:accent6>
      <a:hlink>
        <a:srgbClr val="A86C2A"/>
      </a:hlink>
      <a:folHlink>
        <a:srgbClr val="E3BC91"/>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131</TotalTime>
  <Words>1865</Words>
  <Application>Microsoft Office PowerPoint</Application>
  <PresentationFormat>On-screen Show (4:3)</PresentationFormat>
  <Paragraphs>111</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Georgia</vt:lpstr>
      <vt:lpstr>Wingdings 2</vt:lpstr>
      <vt:lpstr>Wingdings</vt:lpstr>
      <vt:lpstr>Civic</vt:lpstr>
      <vt:lpstr>Penentuan Harga/Tarif Pelayanan Publik</vt:lpstr>
      <vt:lpstr>Harga/Tarif Pelayanan Publik</vt:lpstr>
      <vt:lpstr>Pelayanan Publik yang bisa dijual</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Penentuan Harga/Tarif Pelayanan Publik</dc:title>
  <dc:creator>acer2</dc:creator>
  <cp:lastModifiedBy>acer2</cp:lastModifiedBy>
  <cp:revision>19</cp:revision>
  <dcterms:created xsi:type="dcterms:W3CDTF">2021-06-29T12:40:07Z</dcterms:created>
  <dcterms:modified xsi:type="dcterms:W3CDTF">2021-06-29T16:54:24Z</dcterms:modified>
</cp:coreProperties>
</file>