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6" r:id="rId4"/>
    <p:sldId id="258" r:id="rId5"/>
    <p:sldId id="262" r:id="rId6"/>
    <p:sldId id="263" r:id="rId7"/>
    <p:sldId id="264" r:id="rId8"/>
    <p:sldId id="267" r:id="rId9"/>
    <p:sldId id="268" r:id="rId10"/>
    <p:sldId id="272" r:id="rId11"/>
    <p:sldId id="269" r:id="rId12"/>
    <p:sldId id="271" r:id="rId13"/>
    <p:sldId id="273" r:id="rId14"/>
    <p:sldId id="270"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FAF46-2765-4F47-9810-61E38F56ED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9F5108-DD55-4AEA-B699-8DCA8CB4127D}" type="datetimeFigureOut">
              <a:rPr lang="en-US" smtClean="0"/>
              <a:pPr/>
              <a:t>10/21/2020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DFAF46-2765-4F47-9810-61E38F56ED2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B9F5108-DD55-4AEA-B699-8DCA8CB4127D}" type="datetimeFigureOut">
              <a:rPr lang="en-US" smtClean="0"/>
              <a:pPr/>
              <a:t>10/21/2020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6DFAF46-2765-4F47-9810-61E38F56ED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1608794"/>
          </a:xfrm>
        </p:spPr>
        <p:txBody>
          <a:bodyPr>
            <a:normAutofit/>
          </a:bodyPr>
          <a:lstStyle/>
          <a:p>
            <a:r>
              <a:rPr lang="en-US" sz="3200" dirty="0" smtClean="0">
                <a:solidFill>
                  <a:srgbClr val="002060"/>
                </a:solidFill>
              </a:rPr>
              <a:t>SERAPAN BAHASA INDONESIA DAN RAGAM BAHASA ILMU</a:t>
            </a:r>
            <a:endParaRPr lang="en-US" sz="32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5922" t="35348" r="41252" b="17968"/>
          <a:stretch>
            <a:fillRect/>
          </a:stretch>
        </p:blipFill>
        <p:spPr bwMode="auto">
          <a:xfrm>
            <a:off x="357158" y="428604"/>
            <a:ext cx="8358246" cy="592935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422" t="35209" r="39921" b="17912"/>
          <a:stretch>
            <a:fillRect/>
          </a:stretch>
        </p:blipFill>
        <p:spPr bwMode="auto">
          <a:xfrm>
            <a:off x="428596" y="571480"/>
            <a:ext cx="8215370" cy="564360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6092" t="35156" r="39605" b="17576"/>
          <a:stretch>
            <a:fillRect/>
          </a:stretch>
        </p:blipFill>
        <p:spPr bwMode="auto">
          <a:xfrm>
            <a:off x="428596" y="500042"/>
            <a:ext cx="8358246" cy="578647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5373" t="29907" r="40153" b="23096"/>
          <a:stretch>
            <a:fillRect/>
          </a:stretch>
        </p:blipFill>
        <p:spPr bwMode="auto">
          <a:xfrm>
            <a:off x="428596" y="642918"/>
            <a:ext cx="8286808" cy="550072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373" t="35156" r="40154" b="17759"/>
          <a:stretch>
            <a:fillRect/>
          </a:stretch>
        </p:blipFill>
        <p:spPr bwMode="auto">
          <a:xfrm>
            <a:off x="428596" y="571480"/>
            <a:ext cx="8332528" cy="57864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785794"/>
            <a:ext cx="7772400" cy="1428760"/>
          </a:xfrm>
        </p:spPr>
        <p:txBody>
          <a:bodyPr>
            <a:normAutofit/>
          </a:bodyPr>
          <a:lstStyle/>
          <a:p>
            <a:r>
              <a:rPr lang="en-US" sz="3200" b="0" dirty="0" err="1" smtClean="0">
                <a:solidFill>
                  <a:schemeClr val="tx1"/>
                </a:solidFill>
                <a:effectLst>
                  <a:outerShdw blurRad="38100" dist="38100" dir="2700000" algn="tl">
                    <a:srgbClr val="000000">
                      <a:alpha val="43137"/>
                    </a:srgbClr>
                  </a:outerShdw>
                </a:effectLst>
              </a:rPr>
              <a:t>Sifat</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Bahasa</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Ilmiah</a:t>
            </a:r>
            <a:r>
              <a:rPr lang="en-US" sz="3200" b="0" dirty="0" smtClean="0">
                <a:solidFill>
                  <a:schemeClr val="tx1"/>
                </a:solidFill>
                <a:effectLst>
                  <a:outerShdw blurRad="38100" dist="38100" dir="2700000" algn="tl">
                    <a:srgbClr val="000000">
                      <a:alpha val="43137"/>
                    </a:srgbClr>
                  </a:outerShdw>
                </a:effectLst>
              </a:rPr>
              <a:t> (</a:t>
            </a:r>
            <a:r>
              <a:rPr lang="en-US" sz="3200" b="0" dirty="0" err="1" smtClean="0">
                <a:solidFill>
                  <a:schemeClr val="tx1"/>
                </a:solidFill>
                <a:effectLst>
                  <a:outerShdw blurRad="38100" dist="38100" dir="2700000" algn="tl">
                    <a:srgbClr val="000000">
                      <a:alpha val="43137"/>
                    </a:srgbClr>
                  </a:outerShdw>
                </a:effectLst>
              </a:rPr>
              <a:t>Chaer</a:t>
            </a:r>
            <a:r>
              <a:rPr lang="en-US" sz="3200" b="0" dirty="0" smtClean="0">
                <a:solidFill>
                  <a:schemeClr val="tx1"/>
                </a:solidFill>
                <a:effectLst>
                  <a:outerShdw blurRad="38100" dist="38100" dir="2700000" algn="tl">
                    <a:srgbClr val="000000">
                      <a:alpha val="43137"/>
                    </a:srgbClr>
                  </a:outerShdw>
                </a:effectLst>
              </a:rPr>
              <a:t> 2011)</a:t>
            </a:r>
            <a:endParaRPr lang="en-US" sz="3200" b="0"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l="16471" t="37110" r="43448" b="18945"/>
          <a:stretch>
            <a:fillRect/>
          </a:stretch>
        </p:blipFill>
        <p:spPr bwMode="auto">
          <a:xfrm>
            <a:off x="2357422" y="2928934"/>
            <a:ext cx="5715040" cy="350046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4824" t="26368" r="40153" b="21874"/>
          <a:stretch>
            <a:fillRect/>
          </a:stretch>
        </p:blipFill>
        <p:spPr bwMode="auto">
          <a:xfrm>
            <a:off x="1142976" y="946094"/>
            <a:ext cx="7072362" cy="462604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824" t="29296" r="39062" b="15039"/>
          <a:stretch>
            <a:fillRect/>
          </a:stretch>
        </p:blipFill>
        <p:spPr bwMode="auto">
          <a:xfrm>
            <a:off x="1304651" y="1142984"/>
            <a:ext cx="6553497" cy="450059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4824" t="29297" r="42349" b="44336"/>
          <a:stretch>
            <a:fillRect/>
          </a:stretch>
        </p:blipFill>
        <p:spPr bwMode="auto">
          <a:xfrm>
            <a:off x="1095351" y="3714752"/>
            <a:ext cx="6604046" cy="250033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4824" t="22460" r="39055" b="16016"/>
          <a:stretch>
            <a:fillRect/>
          </a:stretch>
        </p:blipFill>
        <p:spPr bwMode="auto">
          <a:xfrm>
            <a:off x="1071539" y="785794"/>
            <a:ext cx="6858048" cy="514353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642918"/>
            <a:ext cx="8183880" cy="1051560"/>
          </a:xfrm>
        </p:spPr>
        <p:txBody>
          <a:bodyPr/>
          <a:lstStyle/>
          <a:p>
            <a:r>
              <a:rPr lang="en-US" dirty="0" smtClean="0">
                <a:solidFill>
                  <a:srgbClr val="002060"/>
                </a:solidFill>
              </a:rPr>
              <a:t>KATA SERAPAN</a:t>
            </a:r>
            <a:endParaRPr lang="en-US" dirty="0">
              <a:solidFill>
                <a:srgbClr val="002060"/>
              </a:solidFill>
            </a:endParaRPr>
          </a:p>
        </p:txBody>
      </p:sp>
      <p:sp>
        <p:nvSpPr>
          <p:cNvPr id="5" name="Rectangle 4"/>
          <p:cNvSpPr/>
          <p:nvPr/>
        </p:nvSpPr>
        <p:spPr>
          <a:xfrm>
            <a:off x="642910" y="2428868"/>
            <a:ext cx="7858180" cy="2462213"/>
          </a:xfrm>
          <a:prstGeom prst="rect">
            <a:avLst/>
          </a:prstGeom>
        </p:spPr>
        <p:txBody>
          <a:bodyPr wrap="square">
            <a:spAutoFit/>
          </a:bodyPr>
          <a:lstStyle/>
          <a:p>
            <a:r>
              <a:rPr lang="en-US" sz="2200" dirty="0" err="1"/>
              <a:t>Kata</a:t>
            </a:r>
            <a:r>
              <a:rPr lang="en-US" sz="2200" dirty="0"/>
              <a:t> </a:t>
            </a:r>
            <a:r>
              <a:rPr lang="en-US" sz="2200" dirty="0" err="1"/>
              <a:t>serapan</a:t>
            </a:r>
            <a:r>
              <a:rPr lang="en-US" sz="2200" dirty="0"/>
              <a:t> </a:t>
            </a:r>
            <a:r>
              <a:rPr lang="en-US" sz="2200" dirty="0" err="1"/>
              <a:t>adalah</a:t>
            </a:r>
            <a:r>
              <a:rPr lang="en-US" sz="2200" dirty="0"/>
              <a:t> </a:t>
            </a:r>
            <a:r>
              <a:rPr lang="en-US" sz="2200" dirty="0" err="1"/>
              <a:t>kata</a:t>
            </a:r>
            <a:r>
              <a:rPr lang="en-US" sz="2200" dirty="0"/>
              <a:t> yang </a:t>
            </a:r>
            <a:r>
              <a:rPr lang="en-US" sz="2200" dirty="0" err="1"/>
              <a:t>berasal</a:t>
            </a:r>
            <a:r>
              <a:rPr lang="en-US" sz="2200" dirty="0"/>
              <a:t> </a:t>
            </a:r>
            <a:r>
              <a:rPr lang="en-US" sz="2200" dirty="0" err="1"/>
              <a:t>dari</a:t>
            </a:r>
            <a:r>
              <a:rPr lang="en-US" sz="2200" dirty="0"/>
              <a:t> </a:t>
            </a:r>
            <a:r>
              <a:rPr lang="en-US" sz="2200" dirty="0" err="1"/>
              <a:t>bahasa</a:t>
            </a:r>
            <a:r>
              <a:rPr lang="en-US" sz="2200" dirty="0"/>
              <a:t> </a:t>
            </a:r>
            <a:r>
              <a:rPr lang="en-US" sz="2200" dirty="0" err="1"/>
              <a:t>selain</a:t>
            </a:r>
            <a:r>
              <a:rPr lang="en-US" sz="2200" dirty="0"/>
              <a:t> </a:t>
            </a:r>
            <a:r>
              <a:rPr lang="en-US" sz="2200" dirty="0" err="1"/>
              <a:t>Bahasa</a:t>
            </a:r>
            <a:r>
              <a:rPr lang="en-US" sz="2200" dirty="0"/>
              <a:t> Indonesia (</a:t>
            </a:r>
            <a:r>
              <a:rPr lang="en-US" sz="2200" dirty="0" err="1"/>
              <a:t>bahasa</a:t>
            </a:r>
            <a:r>
              <a:rPr lang="en-US" sz="2200" dirty="0"/>
              <a:t> </a:t>
            </a:r>
            <a:r>
              <a:rPr lang="en-US" sz="2200" dirty="0" err="1"/>
              <a:t>daerah</a:t>
            </a:r>
            <a:r>
              <a:rPr lang="en-US" sz="2200" dirty="0"/>
              <a:t> </a:t>
            </a:r>
            <a:r>
              <a:rPr lang="en-US" sz="2200" dirty="0" err="1"/>
              <a:t>atau</a:t>
            </a:r>
            <a:r>
              <a:rPr lang="en-US" sz="2200" dirty="0"/>
              <a:t> </a:t>
            </a:r>
            <a:r>
              <a:rPr lang="en-US" sz="2200" dirty="0" err="1"/>
              <a:t>bahasa</a:t>
            </a:r>
            <a:r>
              <a:rPr lang="en-US" sz="2200" dirty="0"/>
              <a:t> </a:t>
            </a:r>
            <a:r>
              <a:rPr lang="en-US" sz="2200" dirty="0" err="1" smtClean="0"/>
              <a:t>asing</a:t>
            </a:r>
            <a:r>
              <a:rPr lang="en-US" sz="2200" dirty="0" smtClean="0"/>
              <a:t>) </a:t>
            </a:r>
            <a:r>
              <a:rPr lang="en-US" sz="2200" dirty="0"/>
              <a:t>yang </a:t>
            </a:r>
            <a:r>
              <a:rPr lang="en-US" sz="2200" dirty="0" err="1"/>
              <a:t>kemudian</a:t>
            </a:r>
            <a:r>
              <a:rPr lang="en-US" sz="2200" dirty="0"/>
              <a:t> </a:t>
            </a:r>
            <a:r>
              <a:rPr lang="en-US" sz="2200" dirty="0" err="1"/>
              <a:t>ejaan</a:t>
            </a:r>
            <a:r>
              <a:rPr lang="en-US" sz="2200" dirty="0"/>
              <a:t>, </a:t>
            </a:r>
            <a:r>
              <a:rPr lang="en-US" sz="2200" dirty="0" err="1"/>
              <a:t>ucapan</a:t>
            </a:r>
            <a:r>
              <a:rPr lang="en-US" sz="2200" dirty="0"/>
              <a:t>, </a:t>
            </a:r>
            <a:r>
              <a:rPr lang="en-US" sz="2200" dirty="0" err="1"/>
              <a:t>dan</a:t>
            </a:r>
            <a:r>
              <a:rPr lang="en-US" sz="2200" dirty="0"/>
              <a:t> </a:t>
            </a:r>
            <a:r>
              <a:rPr lang="en-US" sz="2200" dirty="0" err="1"/>
              <a:t>penulisannya</a:t>
            </a:r>
            <a:r>
              <a:rPr lang="en-US" sz="2200" dirty="0"/>
              <a:t> </a:t>
            </a:r>
            <a:r>
              <a:rPr lang="en-US" sz="2200" dirty="0" err="1"/>
              <a:t>disesuaikan</a:t>
            </a:r>
            <a:r>
              <a:rPr lang="en-US" sz="2200" dirty="0"/>
              <a:t> </a:t>
            </a:r>
            <a:r>
              <a:rPr lang="en-US" sz="2200" dirty="0" err="1"/>
              <a:t>dengan</a:t>
            </a:r>
            <a:r>
              <a:rPr lang="en-US" sz="2200" dirty="0"/>
              <a:t> </a:t>
            </a:r>
            <a:r>
              <a:rPr lang="en-US" sz="2200" dirty="0" err="1"/>
              <a:t>penuturan</a:t>
            </a:r>
            <a:r>
              <a:rPr lang="en-US" sz="2200" dirty="0"/>
              <a:t> </a:t>
            </a:r>
            <a:r>
              <a:rPr lang="en-US" sz="2200" dirty="0" err="1"/>
              <a:t>masyarakat</a:t>
            </a:r>
            <a:r>
              <a:rPr lang="en-US" sz="2200" dirty="0"/>
              <a:t> Indonesia </a:t>
            </a:r>
            <a:r>
              <a:rPr lang="en-US" sz="2200" dirty="0" err="1"/>
              <a:t>untuk</a:t>
            </a:r>
            <a:r>
              <a:rPr lang="en-US" sz="2200" dirty="0"/>
              <a:t> </a:t>
            </a:r>
            <a:r>
              <a:rPr lang="en-US" sz="2200" dirty="0" err="1"/>
              <a:t>menambah</a:t>
            </a:r>
            <a:r>
              <a:rPr lang="en-US" sz="2200" dirty="0"/>
              <a:t> </a:t>
            </a:r>
            <a:r>
              <a:rPr lang="en-US" sz="2200" dirty="0" err="1"/>
              <a:t>kosa</a:t>
            </a:r>
            <a:r>
              <a:rPr lang="en-US" sz="2200" dirty="0"/>
              <a:t> </a:t>
            </a:r>
            <a:r>
              <a:rPr lang="en-US" sz="2200" dirty="0" err="1"/>
              <a:t>kata</a:t>
            </a:r>
            <a:r>
              <a:rPr lang="en-US" sz="2200" dirty="0"/>
              <a:t>. Tata </a:t>
            </a:r>
            <a:r>
              <a:rPr lang="en-US" sz="2200" dirty="0" err="1"/>
              <a:t>cara</a:t>
            </a:r>
            <a:r>
              <a:rPr lang="en-US" sz="2200" dirty="0"/>
              <a:t> </a:t>
            </a:r>
            <a:r>
              <a:rPr lang="en-US" sz="2200" dirty="0" err="1"/>
              <a:t>penulisan</a:t>
            </a:r>
            <a:r>
              <a:rPr lang="en-US" sz="2200" dirty="0"/>
              <a:t> </a:t>
            </a:r>
            <a:r>
              <a:rPr lang="en-US" sz="2200" dirty="0" err="1"/>
              <a:t>kata</a:t>
            </a:r>
            <a:r>
              <a:rPr lang="en-US" sz="2200" dirty="0"/>
              <a:t> </a:t>
            </a:r>
            <a:r>
              <a:rPr lang="en-US" sz="2200" dirty="0" err="1"/>
              <a:t>serapan</a:t>
            </a:r>
            <a:r>
              <a:rPr lang="en-US" sz="2200" dirty="0"/>
              <a:t> </a:t>
            </a:r>
            <a:r>
              <a:rPr lang="en-US" sz="2200" dirty="0" err="1"/>
              <a:t>ini</a:t>
            </a:r>
            <a:r>
              <a:rPr lang="en-US" sz="2200" dirty="0"/>
              <a:t> </a:t>
            </a:r>
            <a:r>
              <a:rPr lang="en-US" sz="2200" dirty="0" err="1"/>
              <a:t>ada</a:t>
            </a:r>
            <a:r>
              <a:rPr lang="en-US" sz="2200" dirty="0"/>
              <a:t> </a:t>
            </a:r>
            <a:r>
              <a:rPr lang="en-US" sz="2200" dirty="0" err="1"/>
              <a:t>panduannya</a:t>
            </a:r>
            <a:r>
              <a:rPr lang="en-US" sz="2200" dirty="0"/>
              <a:t> </a:t>
            </a:r>
            <a:r>
              <a:rPr lang="en-US" sz="2200" dirty="0" err="1"/>
              <a:t>tersendiri</a:t>
            </a:r>
            <a:r>
              <a:rPr lang="en-US" sz="2200" dirty="0"/>
              <a:t> yang </a:t>
            </a:r>
            <a:r>
              <a:rPr lang="en-US" sz="2200" dirty="0" err="1"/>
              <a:t>telah</a:t>
            </a:r>
            <a:r>
              <a:rPr lang="en-US" sz="2200" dirty="0"/>
              <a:t> </a:t>
            </a:r>
            <a:r>
              <a:rPr lang="en-US" sz="2200" dirty="0" err="1"/>
              <a:t>diatur</a:t>
            </a:r>
            <a:r>
              <a:rPr lang="en-US" sz="2200" dirty="0"/>
              <a:t> </a:t>
            </a:r>
            <a:r>
              <a:rPr lang="en-US" sz="2200" dirty="0" err="1"/>
              <a:t>oleh</a:t>
            </a:r>
            <a:r>
              <a:rPr lang="en-US" sz="2200" dirty="0"/>
              <a:t> </a:t>
            </a:r>
            <a:r>
              <a:rPr lang="en-US" sz="2200" dirty="0" err="1"/>
              <a:t>Badan</a:t>
            </a:r>
            <a:r>
              <a:rPr lang="en-US" sz="2200" dirty="0"/>
              <a:t> </a:t>
            </a:r>
            <a:r>
              <a:rPr lang="en-US" sz="2200" dirty="0" err="1"/>
              <a:t>Bahasa</a:t>
            </a:r>
            <a:r>
              <a:rPr lang="en-US" sz="22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4824" t="23437" r="39604" b="28711"/>
          <a:stretch>
            <a:fillRect/>
          </a:stretch>
        </p:blipFill>
        <p:spPr bwMode="auto">
          <a:xfrm>
            <a:off x="1357290" y="717799"/>
            <a:ext cx="6286544" cy="371133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91622"/>
            <a:ext cx="8183880" cy="3909080"/>
          </a:xfrm>
        </p:spPr>
        <p:txBody>
          <a:bodyPr>
            <a:noAutofit/>
          </a:bodyPr>
          <a:lstStyle/>
          <a:p>
            <a:r>
              <a:rPr lang="en-US" sz="2000" b="0" dirty="0" err="1" smtClean="0">
                <a:solidFill>
                  <a:schemeClr val="tx1"/>
                </a:solidFill>
                <a:effectLst/>
              </a:rPr>
              <a:t>Kata-kata</a:t>
            </a:r>
            <a:r>
              <a:rPr lang="en-US" sz="2000" b="0" dirty="0" smtClean="0">
                <a:solidFill>
                  <a:schemeClr val="tx1"/>
                </a:solidFill>
                <a:effectLst/>
              </a:rPr>
              <a:t> </a:t>
            </a:r>
            <a:r>
              <a:rPr lang="en-US" sz="2000" b="0" dirty="0" err="1" smtClean="0">
                <a:solidFill>
                  <a:schemeClr val="tx1"/>
                </a:solidFill>
                <a:effectLst/>
              </a:rPr>
              <a:t>serapan</a:t>
            </a:r>
            <a:r>
              <a:rPr lang="en-US" sz="2000" b="0" dirty="0" smtClean="0">
                <a:solidFill>
                  <a:schemeClr val="tx1"/>
                </a:solidFill>
                <a:effectLst/>
              </a:rPr>
              <a:t> </a:t>
            </a:r>
            <a:r>
              <a:rPr lang="en-US" sz="2000" b="0" dirty="0" err="1" smtClean="0">
                <a:solidFill>
                  <a:schemeClr val="tx1"/>
                </a:solidFill>
                <a:effectLst/>
              </a:rPr>
              <a:t>ini</a:t>
            </a:r>
            <a:r>
              <a:rPr lang="en-US" sz="2000" b="0" dirty="0" smtClean="0">
                <a:solidFill>
                  <a:schemeClr val="tx1"/>
                </a:solidFill>
                <a:effectLst/>
              </a:rPr>
              <a:t> </a:t>
            </a:r>
            <a:r>
              <a:rPr lang="en-US" sz="2000" b="0" dirty="0" err="1" smtClean="0">
                <a:solidFill>
                  <a:schemeClr val="tx1"/>
                </a:solidFill>
                <a:effectLst/>
              </a:rPr>
              <a:t>biasanya</a:t>
            </a:r>
            <a:r>
              <a:rPr lang="en-US" sz="2000" b="0" dirty="0" smtClean="0">
                <a:solidFill>
                  <a:schemeClr val="tx1"/>
                </a:solidFill>
                <a:effectLst/>
              </a:rPr>
              <a:t> </a:t>
            </a:r>
            <a:r>
              <a:rPr lang="en-US" sz="2000" b="0" dirty="0" err="1" smtClean="0">
                <a:solidFill>
                  <a:schemeClr val="tx1"/>
                </a:solidFill>
                <a:effectLst/>
              </a:rPr>
              <a:t>diambil</a:t>
            </a:r>
            <a:r>
              <a:rPr lang="en-US" sz="2000" b="0" dirty="0" smtClean="0">
                <a:solidFill>
                  <a:schemeClr val="tx1"/>
                </a:solidFill>
                <a:effectLst/>
              </a:rPr>
              <a:t> </a:t>
            </a:r>
            <a:r>
              <a:rPr lang="en-US" sz="2000" b="0" dirty="0" err="1" smtClean="0">
                <a:solidFill>
                  <a:schemeClr val="tx1"/>
                </a:solidFill>
                <a:effectLst/>
              </a:rPr>
              <a:t>dari</a:t>
            </a:r>
            <a:r>
              <a:rPr lang="en-US" sz="2000" b="0" dirty="0" smtClean="0">
                <a:solidFill>
                  <a:schemeClr val="tx1"/>
                </a:solidFill>
                <a:effectLst/>
              </a:rPr>
              <a:t> </a:t>
            </a:r>
            <a:r>
              <a:rPr lang="en-US" sz="2000" b="0" dirty="0" err="1" smtClean="0">
                <a:solidFill>
                  <a:schemeClr val="tx1"/>
                </a:solidFill>
                <a:effectLst/>
              </a:rPr>
              <a:t>berbagai</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seperti</a:t>
            </a:r>
            <a:r>
              <a:rPr lang="en-US" sz="2000" b="0" dirty="0" smtClean="0">
                <a:solidFill>
                  <a:schemeClr val="tx1"/>
                </a:solidFill>
                <a:effectLst/>
              </a:rPr>
              <a:t> </a:t>
            </a:r>
            <a:r>
              <a:rPr lang="en-US" sz="2000" b="0" dirty="0" err="1" smtClean="0">
                <a:solidFill>
                  <a:schemeClr val="tx1"/>
                </a:solidFill>
                <a:effectLst/>
              </a:rPr>
              <a:t>diantaranya</a:t>
            </a:r>
            <a:r>
              <a:rPr lang="en-US" sz="2000" b="0" dirty="0" smtClean="0">
                <a:solidFill>
                  <a:schemeClr val="tx1"/>
                </a:solidFill>
                <a:effectLst/>
              </a:rPr>
              <a:t>:</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Inggris</a:t>
            </a:r>
            <a:r>
              <a:rPr lang="en-US" sz="2000" b="0" dirty="0" smtClean="0">
                <a:solidFill>
                  <a:schemeClr val="tx1"/>
                </a:solidFill>
                <a:effectLst/>
              </a:rPr>
              <a:t>, </a:t>
            </a:r>
            <a:r>
              <a:rPr lang="en-US" sz="2000" b="0" dirty="0" err="1" smtClean="0">
                <a:solidFill>
                  <a:schemeClr val="tx1"/>
                </a:solidFill>
                <a:effectLst/>
              </a:rPr>
              <a:t>seperti</a:t>
            </a:r>
            <a:r>
              <a:rPr lang="en-US" sz="2000" b="0" dirty="0" smtClean="0">
                <a:solidFill>
                  <a:schemeClr val="tx1"/>
                </a:solidFill>
                <a:effectLst/>
              </a:rPr>
              <a:t> </a:t>
            </a:r>
            <a:r>
              <a:rPr lang="en-US" sz="2000" b="0" i="1" dirty="0" smtClean="0">
                <a:solidFill>
                  <a:schemeClr val="tx1"/>
                </a:solidFill>
                <a:effectLst/>
              </a:rPr>
              <a:t>book</a:t>
            </a:r>
            <a:r>
              <a:rPr lang="en-US" sz="2000" b="0" dirty="0" smtClean="0">
                <a:solidFill>
                  <a:schemeClr val="tx1"/>
                </a:solidFill>
                <a:effectLst/>
              </a:rPr>
              <a:t> = </a:t>
            </a:r>
            <a:r>
              <a:rPr lang="en-US" sz="2000" b="0" dirty="0" err="1" smtClean="0">
                <a:solidFill>
                  <a:schemeClr val="tx1"/>
                </a:solidFill>
                <a:effectLst/>
              </a:rPr>
              <a:t>buku</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smtClean="0">
                <a:solidFill>
                  <a:schemeClr val="tx1"/>
                </a:solidFill>
                <a:effectLst/>
              </a:rPr>
              <a:t>coffee</a:t>
            </a:r>
            <a:r>
              <a:rPr lang="en-US" sz="2000" b="0" dirty="0" smtClean="0">
                <a:solidFill>
                  <a:schemeClr val="tx1"/>
                </a:solidFill>
                <a:effectLst/>
              </a:rPr>
              <a:t> = kopi</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Jawa</a:t>
            </a:r>
            <a:r>
              <a:rPr lang="en-US" sz="2000" b="0" dirty="0" smtClean="0">
                <a:solidFill>
                  <a:schemeClr val="tx1"/>
                </a:solidFill>
                <a:effectLst/>
              </a:rPr>
              <a:t> </a:t>
            </a:r>
            <a:r>
              <a:rPr lang="en-US" sz="2000" b="0" dirty="0" err="1" smtClean="0">
                <a:solidFill>
                  <a:schemeClr val="tx1"/>
                </a:solidFill>
                <a:effectLst/>
              </a:rPr>
              <a:t>Kuno</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dirty="0" err="1" smtClean="0">
                <a:solidFill>
                  <a:schemeClr val="tx1"/>
                </a:solidFill>
                <a:effectLst/>
              </a:rPr>
              <a:t>Sansekerta</a:t>
            </a:r>
            <a:r>
              <a:rPr lang="en-US" sz="2000" b="0" dirty="0" smtClean="0">
                <a:solidFill>
                  <a:schemeClr val="tx1"/>
                </a:solidFill>
                <a:effectLst/>
              </a:rPr>
              <a:t>,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duraka</a:t>
            </a:r>
            <a:r>
              <a:rPr lang="en-US" sz="2000" b="0" dirty="0" smtClean="0">
                <a:solidFill>
                  <a:schemeClr val="tx1"/>
                </a:solidFill>
                <a:effectLst/>
              </a:rPr>
              <a:t> = </a:t>
            </a:r>
            <a:r>
              <a:rPr lang="en-US" sz="2000" b="0" dirty="0" err="1" smtClean="0">
                <a:solidFill>
                  <a:schemeClr val="tx1"/>
                </a:solidFill>
                <a:effectLst/>
              </a:rPr>
              <a:t>durhaka</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err="1" smtClean="0">
                <a:solidFill>
                  <a:schemeClr val="tx1"/>
                </a:solidFill>
                <a:effectLst/>
              </a:rPr>
              <a:t>sahaya</a:t>
            </a:r>
            <a:r>
              <a:rPr lang="en-US" sz="2000" b="0" dirty="0" smtClean="0">
                <a:solidFill>
                  <a:schemeClr val="tx1"/>
                </a:solidFill>
                <a:effectLst/>
              </a:rPr>
              <a:t> = </a:t>
            </a:r>
            <a:r>
              <a:rPr lang="en-US" sz="2000" b="0" dirty="0" err="1" smtClean="0">
                <a:solidFill>
                  <a:schemeClr val="tx1"/>
                </a:solidFill>
                <a:effectLst/>
              </a:rPr>
              <a:t>saya</a:t>
            </a:r>
            <a:r>
              <a:rPr lang="en-US" sz="2000" b="0" dirty="0" smtClean="0">
                <a:solidFill>
                  <a:schemeClr val="tx1"/>
                </a:solidFill>
                <a:effectLst/>
              </a:rPr>
              <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Arab,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abad</a:t>
            </a:r>
            <a:r>
              <a:rPr lang="en-US" sz="2000" b="0" dirty="0" smtClean="0">
                <a:solidFill>
                  <a:schemeClr val="tx1"/>
                </a:solidFill>
                <a:effectLst/>
              </a:rPr>
              <a:t> = </a:t>
            </a:r>
            <a:r>
              <a:rPr lang="en-US" sz="2000" b="0" dirty="0" err="1" smtClean="0">
                <a:solidFill>
                  <a:schemeClr val="tx1"/>
                </a:solidFill>
                <a:effectLst/>
              </a:rPr>
              <a:t>abad</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err="1" smtClean="0">
                <a:solidFill>
                  <a:schemeClr val="tx1"/>
                </a:solidFill>
                <a:effectLst/>
              </a:rPr>
              <a:t>halal</a:t>
            </a:r>
            <a:r>
              <a:rPr lang="en-US" sz="2000" b="0" dirty="0" smtClean="0">
                <a:solidFill>
                  <a:schemeClr val="tx1"/>
                </a:solidFill>
                <a:effectLst/>
              </a:rPr>
              <a:t> = </a:t>
            </a:r>
            <a:r>
              <a:rPr lang="en-US" sz="2000" b="0" dirty="0" err="1" smtClean="0">
                <a:solidFill>
                  <a:schemeClr val="tx1"/>
                </a:solidFill>
                <a:effectLst/>
              </a:rPr>
              <a:t>halal</a:t>
            </a:r>
            <a:r>
              <a:rPr lang="en-US" sz="2000" b="0" dirty="0" smtClean="0">
                <a:solidFill>
                  <a:schemeClr val="tx1"/>
                </a:solidFill>
                <a:effectLst/>
              </a:rPr>
              <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Belanda</a:t>
            </a:r>
            <a:r>
              <a:rPr lang="en-US" sz="2000" b="0" dirty="0" smtClean="0">
                <a:solidFill>
                  <a:schemeClr val="tx1"/>
                </a:solidFill>
                <a:effectLst/>
              </a:rPr>
              <a:t>,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akte</a:t>
            </a:r>
            <a:r>
              <a:rPr lang="en-US" sz="2000" b="0" dirty="0" smtClean="0">
                <a:solidFill>
                  <a:schemeClr val="tx1"/>
                </a:solidFill>
                <a:effectLst/>
              </a:rPr>
              <a:t> = </a:t>
            </a:r>
            <a:r>
              <a:rPr lang="en-US" sz="2000" b="0" dirty="0" err="1" smtClean="0">
                <a:solidFill>
                  <a:schemeClr val="tx1"/>
                </a:solidFill>
                <a:effectLst/>
              </a:rPr>
              <a:t>akte</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err="1" smtClean="0">
                <a:solidFill>
                  <a:schemeClr val="tx1"/>
                </a:solidFill>
                <a:effectLst/>
              </a:rPr>
              <a:t>kaartjes</a:t>
            </a:r>
            <a:r>
              <a:rPr lang="en-US" sz="2000" b="0" dirty="0" smtClean="0">
                <a:solidFill>
                  <a:schemeClr val="tx1"/>
                </a:solidFill>
                <a:effectLst/>
              </a:rPr>
              <a:t> = </a:t>
            </a:r>
            <a:r>
              <a:rPr lang="en-US" sz="2000" b="0" dirty="0" err="1" smtClean="0">
                <a:solidFill>
                  <a:schemeClr val="tx1"/>
                </a:solidFill>
                <a:effectLst/>
              </a:rPr>
              <a:t>karcis</a:t>
            </a:r>
            <a:r>
              <a:rPr lang="en-US" sz="2000" b="0" dirty="0" smtClean="0">
                <a:solidFill>
                  <a:schemeClr val="tx1"/>
                </a:solidFill>
                <a:effectLst/>
              </a:rPr>
              <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Latin,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eror</a:t>
            </a:r>
            <a:r>
              <a:rPr lang="en-US" sz="2000" b="0" dirty="0" smtClean="0">
                <a:solidFill>
                  <a:schemeClr val="tx1"/>
                </a:solidFill>
                <a:effectLst/>
              </a:rPr>
              <a:t> = </a:t>
            </a:r>
            <a:r>
              <a:rPr lang="en-US" sz="2000" b="0" dirty="0" err="1" smtClean="0">
                <a:solidFill>
                  <a:schemeClr val="tx1"/>
                </a:solidFill>
                <a:effectLst/>
              </a:rPr>
              <a:t>eror</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err="1" smtClean="0">
                <a:solidFill>
                  <a:schemeClr val="tx1"/>
                </a:solidFill>
                <a:effectLst/>
              </a:rPr>
              <a:t>familia</a:t>
            </a:r>
            <a:r>
              <a:rPr lang="en-US" sz="2000" b="0" dirty="0" smtClean="0">
                <a:solidFill>
                  <a:schemeClr val="tx1"/>
                </a:solidFill>
                <a:effectLst/>
              </a:rPr>
              <a:t> = </a:t>
            </a:r>
            <a:r>
              <a:rPr lang="en-US" sz="2000" b="0" dirty="0" err="1" smtClean="0">
                <a:solidFill>
                  <a:schemeClr val="tx1"/>
                </a:solidFill>
                <a:effectLst/>
              </a:rPr>
              <a:t>keluarga</a:t>
            </a:r>
            <a:r>
              <a:rPr lang="en-US" sz="2000" b="0" dirty="0" smtClean="0">
                <a:solidFill>
                  <a:schemeClr val="tx1"/>
                </a:solidFill>
                <a:effectLst/>
              </a:rPr>
              <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China,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cincau</a:t>
            </a:r>
            <a:r>
              <a:rPr lang="en-US" sz="2000" b="0" dirty="0" smtClean="0">
                <a:solidFill>
                  <a:schemeClr val="tx1"/>
                </a:solidFill>
                <a:effectLst/>
              </a:rPr>
              <a:t> = </a:t>
            </a:r>
            <a:r>
              <a:rPr lang="en-US" sz="2000" b="0" dirty="0" err="1" smtClean="0">
                <a:solidFill>
                  <a:schemeClr val="tx1"/>
                </a:solidFill>
                <a:effectLst/>
              </a:rPr>
              <a:t>cincau</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dirty="0" err="1" smtClean="0">
                <a:solidFill>
                  <a:schemeClr val="tx1"/>
                </a:solidFill>
                <a:effectLst/>
              </a:rPr>
              <a:t>encing</a:t>
            </a:r>
            <a:r>
              <a:rPr lang="en-US" sz="2000" b="0" dirty="0" smtClean="0">
                <a:solidFill>
                  <a:schemeClr val="tx1"/>
                </a:solidFill>
                <a:effectLst/>
              </a:rPr>
              <a:t> = </a:t>
            </a:r>
            <a:r>
              <a:rPr lang="en-US" sz="2000" b="0" dirty="0" err="1" smtClean="0">
                <a:solidFill>
                  <a:schemeClr val="tx1"/>
                </a:solidFill>
                <a:effectLst/>
              </a:rPr>
              <a:t>tante</a:t>
            </a:r>
            <a:r>
              <a:rPr lang="en-US" sz="2000" b="0" dirty="0" smtClean="0">
                <a:solidFill>
                  <a:schemeClr val="tx1"/>
                </a:solidFill>
                <a:effectLst/>
              </a:rPr>
              <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Portugis</a:t>
            </a:r>
            <a:r>
              <a:rPr lang="en-US" sz="2000" b="0" dirty="0" smtClean="0">
                <a:solidFill>
                  <a:schemeClr val="tx1"/>
                </a:solidFill>
                <a:effectLst/>
              </a:rPr>
              <a:t>, </a:t>
            </a:r>
            <a:r>
              <a:rPr lang="en-US" sz="2000" b="0" dirty="0" err="1" smtClean="0">
                <a:solidFill>
                  <a:schemeClr val="tx1"/>
                </a:solidFill>
                <a:effectLst/>
              </a:rPr>
              <a:t>seperti</a:t>
            </a:r>
            <a:r>
              <a:rPr lang="en-US" sz="2000" b="0" dirty="0" smtClean="0">
                <a:solidFill>
                  <a:schemeClr val="tx1"/>
                </a:solidFill>
                <a:effectLst/>
              </a:rPr>
              <a:t> </a:t>
            </a:r>
            <a:r>
              <a:rPr lang="en-US" sz="2000" b="0" i="1" dirty="0" err="1" smtClean="0">
                <a:solidFill>
                  <a:schemeClr val="tx1"/>
                </a:solidFill>
                <a:effectLst/>
              </a:rPr>
              <a:t>banco</a:t>
            </a:r>
            <a:r>
              <a:rPr lang="en-US" sz="2000" b="0" dirty="0" smtClean="0">
                <a:solidFill>
                  <a:schemeClr val="tx1"/>
                </a:solidFill>
                <a:effectLst/>
              </a:rPr>
              <a:t> = </a:t>
            </a:r>
            <a:r>
              <a:rPr lang="en-US" sz="2000" b="0" dirty="0" err="1" smtClean="0">
                <a:solidFill>
                  <a:schemeClr val="tx1"/>
                </a:solidFill>
                <a:effectLst/>
              </a:rPr>
              <a:t>bangku</a:t>
            </a:r>
            <a:r>
              <a:rPr lang="en-US" sz="2000" b="0" dirty="0" smtClean="0">
                <a:solidFill>
                  <a:schemeClr val="tx1"/>
                </a:solidFill>
                <a:effectLst/>
              </a:rPr>
              <a:t> </a:t>
            </a:r>
            <a:r>
              <a:rPr lang="en-US" sz="2000" b="0" dirty="0" err="1" smtClean="0">
                <a:solidFill>
                  <a:schemeClr val="tx1"/>
                </a:solidFill>
                <a:effectLst/>
              </a:rPr>
              <a:t>atau</a:t>
            </a:r>
            <a:r>
              <a:rPr lang="en-US" sz="2000" b="0" dirty="0" smtClean="0">
                <a:solidFill>
                  <a:schemeClr val="tx1"/>
                </a:solidFill>
                <a:effectLst/>
              </a:rPr>
              <a:t> </a:t>
            </a:r>
            <a:r>
              <a:rPr lang="en-US" sz="2000" b="0" i="1" dirty="0" smtClean="0">
                <a:solidFill>
                  <a:schemeClr val="tx1"/>
                </a:solidFill>
                <a:effectLst/>
              </a:rPr>
              <a:t>armada</a:t>
            </a:r>
            <a:r>
              <a:rPr lang="en-US" sz="2000" b="0" dirty="0" smtClean="0">
                <a:solidFill>
                  <a:schemeClr val="tx1"/>
                </a:solidFill>
                <a:effectLst/>
              </a:rPr>
              <a:t> = armada</a:t>
            </a:r>
            <a:br>
              <a:rPr lang="en-US" sz="2000" b="0" dirty="0" smtClean="0">
                <a:solidFill>
                  <a:schemeClr val="tx1"/>
                </a:solidFill>
                <a:effectLst/>
              </a:rPr>
            </a:br>
            <a:endParaRPr lang="en-US" sz="2000" dirty="0">
              <a:solidFill>
                <a:schemeClr val="tx1"/>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929066"/>
            <a:ext cx="8215370" cy="1785104"/>
          </a:xfrm>
          <a:prstGeom prst="rect">
            <a:avLst/>
          </a:prstGeom>
        </p:spPr>
        <p:txBody>
          <a:bodyPr wrap="square">
            <a:spAutoFit/>
          </a:bodyPr>
          <a:lstStyle/>
          <a:p>
            <a:r>
              <a:rPr lang="en-US" sz="2200" dirty="0" err="1"/>
              <a:t>Ada</a:t>
            </a:r>
            <a:r>
              <a:rPr lang="en-US" sz="2200" dirty="0"/>
              <a:t> </a:t>
            </a:r>
            <a:r>
              <a:rPr lang="en-US" sz="2200" dirty="0" err="1"/>
              <a:t>beberapa</a:t>
            </a:r>
            <a:r>
              <a:rPr lang="en-US" sz="2200" dirty="0"/>
              <a:t> </a:t>
            </a:r>
            <a:r>
              <a:rPr lang="en-US" sz="2200" dirty="0" err="1"/>
              <a:t>cara</a:t>
            </a:r>
            <a:r>
              <a:rPr lang="en-US" sz="2200" dirty="0"/>
              <a:t> </a:t>
            </a:r>
            <a:r>
              <a:rPr lang="en-US" sz="2200" dirty="0" err="1"/>
              <a:t>masuk</a:t>
            </a:r>
            <a:r>
              <a:rPr lang="en-US" sz="2200" dirty="0"/>
              <a:t> </a:t>
            </a:r>
            <a:r>
              <a:rPr lang="en-US" sz="2200" dirty="0" err="1"/>
              <a:t>atau</a:t>
            </a:r>
            <a:r>
              <a:rPr lang="en-US" sz="2200" dirty="0"/>
              <a:t> </a:t>
            </a:r>
            <a:r>
              <a:rPr lang="en-US" sz="2200" dirty="0" err="1"/>
              <a:t>serapan</a:t>
            </a:r>
            <a:r>
              <a:rPr lang="en-US" sz="2200" dirty="0"/>
              <a:t> </a:t>
            </a:r>
            <a:r>
              <a:rPr lang="en-US" sz="2200" dirty="0" err="1"/>
              <a:t>bahasa</a:t>
            </a:r>
            <a:r>
              <a:rPr lang="en-US" sz="2200" dirty="0"/>
              <a:t> </a:t>
            </a:r>
            <a:r>
              <a:rPr lang="en-US" sz="2200" dirty="0" err="1"/>
              <a:t>asing</a:t>
            </a:r>
            <a:r>
              <a:rPr lang="en-US" sz="2200" dirty="0"/>
              <a:t> </a:t>
            </a:r>
            <a:r>
              <a:rPr lang="en-US" sz="2200" dirty="0" err="1"/>
              <a:t>ke</a:t>
            </a:r>
            <a:r>
              <a:rPr lang="en-US" sz="2200" dirty="0"/>
              <a:t> </a:t>
            </a:r>
            <a:r>
              <a:rPr lang="en-US" sz="2200" dirty="0" err="1"/>
              <a:t>dalam</a:t>
            </a:r>
            <a:r>
              <a:rPr lang="en-US" sz="2200" dirty="0"/>
              <a:t> </a:t>
            </a:r>
            <a:r>
              <a:rPr lang="en-US" sz="2200" dirty="0" err="1"/>
              <a:t>Bahasa</a:t>
            </a:r>
            <a:r>
              <a:rPr lang="en-US" sz="2200" dirty="0"/>
              <a:t> Indonesia, </a:t>
            </a:r>
            <a:r>
              <a:rPr lang="en-US" sz="2200" dirty="0" err="1" smtClean="0"/>
              <a:t>yaitu</a:t>
            </a:r>
            <a:r>
              <a:rPr lang="en-US" sz="2200" dirty="0" smtClean="0"/>
              <a:t>:</a:t>
            </a:r>
            <a:endParaRPr lang="en-US" sz="2200" dirty="0"/>
          </a:p>
          <a:p>
            <a:r>
              <a:rPr lang="en-US" sz="2200" dirty="0" smtClean="0"/>
              <a:t>1. </a:t>
            </a:r>
            <a:r>
              <a:rPr lang="en-US" sz="2200" dirty="0" err="1" smtClean="0"/>
              <a:t>Adopsi</a:t>
            </a:r>
            <a:endParaRPr lang="en-US" sz="2200" dirty="0"/>
          </a:p>
          <a:p>
            <a:r>
              <a:rPr lang="en-US" sz="2200" dirty="0" smtClean="0"/>
              <a:t>2. </a:t>
            </a:r>
            <a:r>
              <a:rPr lang="en-US" sz="2200" dirty="0" err="1" smtClean="0"/>
              <a:t>Adaptasi</a:t>
            </a:r>
            <a:endParaRPr lang="en-US" sz="2200" dirty="0"/>
          </a:p>
          <a:p>
            <a:r>
              <a:rPr lang="en-US" sz="2200" dirty="0" smtClean="0"/>
              <a:t>3. </a:t>
            </a:r>
            <a:r>
              <a:rPr lang="en-US" sz="2200" dirty="0" err="1" smtClean="0"/>
              <a:t>Pungutan</a:t>
            </a:r>
            <a:r>
              <a:rPr lang="en-US" sz="2200" dirty="0" smtClean="0"/>
              <a:t>/</a:t>
            </a:r>
            <a:r>
              <a:rPr lang="en-US" sz="2200" dirty="0" err="1" smtClean="0"/>
              <a:t>terjemahan</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504"/>
            <a:ext cx="8183880" cy="5429264"/>
          </a:xfrm>
        </p:spPr>
        <p:txBody>
          <a:bodyPr>
            <a:noAutofit/>
          </a:bodyPr>
          <a:lstStyle/>
          <a:p>
            <a:r>
              <a:rPr lang="en-US" sz="2000" dirty="0" smtClean="0">
                <a:solidFill>
                  <a:schemeClr val="tx1"/>
                </a:solidFill>
                <a:effectLst/>
              </a:rPr>
              <a:t>1. </a:t>
            </a:r>
            <a:r>
              <a:rPr lang="en-US" sz="2000" dirty="0" err="1" smtClean="0">
                <a:solidFill>
                  <a:schemeClr val="tx1"/>
                </a:solidFill>
                <a:effectLst/>
              </a:rPr>
              <a:t>Adopsi</a:t>
            </a:r>
            <a:r>
              <a:rPr lang="en-US" sz="2000" dirty="0" smtClean="0">
                <a:solidFill>
                  <a:schemeClr val="tx1"/>
                </a:solidFill>
                <a:effectLst/>
              </a:rPr>
              <a:t/>
            </a:r>
            <a:br>
              <a:rPr lang="en-US" sz="2000" dirty="0" smtClean="0">
                <a:solidFill>
                  <a:schemeClr val="tx1"/>
                </a:solidFill>
                <a:effectLst/>
              </a:rPr>
            </a:br>
            <a:r>
              <a:rPr lang="en-US" sz="2000" b="0" dirty="0" err="1" smtClean="0">
                <a:solidFill>
                  <a:schemeClr val="tx1"/>
                </a:solidFill>
                <a:effectLst/>
              </a:rPr>
              <a:t>Proses</a:t>
            </a:r>
            <a:r>
              <a:rPr lang="en-US" sz="2000" b="0" dirty="0" smtClean="0">
                <a:solidFill>
                  <a:schemeClr val="tx1"/>
                </a:solidFill>
                <a:effectLst/>
              </a:rPr>
              <a:t> </a:t>
            </a:r>
            <a:r>
              <a:rPr lang="en-US" sz="2000" b="0" dirty="0" err="1" smtClean="0">
                <a:solidFill>
                  <a:schemeClr val="tx1"/>
                </a:solidFill>
                <a:effectLst/>
              </a:rPr>
              <a:t>adopsi</a:t>
            </a:r>
            <a:r>
              <a:rPr lang="en-US" sz="2000" b="0" dirty="0" smtClean="0">
                <a:solidFill>
                  <a:schemeClr val="tx1"/>
                </a:solidFill>
                <a:effectLst/>
              </a:rPr>
              <a:t> </a:t>
            </a:r>
            <a:r>
              <a:rPr lang="en-US" sz="2000" b="0" dirty="0" err="1" smtClean="0">
                <a:solidFill>
                  <a:schemeClr val="tx1"/>
                </a:solidFill>
                <a:effectLst/>
              </a:rPr>
              <a:t>merupakan</a:t>
            </a:r>
            <a:r>
              <a:rPr lang="en-US" sz="2000" b="0" dirty="0" smtClean="0">
                <a:solidFill>
                  <a:schemeClr val="tx1"/>
                </a:solidFill>
                <a:effectLst/>
              </a:rPr>
              <a:t> </a:t>
            </a:r>
            <a:r>
              <a:rPr lang="en-US" sz="2000" b="0" dirty="0" err="1" smtClean="0">
                <a:solidFill>
                  <a:schemeClr val="tx1"/>
                </a:solidFill>
                <a:effectLst/>
              </a:rPr>
              <a:t>proses</a:t>
            </a:r>
            <a:r>
              <a:rPr lang="en-US" sz="2000" b="0" dirty="0" smtClean="0">
                <a:solidFill>
                  <a:schemeClr val="tx1"/>
                </a:solidFill>
                <a:effectLst/>
              </a:rPr>
              <a:t> </a:t>
            </a:r>
            <a:r>
              <a:rPr lang="en-US" sz="2000" b="0" dirty="0" err="1" smtClean="0">
                <a:solidFill>
                  <a:schemeClr val="tx1"/>
                </a:solidFill>
                <a:effectLst/>
              </a:rPr>
              <a:t>terserapnya</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asing</a:t>
            </a:r>
            <a:r>
              <a:rPr lang="en-US" sz="2000" b="0" dirty="0" smtClean="0">
                <a:solidFill>
                  <a:schemeClr val="tx1"/>
                </a:solidFill>
                <a:effectLst/>
              </a:rPr>
              <a:t> </a:t>
            </a:r>
            <a:r>
              <a:rPr lang="en-US" sz="2000" b="0" dirty="0" err="1" smtClean="0">
                <a:solidFill>
                  <a:schemeClr val="tx1"/>
                </a:solidFill>
                <a:effectLst/>
              </a:rPr>
              <a:t>ke</a:t>
            </a:r>
            <a:r>
              <a:rPr lang="en-US" sz="2000" b="0" dirty="0" smtClean="0">
                <a:solidFill>
                  <a:schemeClr val="tx1"/>
                </a:solidFill>
                <a:effectLst/>
              </a:rPr>
              <a:t> </a:t>
            </a:r>
            <a:r>
              <a:rPr lang="en-US" sz="2000" b="0" dirty="0" err="1" smtClean="0">
                <a:solidFill>
                  <a:schemeClr val="tx1"/>
                </a:solidFill>
                <a:effectLst/>
              </a:rPr>
              <a:t>dalam</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Indonesia </a:t>
            </a:r>
            <a:r>
              <a:rPr lang="en-US" sz="2000" b="0" dirty="0" err="1" smtClean="0">
                <a:solidFill>
                  <a:schemeClr val="tx1"/>
                </a:solidFill>
                <a:effectLst/>
              </a:rPr>
              <a:t>dengan</a:t>
            </a:r>
            <a:r>
              <a:rPr lang="en-US" sz="2000" b="0" dirty="0" smtClean="0">
                <a:solidFill>
                  <a:schemeClr val="tx1"/>
                </a:solidFill>
                <a:effectLst/>
              </a:rPr>
              <a:t> </a:t>
            </a:r>
            <a:r>
              <a:rPr lang="en-US" sz="2000" b="0" dirty="0" err="1" smtClean="0">
                <a:solidFill>
                  <a:schemeClr val="tx1"/>
                </a:solidFill>
                <a:effectLst/>
              </a:rPr>
              <a:t>mengambil</a:t>
            </a:r>
            <a:r>
              <a:rPr lang="en-US" sz="2000" b="0" dirty="0" smtClean="0">
                <a:solidFill>
                  <a:schemeClr val="tx1"/>
                </a:solidFill>
                <a:effectLst/>
              </a:rPr>
              <a:t> </a:t>
            </a:r>
            <a:r>
              <a:rPr lang="en-US" sz="2000" b="0" dirty="0" err="1" smtClean="0">
                <a:solidFill>
                  <a:schemeClr val="tx1"/>
                </a:solidFill>
                <a:effectLst/>
              </a:rPr>
              <a:t>keseluruhan</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a:t>
            </a:r>
            <a:r>
              <a:rPr lang="en-US" sz="2000" b="0" dirty="0" err="1" smtClean="0">
                <a:solidFill>
                  <a:schemeClr val="tx1"/>
                </a:solidFill>
                <a:effectLst/>
              </a:rPr>
              <a:t>Adopsi</a:t>
            </a:r>
            <a:r>
              <a:rPr lang="en-US" sz="2000" b="0" dirty="0" smtClean="0">
                <a:solidFill>
                  <a:schemeClr val="tx1"/>
                </a:solidFill>
                <a:effectLst/>
              </a:rPr>
              <a:t> </a:t>
            </a:r>
            <a:r>
              <a:rPr lang="en-US" sz="2000" b="0" dirty="0" err="1" smtClean="0">
                <a:solidFill>
                  <a:schemeClr val="tx1"/>
                </a:solidFill>
                <a:effectLst/>
              </a:rPr>
              <a:t>pertama</a:t>
            </a:r>
            <a:r>
              <a:rPr lang="en-US" sz="2000" b="0" dirty="0" smtClean="0">
                <a:solidFill>
                  <a:schemeClr val="tx1"/>
                </a:solidFill>
                <a:effectLst/>
              </a:rPr>
              <a:t>, </a:t>
            </a:r>
            <a:r>
              <a:rPr lang="en-US" sz="2000" b="0" dirty="0" err="1" smtClean="0">
                <a:solidFill>
                  <a:schemeClr val="tx1"/>
                </a:solidFill>
                <a:effectLst/>
              </a:rPr>
              <a:t>konsepnya</a:t>
            </a:r>
            <a:r>
              <a:rPr lang="en-US" sz="2000" b="0" dirty="0" smtClean="0">
                <a:solidFill>
                  <a:schemeClr val="tx1"/>
                </a:solidFill>
                <a:effectLst/>
              </a:rPr>
              <a:t> </a:t>
            </a:r>
            <a:r>
              <a:rPr lang="en-US" sz="2000" b="0" dirty="0" err="1" smtClean="0">
                <a:solidFill>
                  <a:schemeClr val="tx1"/>
                </a:solidFill>
                <a:effectLst/>
              </a:rPr>
              <a:t>diadopsi</a:t>
            </a:r>
            <a:r>
              <a:rPr lang="en-US" sz="2000" b="0" dirty="0" smtClean="0">
                <a:solidFill>
                  <a:schemeClr val="tx1"/>
                </a:solidFill>
                <a:effectLst/>
              </a:rPr>
              <a:t>, </a:t>
            </a:r>
            <a:r>
              <a:rPr lang="en-US" sz="2000" b="0" dirty="0" err="1" smtClean="0">
                <a:solidFill>
                  <a:schemeClr val="tx1"/>
                </a:solidFill>
                <a:effectLst/>
              </a:rPr>
              <a:t>tetapi</a:t>
            </a:r>
            <a:r>
              <a:rPr lang="en-US" sz="2000" b="0" dirty="0" smtClean="0">
                <a:solidFill>
                  <a:schemeClr val="tx1"/>
                </a:solidFill>
                <a:effectLst/>
              </a:rPr>
              <a:t> </a:t>
            </a:r>
            <a:r>
              <a:rPr lang="en-US" sz="2000" b="0" dirty="0" err="1" smtClean="0">
                <a:solidFill>
                  <a:schemeClr val="tx1"/>
                </a:solidFill>
                <a:effectLst/>
              </a:rPr>
              <a:t>tetap</a:t>
            </a:r>
            <a:r>
              <a:rPr lang="en-US" sz="2000" b="0" dirty="0" smtClean="0">
                <a:solidFill>
                  <a:schemeClr val="tx1"/>
                </a:solidFill>
                <a:effectLst/>
              </a:rPr>
              <a:t> </a:t>
            </a:r>
            <a:r>
              <a:rPr lang="en-US" sz="2000" b="0" dirty="0" err="1" smtClean="0">
                <a:solidFill>
                  <a:schemeClr val="tx1"/>
                </a:solidFill>
                <a:effectLst/>
              </a:rPr>
              <a:t>memakai</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Indonesia.Misalnya</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a:t>
            </a:r>
            <a:r>
              <a:rPr lang="en-US" sz="2000" b="0" i="1" dirty="0" err="1" smtClean="0">
                <a:solidFill>
                  <a:schemeClr val="tx1"/>
                </a:solidFill>
                <a:effectLst/>
              </a:rPr>
              <a:t>sholat</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Arab) </a:t>
            </a:r>
            <a:r>
              <a:rPr lang="en-US" sz="2000" b="0" dirty="0" err="1" smtClean="0">
                <a:solidFill>
                  <a:schemeClr val="tx1"/>
                </a:solidFill>
                <a:effectLst/>
              </a:rPr>
              <a:t>dalam</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Indonesia </a:t>
            </a:r>
            <a:r>
              <a:rPr lang="en-US" sz="2000" b="0" dirty="0" err="1" smtClean="0">
                <a:solidFill>
                  <a:schemeClr val="tx1"/>
                </a:solidFill>
                <a:effectLst/>
              </a:rPr>
              <a:t>menjadi</a:t>
            </a:r>
            <a:r>
              <a:rPr lang="en-US" sz="2000" b="0" dirty="0" smtClean="0">
                <a:solidFill>
                  <a:schemeClr val="tx1"/>
                </a:solidFill>
                <a:effectLst/>
              </a:rPr>
              <a:t> </a:t>
            </a:r>
            <a:r>
              <a:rPr lang="en-US" sz="2000" b="0" dirty="0" err="1" smtClean="0">
                <a:solidFill>
                  <a:schemeClr val="tx1"/>
                </a:solidFill>
                <a:effectLst/>
              </a:rPr>
              <a:t>sembahyang</a:t>
            </a:r>
            <a:r>
              <a:rPr lang="en-US" sz="2000" b="0" dirty="0" smtClean="0">
                <a:solidFill>
                  <a:schemeClr val="tx1"/>
                </a:solidFill>
                <a:effectLst/>
              </a:rPr>
              <a:t>.</a:t>
            </a:r>
            <a:br>
              <a:rPr lang="en-US" sz="2000" b="0" dirty="0" smtClean="0">
                <a:solidFill>
                  <a:schemeClr val="tx1"/>
                </a:solidFill>
                <a:effectLst/>
              </a:rPr>
            </a:b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asing</a:t>
            </a:r>
            <a:r>
              <a:rPr lang="en-US" sz="2000" b="0" dirty="0" smtClean="0">
                <a:solidFill>
                  <a:schemeClr val="tx1"/>
                </a:solidFill>
                <a:effectLst/>
              </a:rPr>
              <a:t> yang </a:t>
            </a:r>
            <a:r>
              <a:rPr lang="en-US" sz="2000" b="0" dirty="0" err="1" smtClean="0">
                <a:solidFill>
                  <a:schemeClr val="tx1"/>
                </a:solidFill>
                <a:effectLst/>
              </a:rPr>
              <a:t>diambil</a:t>
            </a:r>
            <a:r>
              <a:rPr lang="en-US" sz="2000" b="0" dirty="0" smtClean="0">
                <a:solidFill>
                  <a:schemeClr val="tx1"/>
                </a:solidFill>
                <a:effectLst/>
              </a:rPr>
              <a:t> </a:t>
            </a:r>
            <a:r>
              <a:rPr lang="en-US" sz="2000" b="0" dirty="0" err="1" smtClean="0">
                <a:solidFill>
                  <a:schemeClr val="tx1"/>
                </a:solidFill>
                <a:effectLst/>
              </a:rPr>
              <a:t>adalah</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yang </a:t>
            </a:r>
            <a:r>
              <a:rPr lang="en-US" sz="2000" b="0" dirty="0" err="1" smtClean="0">
                <a:solidFill>
                  <a:schemeClr val="tx1"/>
                </a:solidFill>
                <a:effectLst/>
              </a:rPr>
              <a:t>mempunyai</a:t>
            </a:r>
            <a:r>
              <a:rPr lang="en-US" sz="2000" b="0" dirty="0" smtClean="0">
                <a:solidFill>
                  <a:schemeClr val="tx1"/>
                </a:solidFill>
                <a:effectLst/>
              </a:rPr>
              <a:t> </a:t>
            </a:r>
            <a:r>
              <a:rPr lang="en-US" sz="2000" b="0" dirty="0" err="1" smtClean="0">
                <a:solidFill>
                  <a:schemeClr val="tx1"/>
                </a:solidFill>
                <a:effectLst/>
              </a:rPr>
              <a:t>makna</a:t>
            </a:r>
            <a:r>
              <a:rPr lang="en-US" sz="2000" b="0" dirty="0" smtClean="0">
                <a:solidFill>
                  <a:schemeClr val="tx1"/>
                </a:solidFill>
                <a:effectLst/>
              </a:rPr>
              <a:t> </a:t>
            </a:r>
            <a:r>
              <a:rPr lang="en-US" sz="2000" b="0" dirty="0" err="1" smtClean="0">
                <a:solidFill>
                  <a:schemeClr val="tx1"/>
                </a:solidFill>
                <a:effectLst/>
              </a:rPr>
              <a:t>sama</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a:t>
            </a:r>
            <a:r>
              <a:rPr lang="en-US" sz="2000" b="0" dirty="0" err="1" smtClean="0">
                <a:solidFill>
                  <a:schemeClr val="tx1"/>
                </a:solidFill>
                <a:effectLst/>
              </a:rPr>
              <a:t>serapan</a:t>
            </a:r>
            <a:r>
              <a:rPr lang="en-US" sz="2000" b="0" dirty="0" smtClean="0">
                <a:solidFill>
                  <a:schemeClr val="tx1"/>
                </a:solidFill>
                <a:effectLst/>
              </a:rPr>
              <a:t> </a:t>
            </a:r>
            <a:r>
              <a:rPr lang="en-US" sz="2000" b="0" dirty="0" err="1" smtClean="0">
                <a:solidFill>
                  <a:schemeClr val="tx1"/>
                </a:solidFill>
                <a:effectLst/>
              </a:rPr>
              <a:t>dengan</a:t>
            </a:r>
            <a:r>
              <a:rPr lang="en-US" sz="2000" b="0" dirty="0" smtClean="0">
                <a:solidFill>
                  <a:schemeClr val="tx1"/>
                </a:solidFill>
                <a:effectLst/>
              </a:rPr>
              <a:t> </a:t>
            </a:r>
            <a:r>
              <a:rPr lang="en-US" sz="2000" b="0" dirty="0" err="1" smtClean="0">
                <a:solidFill>
                  <a:schemeClr val="tx1"/>
                </a:solidFill>
                <a:effectLst/>
              </a:rPr>
              <a:t>proses</a:t>
            </a:r>
            <a:r>
              <a:rPr lang="en-US" sz="2000" b="0" dirty="0" smtClean="0">
                <a:solidFill>
                  <a:schemeClr val="tx1"/>
                </a:solidFill>
                <a:effectLst/>
              </a:rPr>
              <a:t> </a:t>
            </a:r>
            <a:r>
              <a:rPr lang="en-US" sz="2000" b="0" dirty="0" err="1" smtClean="0">
                <a:solidFill>
                  <a:schemeClr val="tx1"/>
                </a:solidFill>
                <a:effectLst/>
              </a:rPr>
              <a:t>adopsi</a:t>
            </a:r>
            <a:r>
              <a:rPr lang="en-US" sz="2000" b="0" dirty="0" smtClean="0">
                <a:solidFill>
                  <a:schemeClr val="tx1"/>
                </a:solidFill>
                <a:effectLst/>
              </a:rPr>
              <a:t> </a:t>
            </a:r>
            <a:r>
              <a:rPr lang="en-US" sz="2000" b="0" dirty="0" err="1" smtClean="0">
                <a:solidFill>
                  <a:schemeClr val="tx1"/>
                </a:solidFill>
                <a:effectLst/>
              </a:rPr>
              <a:t>tidak</a:t>
            </a:r>
            <a:r>
              <a:rPr lang="en-US" sz="2000" b="0" dirty="0" smtClean="0">
                <a:solidFill>
                  <a:schemeClr val="tx1"/>
                </a:solidFill>
                <a:effectLst/>
              </a:rPr>
              <a:t> </a:t>
            </a:r>
            <a:r>
              <a:rPr lang="en-US" sz="2000" b="0" dirty="0" err="1" smtClean="0">
                <a:solidFill>
                  <a:schemeClr val="tx1"/>
                </a:solidFill>
                <a:effectLst/>
              </a:rPr>
              <a:t>mengubah</a:t>
            </a:r>
            <a:r>
              <a:rPr lang="en-US" sz="2000" b="0" dirty="0" smtClean="0">
                <a:solidFill>
                  <a:schemeClr val="tx1"/>
                </a:solidFill>
                <a:effectLst/>
              </a:rPr>
              <a:t> </a:t>
            </a:r>
            <a:r>
              <a:rPr lang="en-US" sz="2000" b="0" dirty="0" err="1" smtClean="0">
                <a:solidFill>
                  <a:schemeClr val="tx1"/>
                </a:solidFill>
                <a:effectLst/>
              </a:rPr>
              <a:t>lafal</a:t>
            </a:r>
            <a:r>
              <a:rPr lang="en-US" sz="2000" b="0" dirty="0" smtClean="0">
                <a:solidFill>
                  <a:schemeClr val="tx1"/>
                </a:solidFill>
                <a:effectLst/>
              </a:rPr>
              <a:t> </a:t>
            </a:r>
            <a:r>
              <a:rPr lang="en-US" sz="2000" b="0" dirty="0" err="1" smtClean="0">
                <a:solidFill>
                  <a:schemeClr val="tx1"/>
                </a:solidFill>
                <a:effectLst/>
              </a:rPr>
              <a:t>dan</a:t>
            </a:r>
            <a:r>
              <a:rPr lang="en-US" sz="2000" b="0" dirty="0" smtClean="0">
                <a:solidFill>
                  <a:schemeClr val="tx1"/>
                </a:solidFill>
                <a:effectLst/>
              </a:rPr>
              <a:t> </a:t>
            </a:r>
            <a:r>
              <a:rPr lang="en-US" sz="2000" b="0" dirty="0" err="1" smtClean="0">
                <a:solidFill>
                  <a:schemeClr val="tx1"/>
                </a:solidFill>
                <a:effectLst/>
              </a:rPr>
              <a:t>ejaan</a:t>
            </a:r>
            <a:r>
              <a:rPr lang="en-US" sz="2000" b="0" dirty="0" smtClean="0">
                <a:solidFill>
                  <a:schemeClr val="tx1"/>
                </a:solidFill>
                <a:effectLst/>
              </a:rPr>
              <a:t> </a:t>
            </a:r>
            <a:r>
              <a:rPr lang="en-US" sz="2000" b="0" dirty="0" err="1" smtClean="0">
                <a:solidFill>
                  <a:schemeClr val="tx1"/>
                </a:solidFill>
                <a:effectLst/>
              </a:rPr>
              <a:t>dari</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a:t>
            </a:r>
            <a:r>
              <a:rPr lang="en-US" sz="2000" b="0" dirty="0" err="1" smtClean="0">
                <a:solidFill>
                  <a:schemeClr val="tx1"/>
                </a:solidFill>
                <a:effectLst/>
              </a:rPr>
              <a:t>asing</a:t>
            </a:r>
            <a:r>
              <a:rPr lang="en-US" sz="2000" b="0" dirty="0" smtClean="0">
                <a:solidFill>
                  <a:schemeClr val="tx1"/>
                </a:solidFill>
                <a:effectLst/>
              </a:rPr>
              <a:t> </a:t>
            </a:r>
            <a:r>
              <a:rPr lang="en-US" sz="2000" b="0" dirty="0" err="1" smtClean="0">
                <a:solidFill>
                  <a:schemeClr val="tx1"/>
                </a:solidFill>
                <a:effectLst/>
              </a:rPr>
              <a:t>ke</a:t>
            </a:r>
            <a:r>
              <a:rPr lang="en-US" sz="2000" b="0" dirty="0" smtClean="0">
                <a:solidFill>
                  <a:schemeClr val="tx1"/>
                </a:solidFill>
                <a:effectLst/>
              </a:rPr>
              <a:t> </a:t>
            </a:r>
            <a:r>
              <a:rPr lang="en-US" sz="2000" b="0" dirty="0" err="1" smtClean="0">
                <a:solidFill>
                  <a:schemeClr val="tx1"/>
                </a:solidFill>
                <a:effectLst/>
              </a:rPr>
              <a:t>bahasa</a:t>
            </a:r>
            <a:r>
              <a:rPr lang="en-US" sz="2000" b="0" dirty="0" smtClean="0">
                <a:solidFill>
                  <a:schemeClr val="tx1"/>
                </a:solidFill>
                <a:effectLst/>
              </a:rPr>
              <a:t> Indonesia.</a:t>
            </a:r>
            <a:br>
              <a:rPr lang="en-US" sz="2000" b="0" dirty="0" smtClean="0">
                <a:solidFill>
                  <a:schemeClr val="tx1"/>
                </a:solidFill>
                <a:effectLst/>
              </a:rPr>
            </a:br>
            <a:r>
              <a:rPr lang="en-US" sz="2000" b="0" dirty="0" err="1" smtClean="0">
                <a:solidFill>
                  <a:schemeClr val="tx1"/>
                </a:solidFill>
                <a:effectLst/>
              </a:rPr>
              <a:t>Contoh</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a:t>
            </a:r>
            <a:r>
              <a:rPr lang="en-US" sz="2000" b="0" dirty="0" err="1" smtClean="0">
                <a:solidFill>
                  <a:schemeClr val="tx1"/>
                </a:solidFill>
                <a:effectLst/>
              </a:rPr>
              <a:t>serapan</a:t>
            </a:r>
            <a:r>
              <a:rPr lang="en-US" sz="2000" b="0" dirty="0" smtClean="0">
                <a:solidFill>
                  <a:schemeClr val="tx1"/>
                </a:solidFill>
                <a:effectLst/>
              </a:rPr>
              <a:t> </a:t>
            </a:r>
            <a:r>
              <a:rPr lang="en-US" sz="2000" b="0" dirty="0" err="1" smtClean="0">
                <a:solidFill>
                  <a:schemeClr val="tx1"/>
                </a:solidFill>
                <a:effectLst/>
              </a:rPr>
              <a:t>dengan</a:t>
            </a:r>
            <a:r>
              <a:rPr lang="en-US" sz="2000" b="0" dirty="0" smtClean="0">
                <a:solidFill>
                  <a:schemeClr val="tx1"/>
                </a:solidFill>
                <a:effectLst/>
              </a:rPr>
              <a:t> </a:t>
            </a:r>
            <a:r>
              <a:rPr lang="en-US" sz="2000" b="0" dirty="0" err="1" smtClean="0">
                <a:solidFill>
                  <a:schemeClr val="tx1"/>
                </a:solidFill>
                <a:effectLst/>
              </a:rPr>
              <a:t>proses</a:t>
            </a:r>
            <a:r>
              <a:rPr lang="en-US" sz="2000" b="0" dirty="0" smtClean="0">
                <a:solidFill>
                  <a:schemeClr val="tx1"/>
                </a:solidFill>
                <a:effectLst/>
              </a:rPr>
              <a:t> </a:t>
            </a:r>
            <a:r>
              <a:rPr lang="en-US" sz="2000" b="0" dirty="0" err="1" smtClean="0">
                <a:solidFill>
                  <a:schemeClr val="tx1"/>
                </a:solidFill>
                <a:effectLst/>
              </a:rPr>
              <a:t>adopsi</a:t>
            </a:r>
            <a:r>
              <a:rPr lang="en-US" sz="2000" b="0" dirty="0" smtClean="0">
                <a:solidFill>
                  <a:schemeClr val="tx1"/>
                </a:solidFill>
                <a:effectLst/>
              </a:rPr>
              <a:t> </a:t>
            </a:r>
            <a:r>
              <a:rPr lang="en-US" sz="2000" b="0" dirty="0" err="1" smtClean="0">
                <a:solidFill>
                  <a:schemeClr val="tx1"/>
                </a:solidFill>
                <a:effectLst/>
              </a:rPr>
              <a:t>antara</a:t>
            </a:r>
            <a:r>
              <a:rPr lang="en-US" sz="2000" b="0" dirty="0" smtClean="0">
                <a:solidFill>
                  <a:schemeClr val="tx1"/>
                </a:solidFill>
                <a:effectLst/>
              </a:rPr>
              <a:t> lain:</a:t>
            </a:r>
            <a:br>
              <a:rPr lang="en-US" sz="2000" b="0" dirty="0" smtClean="0">
                <a:solidFill>
                  <a:schemeClr val="tx1"/>
                </a:solidFill>
                <a:effectLst/>
              </a:rPr>
            </a:br>
            <a:r>
              <a:rPr lang="en-US" sz="2000" b="0" dirty="0" smtClean="0">
                <a:solidFill>
                  <a:schemeClr val="tx1"/>
                </a:solidFill>
                <a:effectLst/>
              </a:rPr>
              <a:t>Supermarket (</a:t>
            </a:r>
            <a:r>
              <a:rPr lang="en-US" sz="2000" b="0" dirty="0" err="1" smtClean="0">
                <a:solidFill>
                  <a:schemeClr val="tx1"/>
                </a:solidFill>
                <a:effectLst/>
              </a:rPr>
              <a:t>dari</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supermarket),</a:t>
            </a:r>
            <a:br>
              <a:rPr lang="en-US" sz="2000" b="0" dirty="0" smtClean="0">
                <a:solidFill>
                  <a:schemeClr val="tx1"/>
                </a:solidFill>
                <a:effectLst/>
              </a:rPr>
            </a:br>
            <a:r>
              <a:rPr lang="en-US" sz="2000" b="0" dirty="0" smtClean="0">
                <a:solidFill>
                  <a:schemeClr val="tx1"/>
                </a:solidFill>
                <a:effectLst/>
              </a:rPr>
              <a:t>Formal (</a:t>
            </a:r>
            <a:r>
              <a:rPr lang="en-US" sz="2000" b="0" dirty="0" err="1" smtClean="0">
                <a:solidFill>
                  <a:schemeClr val="tx1"/>
                </a:solidFill>
                <a:effectLst/>
              </a:rPr>
              <a:t>juga</a:t>
            </a:r>
            <a:r>
              <a:rPr lang="en-US" sz="2000" b="0" dirty="0" smtClean="0">
                <a:solidFill>
                  <a:schemeClr val="tx1"/>
                </a:solidFill>
                <a:effectLst/>
              </a:rPr>
              <a:t> </a:t>
            </a:r>
            <a:r>
              <a:rPr lang="en-US" sz="2000" b="0" dirty="0" err="1" smtClean="0">
                <a:solidFill>
                  <a:schemeClr val="tx1"/>
                </a:solidFill>
                <a:effectLst/>
              </a:rPr>
              <a:t>dari</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formal),</a:t>
            </a:r>
            <a:br>
              <a:rPr lang="en-US" sz="2000" b="0" dirty="0" smtClean="0">
                <a:solidFill>
                  <a:schemeClr val="tx1"/>
                </a:solidFill>
                <a:effectLst/>
              </a:rPr>
            </a:br>
            <a:r>
              <a:rPr lang="en-US" sz="2000" b="0" dirty="0" smtClean="0">
                <a:solidFill>
                  <a:schemeClr val="tx1"/>
                </a:solidFill>
                <a:effectLst/>
              </a:rPr>
              <a:t>Editor (</a:t>
            </a:r>
            <a:r>
              <a:rPr lang="en-US" sz="2000" b="0" dirty="0" err="1" smtClean="0">
                <a:solidFill>
                  <a:schemeClr val="tx1"/>
                </a:solidFill>
                <a:effectLst/>
              </a:rPr>
              <a:t>dari</a:t>
            </a:r>
            <a:r>
              <a:rPr lang="en-US" sz="2000" b="0" dirty="0" smtClean="0">
                <a:solidFill>
                  <a:schemeClr val="tx1"/>
                </a:solidFill>
                <a:effectLst/>
              </a:rPr>
              <a:t> </a:t>
            </a:r>
            <a:r>
              <a:rPr lang="en-US" sz="2000" b="0" dirty="0" err="1" smtClean="0">
                <a:solidFill>
                  <a:schemeClr val="tx1"/>
                </a:solidFill>
                <a:effectLst/>
              </a:rPr>
              <a:t>kata</a:t>
            </a:r>
            <a:r>
              <a:rPr lang="en-US" sz="2000" b="0" dirty="0" smtClean="0">
                <a:solidFill>
                  <a:schemeClr val="tx1"/>
                </a:solidFill>
                <a:effectLst/>
              </a:rPr>
              <a:t> yang </a:t>
            </a:r>
            <a:r>
              <a:rPr lang="en-US" sz="2000" b="0" dirty="0" err="1" smtClean="0">
                <a:solidFill>
                  <a:schemeClr val="tx1"/>
                </a:solidFill>
                <a:effectLst/>
              </a:rPr>
              <a:t>sama</a:t>
            </a:r>
            <a:r>
              <a:rPr lang="en-US" sz="2000" b="0" dirty="0" smtClean="0">
                <a:solidFill>
                  <a:schemeClr val="tx1"/>
                </a:solidFill>
                <a:effectLst/>
              </a:rPr>
              <a:t> </a:t>
            </a:r>
            <a:r>
              <a:rPr lang="en-US" sz="2000" b="0" dirty="0" err="1" smtClean="0">
                <a:solidFill>
                  <a:schemeClr val="tx1"/>
                </a:solidFill>
                <a:effectLst/>
              </a:rPr>
              <a:t>yaitu</a:t>
            </a:r>
            <a:r>
              <a:rPr lang="en-US" sz="2000" b="0" dirty="0" smtClean="0">
                <a:solidFill>
                  <a:schemeClr val="tx1"/>
                </a:solidFill>
                <a:effectLst/>
              </a:rPr>
              <a:t> editor)</a:t>
            </a:r>
            <a:br>
              <a:rPr lang="en-US" sz="2000" b="0" dirty="0" smtClean="0">
                <a:solidFill>
                  <a:schemeClr val="tx1"/>
                </a:solidFill>
                <a:effectLst/>
              </a:rPr>
            </a:br>
            <a:r>
              <a:rPr lang="en-US" sz="2000" b="0" dirty="0" err="1" smtClean="0">
                <a:solidFill>
                  <a:schemeClr val="tx1"/>
                </a:solidFill>
                <a:effectLst/>
              </a:rPr>
              <a:t>contoh</a:t>
            </a:r>
            <a:r>
              <a:rPr lang="en-US" sz="2000" b="0" dirty="0" smtClean="0">
                <a:solidFill>
                  <a:schemeClr val="tx1"/>
                </a:solidFill>
                <a:effectLst/>
              </a:rPr>
              <a:t> lain: radio, bus, film, </a:t>
            </a:r>
            <a:r>
              <a:rPr lang="en-US" sz="2000" b="0" dirty="0" err="1" smtClean="0">
                <a:solidFill>
                  <a:schemeClr val="tx1"/>
                </a:solidFill>
                <a:effectLst/>
              </a:rPr>
              <a:t>dan</a:t>
            </a:r>
            <a:r>
              <a:rPr lang="en-US" sz="2000" b="0" dirty="0" smtClean="0">
                <a:solidFill>
                  <a:schemeClr val="tx1"/>
                </a:solidFill>
                <a:effectLst/>
              </a:rPr>
              <a:t> lain </a:t>
            </a:r>
            <a:r>
              <a:rPr lang="en-US" sz="2000" b="0" dirty="0" err="1" smtClean="0">
                <a:solidFill>
                  <a:schemeClr val="tx1"/>
                </a:solidFill>
                <a:effectLst/>
              </a:rPr>
              <a:t>sebagainya</a:t>
            </a:r>
            <a:r>
              <a:rPr lang="en-US" sz="2000" b="0" dirty="0" smtClean="0">
                <a:solidFill>
                  <a:schemeClr val="tx1"/>
                </a:solidFill>
                <a:effectLst/>
              </a:rPr>
              <a:t>. </a:t>
            </a:r>
            <a:br>
              <a:rPr lang="en-US" sz="2000" b="0" dirty="0" smtClean="0">
                <a:solidFill>
                  <a:schemeClr val="tx1"/>
                </a:solidFill>
                <a:effectLst/>
              </a:rPr>
            </a:br>
            <a:endParaRPr lang="en-US" sz="2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183880" cy="5214974"/>
          </a:xfrm>
        </p:spPr>
        <p:txBody>
          <a:bodyPr>
            <a:noAutofit/>
          </a:bodyPr>
          <a:lstStyle/>
          <a:p>
            <a:r>
              <a:rPr lang="en-US" sz="1700" dirty="0" smtClean="0">
                <a:solidFill>
                  <a:schemeClr val="tx1"/>
                </a:solidFill>
                <a:effectLst/>
              </a:rPr>
              <a:t>2. </a:t>
            </a:r>
            <a:r>
              <a:rPr lang="en-US" sz="1700" dirty="0" err="1" smtClean="0">
                <a:solidFill>
                  <a:schemeClr val="tx1"/>
                </a:solidFill>
                <a:effectLst/>
              </a:rPr>
              <a:t>Adaptasi</a:t>
            </a:r>
            <a:r>
              <a:rPr lang="en-US" sz="1700" dirty="0" smtClean="0">
                <a:solidFill>
                  <a:schemeClr val="tx1"/>
                </a:solidFill>
                <a:effectLst/>
              </a:rPr>
              <a:t/>
            </a:r>
            <a:br>
              <a:rPr lang="en-US" sz="1700" dirty="0" smtClean="0">
                <a:solidFill>
                  <a:schemeClr val="tx1"/>
                </a:solidFill>
                <a:effectLst/>
              </a:rPr>
            </a:br>
            <a:r>
              <a:rPr lang="en-US" sz="1700" b="0" dirty="0" err="1" smtClean="0">
                <a:solidFill>
                  <a:schemeClr val="tx1"/>
                </a:solidFill>
                <a:effectLst/>
              </a:rPr>
              <a:t>Kata</a:t>
            </a:r>
            <a:r>
              <a:rPr lang="en-US" sz="1700" b="0" dirty="0" smtClean="0">
                <a:solidFill>
                  <a:schemeClr val="tx1"/>
                </a:solidFill>
                <a:effectLst/>
              </a:rPr>
              <a:t> </a:t>
            </a:r>
            <a:r>
              <a:rPr lang="en-US" sz="1700" b="0" dirty="0" err="1" smtClean="0">
                <a:solidFill>
                  <a:schemeClr val="tx1"/>
                </a:solidFill>
                <a:effectLst/>
              </a:rPr>
              <a:t>serapan</a:t>
            </a:r>
            <a:r>
              <a:rPr lang="en-US" sz="1700" b="0" dirty="0" smtClean="0">
                <a:solidFill>
                  <a:schemeClr val="tx1"/>
                </a:solidFill>
                <a:effectLst/>
              </a:rPr>
              <a:t> </a:t>
            </a:r>
            <a:r>
              <a:rPr lang="en-US" sz="1700" b="0" dirty="0" err="1" smtClean="0">
                <a:solidFill>
                  <a:schemeClr val="tx1"/>
                </a:solidFill>
                <a:effectLst/>
              </a:rPr>
              <a:t>melalui</a:t>
            </a:r>
            <a:r>
              <a:rPr lang="en-US" sz="1700" b="0" dirty="0" smtClean="0">
                <a:solidFill>
                  <a:schemeClr val="tx1"/>
                </a:solidFill>
                <a:effectLst/>
              </a:rPr>
              <a:t> </a:t>
            </a:r>
            <a:r>
              <a:rPr lang="en-US" sz="1700" b="0" dirty="0" err="1" smtClean="0">
                <a:solidFill>
                  <a:schemeClr val="tx1"/>
                </a:solidFill>
                <a:effectLst/>
              </a:rPr>
              <a:t>proses</a:t>
            </a:r>
            <a:r>
              <a:rPr lang="en-US" sz="1700" b="0" dirty="0" smtClean="0">
                <a:solidFill>
                  <a:schemeClr val="tx1"/>
                </a:solidFill>
                <a:effectLst/>
              </a:rPr>
              <a:t> </a:t>
            </a:r>
            <a:r>
              <a:rPr lang="en-US" sz="1700" b="0" dirty="0" err="1" smtClean="0">
                <a:solidFill>
                  <a:schemeClr val="tx1"/>
                </a:solidFill>
                <a:effectLst/>
              </a:rPr>
              <a:t>adaptasi</a:t>
            </a:r>
            <a:r>
              <a:rPr lang="en-US" sz="1700" b="0" dirty="0" smtClean="0">
                <a:solidFill>
                  <a:schemeClr val="tx1"/>
                </a:solidFill>
                <a:effectLst/>
              </a:rPr>
              <a:t> </a:t>
            </a:r>
            <a:r>
              <a:rPr lang="en-US" sz="1700" b="0" dirty="0" err="1" smtClean="0">
                <a:solidFill>
                  <a:schemeClr val="tx1"/>
                </a:solidFill>
                <a:effectLst/>
              </a:rPr>
              <a:t>disesuaikan</a:t>
            </a:r>
            <a:r>
              <a:rPr lang="en-US" sz="1700" b="0" dirty="0" smtClean="0">
                <a:solidFill>
                  <a:schemeClr val="tx1"/>
                </a:solidFill>
                <a:effectLst/>
              </a:rPr>
              <a:t> </a:t>
            </a:r>
            <a:r>
              <a:rPr lang="en-US" sz="1700" b="0" dirty="0" err="1" smtClean="0">
                <a:solidFill>
                  <a:schemeClr val="tx1"/>
                </a:solidFill>
                <a:effectLst/>
              </a:rPr>
              <a:t>dengan</a:t>
            </a:r>
            <a:r>
              <a:rPr lang="en-US" sz="1700" b="0" dirty="0" smtClean="0">
                <a:solidFill>
                  <a:schemeClr val="tx1"/>
                </a:solidFill>
                <a:effectLst/>
              </a:rPr>
              <a:t> </a:t>
            </a:r>
            <a:r>
              <a:rPr lang="en-US" sz="1700" b="0" dirty="0" err="1" smtClean="0">
                <a:solidFill>
                  <a:schemeClr val="tx1"/>
                </a:solidFill>
                <a:effectLst/>
              </a:rPr>
              <a:t>lafal</a:t>
            </a:r>
            <a:r>
              <a:rPr lang="en-US" sz="1700" b="0" dirty="0" smtClean="0">
                <a:solidFill>
                  <a:schemeClr val="tx1"/>
                </a:solidFill>
                <a:effectLst/>
              </a:rPr>
              <a:t> </a:t>
            </a:r>
            <a:r>
              <a:rPr lang="en-US" sz="1700" b="0" dirty="0" err="1" smtClean="0">
                <a:solidFill>
                  <a:schemeClr val="tx1"/>
                </a:solidFill>
                <a:effectLst/>
              </a:rPr>
              <a:t>dan</a:t>
            </a:r>
            <a:r>
              <a:rPr lang="en-US" sz="1700" b="0" dirty="0" smtClean="0">
                <a:solidFill>
                  <a:schemeClr val="tx1"/>
                </a:solidFill>
                <a:effectLst/>
              </a:rPr>
              <a:t> </a:t>
            </a:r>
            <a:r>
              <a:rPr lang="en-US" sz="1700" b="0" dirty="0" err="1" smtClean="0">
                <a:solidFill>
                  <a:schemeClr val="tx1"/>
                </a:solidFill>
                <a:effectLst/>
              </a:rPr>
              <a:t>ejaan</a:t>
            </a:r>
            <a:r>
              <a:rPr lang="en-US" sz="1700" b="0" dirty="0" smtClean="0">
                <a:solidFill>
                  <a:schemeClr val="tx1"/>
                </a:solidFill>
                <a:effectLst/>
              </a:rPr>
              <a:t> </a:t>
            </a:r>
            <a:r>
              <a:rPr lang="en-US" sz="1700" b="0" dirty="0" err="1" smtClean="0">
                <a:solidFill>
                  <a:schemeClr val="tx1"/>
                </a:solidFill>
                <a:effectLst/>
              </a:rPr>
              <a:t>bahasa</a:t>
            </a:r>
            <a:r>
              <a:rPr lang="en-US" sz="1700" b="0" dirty="0" smtClean="0">
                <a:solidFill>
                  <a:schemeClr val="tx1"/>
                </a:solidFill>
                <a:effectLst/>
              </a:rPr>
              <a:t> Indonesia. </a:t>
            </a:r>
            <a:r>
              <a:rPr lang="en-US" sz="1700" b="0" dirty="0" err="1" smtClean="0">
                <a:solidFill>
                  <a:schemeClr val="tx1"/>
                </a:solidFill>
                <a:effectLst/>
              </a:rPr>
              <a:t>Makna</a:t>
            </a:r>
            <a:r>
              <a:rPr lang="en-US" sz="1700" b="0" dirty="0" smtClean="0">
                <a:solidFill>
                  <a:schemeClr val="tx1"/>
                </a:solidFill>
                <a:effectLst/>
              </a:rPr>
              <a:t> </a:t>
            </a:r>
            <a:r>
              <a:rPr lang="en-US" sz="1700" b="0" dirty="0" err="1" smtClean="0">
                <a:solidFill>
                  <a:schemeClr val="tx1"/>
                </a:solidFill>
                <a:effectLst/>
              </a:rPr>
              <a:t>kata</a:t>
            </a:r>
            <a:r>
              <a:rPr lang="en-US" sz="1700" b="0" dirty="0" smtClean="0">
                <a:solidFill>
                  <a:schemeClr val="tx1"/>
                </a:solidFill>
                <a:effectLst/>
              </a:rPr>
              <a:t> </a:t>
            </a:r>
            <a:r>
              <a:rPr lang="en-US" sz="1700" b="0" dirty="0" err="1" smtClean="0">
                <a:solidFill>
                  <a:schemeClr val="tx1"/>
                </a:solidFill>
                <a:effectLst/>
              </a:rPr>
              <a:t>serapan</a:t>
            </a:r>
            <a:r>
              <a:rPr lang="en-US" sz="1700" b="0" dirty="0" smtClean="0">
                <a:solidFill>
                  <a:schemeClr val="tx1"/>
                </a:solidFill>
                <a:effectLst/>
              </a:rPr>
              <a:t> </a:t>
            </a:r>
            <a:r>
              <a:rPr lang="en-US" sz="1700" b="0" dirty="0" err="1" smtClean="0">
                <a:solidFill>
                  <a:schemeClr val="tx1"/>
                </a:solidFill>
                <a:effectLst/>
              </a:rPr>
              <a:t>ini</a:t>
            </a:r>
            <a:r>
              <a:rPr lang="en-US" sz="1700" b="0" dirty="0" smtClean="0">
                <a:solidFill>
                  <a:schemeClr val="tx1"/>
                </a:solidFill>
                <a:effectLst/>
              </a:rPr>
              <a:t> </a:t>
            </a:r>
            <a:r>
              <a:rPr lang="en-US" sz="1700" b="0" dirty="0" err="1" smtClean="0">
                <a:solidFill>
                  <a:schemeClr val="tx1"/>
                </a:solidFill>
                <a:effectLst/>
              </a:rPr>
              <a:t>mempunyai</a:t>
            </a:r>
            <a:r>
              <a:rPr lang="en-US" sz="1700" b="0" dirty="0" smtClean="0">
                <a:solidFill>
                  <a:schemeClr val="tx1"/>
                </a:solidFill>
                <a:effectLst/>
              </a:rPr>
              <a:t> </a:t>
            </a:r>
            <a:r>
              <a:rPr lang="en-US" sz="1700" b="0" dirty="0" err="1" smtClean="0">
                <a:solidFill>
                  <a:schemeClr val="tx1"/>
                </a:solidFill>
                <a:effectLst/>
              </a:rPr>
              <a:t>makna</a:t>
            </a:r>
            <a:r>
              <a:rPr lang="en-US" sz="1700" b="0" dirty="0" smtClean="0">
                <a:solidFill>
                  <a:schemeClr val="tx1"/>
                </a:solidFill>
                <a:effectLst/>
              </a:rPr>
              <a:t> yang </a:t>
            </a:r>
            <a:r>
              <a:rPr lang="en-US" sz="1700" b="0" dirty="0" err="1" smtClean="0">
                <a:solidFill>
                  <a:schemeClr val="tx1"/>
                </a:solidFill>
                <a:effectLst/>
              </a:rPr>
              <a:t>sama</a:t>
            </a:r>
            <a:r>
              <a:rPr lang="en-US" sz="1700" b="0" dirty="0" smtClean="0">
                <a:solidFill>
                  <a:schemeClr val="tx1"/>
                </a:solidFill>
                <a:effectLst/>
              </a:rPr>
              <a:t> </a:t>
            </a:r>
            <a:r>
              <a:rPr lang="en-US" sz="1700" b="0" dirty="0" err="1" smtClean="0">
                <a:solidFill>
                  <a:schemeClr val="tx1"/>
                </a:solidFill>
                <a:effectLst/>
              </a:rPr>
              <a:t>dengan</a:t>
            </a:r>
            <a:r>
              <a:rPr lang="en-US" sz="1700" b="0" dirty="0" smtClean="0">
                <a:solidFill>
                  <a:schemeClr val="tx1"/>
                </a:solidFill>
                <a:effectLst/>
              </a:rPr>
              <a:t> </a:t>
            </a:r>
            <a:r>
              <a:rPr lang="en-US" sz="1700" b="0" dirty="0" err="1" smtClean="0">
                <a:solidFill>
                  <a:schemeClr val="tx1"/>
                </a:solidFill>
                <a:effectLst/>
              </a:rPr>
              <a:t>kata</a:t>
            </a:r>
            <a:r>
              <a:rPr lang="en-US" sz="1700" b="0" dirty="0" smtClean="0">
                <a:solidFill>
                  <a:schemeClr val="tx1"/>
                </a:solidFill>
                <a:effectLst/>
              </a:rPr>
              <a:t> </a:t>
            </a:r>
            <a:r>
              <a:rPr lang="en-US" sz="1700" b="0" dirty="0" err="1" smtClean="0">
                <a:solidFill>
                  <a:schemeClr val="tx1"/>
                </a:solidFill>
                <a:effectLst/>
              </a:rPr>
              <a:t>sebelumnya</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a:t>
            </a:r>
            <a:r>
              <a:rPr lang="en-US" sz="1700" b="0" dirty="0" err="1" smtClean="0">
                <a:solidFill>
                  <a:schemeClr val="tx1"/>
                </a:solidFill>
                <a:effectLst/>
              </a:rPr>
              <a:t>adalah</a:t>
            </a:r>
            <a:r>
              <a:rPr lang="en-US" sz="1700" b="0" dirty="0" smtClean="0">
                <a:solidFill>
                  <a:schemeClr val="tx1"/>
                </a:solidFill>
                <a:effectLst/>
              </a:rPr>
              <a:t> </a:t>
            </a:r>
            <a:r>
              <a:rPr lang="en-US" sz="1700" b="0" dirty="0" err="1" smtClean="0">
                <a:solidFill>
                  <a:schemeClr val="tx1"/>
                </a:solidFill>
                <a:effectLst/>
              </a:rPr>
              <a:t>maksimal</a:t>
            </a:r>
            <a:r>
              <a:rPr lang="en-US" sz="1700" b="0" dirty="0" smtClean="0">
                <a:solidFill>
                  <a:schemeClr val="tx1"/>
                </a:solidFill>
                <a:effectLst/>
              </a:rPr>
              <a:t> (</a:t>
            </a:r>
            <a:r>
              <a:rPr lang="en-US" sz="1700" b="0" dirty="0" err="1" smtClean="0">
                <a:solidFill>
                  <a:schemeClr val="tx1"/>
                </a:solidFill>
                <a:effectLst/>
              </a:rPr>
              <a:t>dari</a:t>
            </a:r>
            <a:r>
              <a:rPr lang="en-US" sz="1700" b="0" dirty="0" smtClean="0">
                <a:solidFill>
                  <a:schemeClr val="tx1"/>
                </a:solidFill>
                <a:effectLst/>
              </a:rPr>
              <a:t> </a:t>
            </a:r>
            <a:r>
              <a:rPr lang="en-US" sz="1700" b="0" dirty="0" err="1" smtClean="0">
                <a:solidFill>
                  <a:schemeClr val="tx1"/>
                </a:solidFill>
                <a:effectLst/>
              </a:rPr>
              <a:t>kata</a:t>
            </a:r>
            <a:r>
              <a:rPr lang="en-US" sz="1700" b="0" dirty="0" smtClean="0">
                <a:solidFill>
                  <a:schemeClr val="tx1"/>
                </a:solidFill>
                <a:effectLst/>
              </a:rPr>
              <a:t> maximal), </a:t>
            </a:r>
            <a:r>
              <a:rPr lang="en-US" sz="1700" b="0" dirty="0" err="1" smtClean="0">
                <a:solidFill>
                  <a:schemeClr val="tx1"/>
                </a:solidFill>
                <a:effectLst/>
              </a:rPr>
              <a:t>organisasi</a:t>
            </a:r>
            <a:r>
              <a:rPr lang="en-US" sz="1700" b="0" dirty="0" smtClean="0">
                <a:solidFill>
                  <a:schemeClr val="tx1"/>
                </a:solidFill>
                <a:effectLst/>
              </a:rPr>
              <a:t> (</a:t>
            </a:r>
            <a:r>
              <a:rPr lang="en-US" sz="1700" b="0" dirty="0" err="1" smtClean="0">
                <a:solidFill>
                  <a:schemeClr val="tx1"/>
                </a:solidFill>
                <a:effectLst/>
              </a:rPr>
              <a:t>dari</a:t>
            </a:r>
            <a:r>
              <a:rPr lang="en-US" sz="1700" b="0" dirty="0" smtClean="0">
                <a:solidFill>
                  <a:schemeClr val="tx1"/>
                </a:solidFill>
                <a:effectLst/>
              </a:rPr>
              <a:t> </a:t>
            </a:r>
            <a:r>
              <a:rPr lang="en-US" sz="1700" b="0" dirty="0" err="1" smtClean="0">
                <a:solidFill>
                  <a:schemeClr val="tx1"/>
                </a:solidFill>
                <a:effectLst/>
              </a:rPr>
              <a:t>kata</a:t>
            </a:r>
            <a:r>
              <a:rPr lang="en-US" sz="1700" b="0" dirty="0" smtClean="0">
                <a:solidFill>
                  <a:schemeClr val="tx1"/>
                </a:solidFill>
                <a:effectLst/>
              </a:rPr>
              <a:t> organization), </a:t>
            </a:r>
            <a:r>
              <a:rPr lang="en-US" sz="1700" b="0" dirty="0" err="1" smtClean="0">
                <a:solidFill>
                  <a:schemeClr val="tx1"/>
                </a:solidFill>
                <a:effectLst/>
              </a:rPr>
              <a:t>intelektual</a:t>
            </a:r>
            <a:r>
              <a:rPr lang="en-US" sz="1700" b="0" dirty="0" smtClean="0">
                <a:solidFill>
                  <a:schemeClr val="tx1"/>
                </a:solidFill>
                <a:effectLst/>
              </a:rPr>
              <a:t> (</a:t>
            </a:r>
            <a:r>
              <a:rPr lang="en-US" sz="1700" b="0" dirty="0" err="1" smtClean="0">
                <a:solidFill>
                  <a:schemeClr val="tx1"/>
                </a:solidFill>
                <a:effectLst/>
              </a:rPr>
              <a:t>intelectual</a:t>
            </a:r>
            <a:r>
              <a:rPr lang="en-US" sz="1700" b="0" dirty="0" smtClean="0">
                <a:solidFill>
                  <a:schemeClr val="tx1"/>
                </a:solidFill>
                <a:effectLst/>
              </a:rPr>
              <a:t>). </a:t>
            </a:r>
            <a:r>
              <a:rPr lang="en-US" sz="1700" b="0" dirty="0" err="1" smtClean="0">
                <a:solidFill>
                  <a:schemeClr val="tx1"/>
                </a:solidFill>
                <a:effectLst/>
              </a:rPr>
              <a:t>Dalam</a:t>
            </a:r>
            <a:r>
              <a:rPr lang="en-US" sz="1700" b="0" dirty="0" smtClean="0">
                <a:solidFill>
                  <a:schemeClr val="tx1"/>
                </a:solidFill>
                <a:effectLst/>
              </a:rPr>
              <a:t> </a:t>
            </a:r>
            <a:r>
              <a:rPr lang="en-US" sz="1700" b="0" dirty="0" err="1" smtClean="0">
                <a:solidFill>
                  <a:schemeClr val="tx1"/>
                </a:solidFill>
                <a:effectLst/>
              </a:rPr>
              <a:t>proses</a:t>
            </a:r>
            <a:r>
              <a:rPr lang="en-US" sz="1700" b="0" dirty="0" smtClean="0">
                <a:solidFill>
                  <a:schemeClr val="tx1"/>
                </a:solidFill>
                <a:effectLst/>
              </a:rPr>
              <a:t> </a:t>
            </a:r>
            <a:r>
              <a:rPr lang="en-US" sz="1700" b="0" dirty="0" err="1" smtClean="0">
                <a:solidFill>
                  <a:schemeClr val="tx1"/>
                </a:solidFill>
                <a:effectLst/>
              </a:rPr>
              <a:t>adaptasi</a:t>
            </a:r>
            <a:r>
              <a:rPr lang="en-US" sz="1700" b="0" dirty="0" smtClean="0">
                <a:solidFill>
                  <a:schemeClr val="tx1"/>
                </a:solidFill>
                <a:effectLst/>
              </a:rPr>
              <a:t> </a:t>
            </a:r>
            <a:r>
              <a:rPr lang="en-US" sz="1700" b="0" dirty="0" err="1" smtClean="0">
                <a:solidFill>
                  <a:schemeClr val="tx1"/>
                </a:solidFill>
                <a:effectLst/>
              </a:rPr>
              <a:t>terdapat</a:t>
            </a:r>
            <a:r>
              <a:rPr lang="en-US" sz="1700" b="0" dirty="0" smtClean="0">
                <a:solidFill>
                  <a:schemeClr val="tx1"/>
                </a:solidFill>
                <a:effectLst/>
              </a:rPr>
              <a:t> </a:t>
            </a:r>
            <a:r>
              <a:rPr lang="en-US" sz="1700" b="0" dirty="0" err="1" smtClean="0">
                <a:solidFill>
                  <a:schemeClr val="tx1"/>
                </a:solidFill>
                <a:effectLst/>
              </a:rPr>
              <a:t>beberapa</a:t>
            </a:r>
            <a:r>
              <a:rPr lang="en-US" sz="1700" b="0" dirty="0" smtClean="0">
                <a:solidFill>
                  <a:schemeClr val="tx1"/>
                </a:solidFill>
                <a:effectLst/>
              </a:rPr>
              <a:t> </a:t>
            </a:r>
            <a:r>
              <a:rPr lang="en-US" sz="1700" b="0" dirty="0" err="1" smtClean="0">
                <a:solidFill>
                  <a:schemeClr val="tx1"/>
                </a:solidFill>
                <a:effectLst/>
              </a:rPr>
              <a:t>kaidah</a:t>
            </a:r>
            <a:r>
              <a:rPr lang="en-US" sz="1700" b="0" dirty="0" smtClean="0">
                <a:solidFill>
                  <a:schemeClr val="tx1"/>
                </a:solidFill>
                <a:effectLst/>
              </a:rPr>
              <a:t> yang </a:t>
            </a:r>
            <a:r>
              <a:rPr lang="en-US" sz="1700" b="0" dirty="0" err="1" smtClean="0">
                <a:solidFill>
                  <a:schemeClr val="tx1"/>
                </a:solidFill>
                <a:effectLst/>
              </a:rPr>
              <a:t>digunakan</a:t>
            </a:r>
            <a:r>
              <a:rPr lang="en-US" sz="1700" b="0" dirty="0" smtClean="0">
                <a:solidFill>
                  <a:schemeClr val="tx1"/>
                </a:solidFill>
                <a:effectLst/>
              </a:rPr>
              <a:t>, </a:t>
            </a:r>
            <a:r>
              <a:rPr lang="en-US" sz="1700" b="0" dirty="0" err="1" smtClean="0">
                <a:solidFill>
                  <a:schemeClr val="tx1"/>
                </a:solidFill>
                <a:effectLst/>
              </a:rPr>
              <a:t>antara</a:t>
            </a:r>
            <a:r>
              <a:rPr lang="en-US" sz="1700" b="0" dirty="0" smtClean="0">
                <a:solidFill>
                  <a:schemeClr val="tx1"/>
                </a:solidFill>
                <a:effectLst/>
              </a:rPr>
              <a:t> lain:</a:t>
            </a:r>
            <a:br>
              <a:rPr lang="en-US" sz="1700" b="0" dirty="0" smtClean="0">
                <a:solidFill>
                  <a:schemeClr val="tx1"/>
                </a:solidFill>
                <a:effectLst/>
              </a:rPr>
            </a:br>
            <a:r>
              <a:rPr lang="en-US" sz="1700" b="0" dirty="0" err="1" smtClean="0">
                <a:solidFill>
                  <a:schemeClr val="tx1"/>
                </a:solidFill>
                <a:effectLst/>
              </a:rPr>
              <a:t>Aa</a:t>
            </a:r>
            <a:r>
              <a:rPr lang="en-US" sz="1700" b="0" dirty="0" smtClean="0">
                <a:solidFill>
                  <a:schemeClr val="tx1"/>
                </a:solidFill>
                <a:effectLst/>
              </a:rPr>
              <a:t> → a, </a:t>
            </a:r>
            <a:r>
              <a:rPr lang="en-US" sz="1700" b="0" dirty="0" err="1" smtClean="0">
                <a:solidFill>
                  <a:schemeClr val="tx1"/>
                </a:solidFill>
                <a:effectLst/>
              </a:rPr>
              <a:t>contohnya</a:t>
            </a:r>
            <a:r>
              <a:rPr lang="en-US" sz="1700" b="0" dirty="0" smtClean="0">
                <a:solidFill>
                  <a:schemeClr val="tx1"/>
                </a:solidFill>
                <a:effectLst/>
              </a:rPr>
              <a:t> </a:t>
            </a:r>
            <a:r>
              <a:rPr lang="en-US" sz="1700" b="0" dirty="0" err="1" smtClean="0">
                <a:solidFill>
                  <a:schemeClr val="tx1"/>
                </a:solidFill>
                <a:effectLst/>
              </a:rPr>
              <a:t>octaaf</a:t>
            </a:r>
            <a:r>
              <a:rPr lang="en-US" sz="1700" b="0" dirty="0" smtClean="0">
                <a:solidFill>
                  <a:schemeClr val="tx1"/>
                </a:solidFill>
                <a:effectLst/>
              </a:rPr>
              <a:t> → </a:t>
            </a:r>
            <a:r>
              <a:rPr lang="en-US" sz="1700" b="0" dirty="0" err="1" smtClean="0">
                <a:solidFill>
                  <a:schemeClr val="tx1"/>
                </a:solidFill>
                <a:effectLst/>
              </a:rPr>
              <a:t>oktaf</a:t>
            </a:r>
            <a:r>
              <a:rPr lang="en-US" sz="1700" b="0" dirty="0" smtClean="0">
                <a:solidFill>
                  <a:schemeClr val="tx1"/>
                </a:solidFill>
                <a:effectLst/>
              </a:rPr>
              <a:t/>
            </a:r>
            <a:br>
              <a:rPr lang="en-US" sz="1700" b="0" dirty="0" smtClean="0">
                <a:solidFill>
                  <a:schemeClr val="tx1"/>
                </a:solidFill>
                <a:effectLst/>
              </a:rPr>
            </a:br>
            <a:r>
              <a:rPr lang="en-US" sz="1700" b="0" dirty="0" err="1" smtClean="0">
                <a:solidFill>
                  <a:schemeClr val="tx1"/>
                </a:solidFill>
                <a:effectLst/>
              </a:rPr>
              <a:t>Ae</a:t>
            </a:r>
            <a:r>
              <a:rPr lang="en-US" sz="1700" b="0" dirty="0" smtClean="0">
                <a:solidFill>
                  <a:schemeClr val="tx1"/>
                </a:solidFill>
                <a:effectLst/>
              </a:rPr>
              <a:t> → </a:t>
            </a:r>
            <a:r>
              <a:rPr lang="en-US" sz="1700" b="0" dirty="0" err="1" smtClean="0">
                <a:solidFill>
                  <a:schemeClr val="tx1"/>
                </a:solidFill>
                <a:effectLst/>
              </a:rPr>
              <a:t>ae</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aerodynamics → </a:t>
            </a:r>
            <a:r>
              <a:rPr lang="en-US" sz="1700" b="0" dirty="0" err="1" smtClean="0">
                <a:solidFill>
                  <a:schemeClr val="tx1"/>
                </a:solidFill>
                <a:effectLst/>
              </a:rPr>
              <a:t>aerodinamika</a:t>
            </a:r>
            <a:r>
              <a:rPr lang="en-US" sz="1700" b="0" dirty="0" smtClean="0">
                <a:solidFill>
                  <a:schemeClr val="tx1"/>
                </a:solidFill>
                <a:effectLst/>
              </a:rPr>
              <a:t/>
            </a:r>
            <a:br>
              <a:rPr lang="en-US" sz="1700" b="0" dirty="0" smtClean="0">
                <a:solidFill>
                  <a:schemeClr val="tx1"/>
                </a:solidFill>
                <a:effectLst/>
              </a:rPr>
            </a:br>
            <a:r>
              <a:rPr lang="en-US" sz="1700" b="0" dirty="0" err="1" smtClean="0">
                <a:solidFill>
                  <a:schemeClr val="tx1"/>
                </a:solidFill>
                <a:effectLst/>
              </a:rPr>
              <a:t>Ae</a:t>
            </a:r>
            <a:r>
              <a:rPr lang="en-US" sz="1700" b="0" dirty="0" smtClean="0">
                <a:solidFill>
                  <a:schemeClr val="tx1"/>
                </a:solidFill>
                <a:effectLst/>
              </a:rPr>
              <a:t> → e </a:t>
            </a:r>
            <a:r>
              <a:rPr lang="en-US" sz="1700" b="0" dirty="0" err="1" smtClean="0">
                <a:solidFill>
                  <a:schemeClr val="tx1"/>
                </a:solidFill>
                <a:effectLst/>
              </a:rPr>
              <a:t>jika</a:t>
            </a:r>
            <a:r>
              <a:rPr lang="en-US" sz="1700" b="0" dirty="0" smtClean="0">
                <a:solidFill>
                  <a:schemeClr val="tx1"/>
                </a:solidFill>
                <a:effectLst/>
              </a:rPr>
              <a:t> </a:t>
            </a:r>
            <a:r>
              <a:rPr lang="en-US" sz="1700" b="0" dirty="0" err="1" smtClean="0">
                <a:solidFill>
                  <a:schemeClr val="tx1"/>
                </a:solidFill>
                <a:effectLst/>
              </a:rPr>
              <a:t>bervariasi</a:t>
            </a:r>
            <a:r>
              <a:rPr lang="en-US" sz="1700" b="0" dirty="0" smtClean="0">
                <a:solidFill>
                  <a:schemeClr val="tx1"/>
                </a:solidFill>
                <a:effectLst/>
              </a:rPr>
              <a:t> </a:t>
            </a:r>
            <a:r>
              <a:rPr lang="en-US" sz="1700" b="0" dirty="0" err="1" smtClean="0">
                <a:solidFill>
                  <a:schemeClr val="tx1"/>
                </a:solidFill>
                <a:effectLst/>
              </a:rPr>
              <a:t>dengan</a:t>
            </a:r>
            <a:r>
              <a:rPr lang="en-US" sz="1700" b="0" dirty="0" smtClean="0">
                <a:solidFill>
                  <a:schemeClr val="tx1"/>
                </a:solidFill>
                <a:effectLst/>
              </a:rPr>
              <a:t> e, </a:t>
            </a:r>
            <a:r>
              <a:rPr lang="en-US" sz="1700" b="0" dirty="0" err="1" smtClean="0">
                <a:solidFill>
                  <a:schemeClr val="tx1"/>
                </a:solidFill>
                <a:effectLst/>
              </a:rPr>
              <a:t>contohnya</a:t>
            </a:r>
            <a:r>
              <a:rPr lang="en-US" sz="1700" b="0" dirty="0" smtClean="0">
                <a:solidFill>
                  <a:schemeClr val="tx1"/>
                </a:solidFill>
                <a:effectLst/>
              </a:rPr>
              <a:t> </a:t>
            </a:r>
            <a:r>
              <a:rPr lang="en-US" sz="1700" b="0" dirty="0" err="1" smtClean="0">
                <a:solidFill>
                  <a:schemeClr val="tx1"/>
                </a:solidFill>
                <a:effectLst/>
              </a:rPr>
              <a:t>haemoglobin</a:t>
            </a:r>
            <a:r>
              <a:rPr lang="en-US" sz="1700" b="0" dirty="0" smtClean="0">
                <a:solidFill>
                  <a:schemeClr val="tx1"/>
                </a:solidFill>
                <a:effectLst/>
              </a:rPr>
              <a:t> → hemoglobin</a:t>
            </a:r>
            <a:br>
              <a:rPr lang="en-US" sz="1700" b="0" dirty="0" smtClean="0">
                <a:solidFill>
                  <a:schemeClr val="tx1"/>
                </a:solidFill>
                <a:effectLst/>
              </a:rPr>
            </a:br>
            <a:r>
              <a:rPr lang="en-US" sz="1700" b="0" dirty="0" smtClean="0">
                <a:solidFill>
                  <a:schemeClr val="tx1"/>
                </a:solidFill>
                <a:effectLst/>
              </a:rPr>
              <a:t>Ai → </a:t>
            </a:r>
            <a:r>
              <a:rPr lang="en-US" sz="1700" b="0" dirty="0" err="1" smtClean="0">
                <a:solidFill>
                  <a:schemeClr val="tx1"/>
                </a:solidFill>
                <a:effectLst/>
              </a:rPr>
              <a:t>ai</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trailer → trailer</a:t>
            </a:r>
            <a:br>
              <a:rPr lang="en-US" sz="1700" b="0" dirty="0" smtClean="0">
                <a:solidFill>
                  <a:schemeClr val="tx1"/>
                </a:solidFill>
                <a:effectLst/>
              </a:rPr>
            </a:br>
            <a:r>
              <a:rPr lang="en-US" sz="1700" b="0" dirty="0" smtClean="0">
                <a:solidFill>
                  <a:schemeClr val="tx1"/>
                </a:solidFill>
                <a:effectLst/>
              </a:rPr>
              <a:t>Au → au, </a:t>
            </a:r>
            <a:r>
              <a:rPr lang="en-US" sz="1700" b="0" dirty="0" err="1" smtClean="0">
                <a:solidFill>
                  <a:schemeClr val="tx1"/>
                </a:solidFill>
                <a:effectLst/>
              </a:rPr>
              <a:t>contohnya</a:t>
            </a:r>
            <a:r>
              <a:rPr lang="en-US" sz="1700" b="0" dirty="0" smtClean="0">
                <a:solidFill>
                  <a:schemeClr val="tx1"/>
                </a:solidFill>
                <a:effectLst/>
              </a:rPr>
              <a:t> audiogram → audiogram</a:t>
            </a:r>
            <a:br>
              <a:rPr lang="en-US" sz="1700" b="0" dirty="0" smtClean="0">
                <a:solidFill>
                  <a:schemeClr val="tx1"/>
                </a:solidFill>
                <a:effectLst/>
              </a:rPr>
            </a:br>
            <a:r>
              <a:rPr lang="en-US" sz="1700" b="0" dirty="0" smtClean="0">
                <a:solidFill>
                  <a:schemeClr val="tx1"/>
                </a:solidFill>
                <a:effectLst/>
              </a:rPr>
              <a:t>C → k </a:t>
            </a:r>
            <a:r>
              <a:rPr lang="en-US" sz="1700" b="0" dirty="0" err="1" smtClean="0">
                <a:solidFill>
                  <a:schemeClr val="tx1"/>
                </a:solidFill>
                <a:effectLst/>
              </a:rPr>
              <a:t>jika</a:t>
            </a:r>
            <a:r>
              <a:rPr lang="en-US" sz="1700" b="0" dirty="0" smtClean="0">
                <a:solidFill>
                  <a:schemeClr val="tx1"/>
                </a:solidFill>
                <a:effectLst/>
              </a:rPr>
              <a:t> </a:t>
            </a:r>
            <a:r>
              <a:rPr lang="en-US" sz="1700" b="0" dirty="0" err="1" smtClean="0">
                <a:solidFill>
                  <a:schemeClr val="tx1"/>
                </a:solidFill>
                <a:effectLst/>
              </a:rPr>
              <a:t>di</a:t>
            </a:r>
            <a:r>
              <a:rPr lang="en-US" sz="1700" b="0" dirty="0" smtClean="0">
                <a:solidFill>
                  <a:schemeClr val="tx1"/>
                </a:solidFill>
                <a:effectLst/>
              </a:rPr>
              <a:t> </a:t>
            </a:r>
            <a:r>
              <a:rPr lang="en-US" sz="1700" b="0" dirty="0" err="1" smtClean="0">
                <a:solidFill>
                  <a:schemeClr val="tx1"/>
                </a:solidFill>
                <a:effectLst/>
              </a:rPr>
              <a:t>muka</a:t>
            </a:r>
            <a:r>
              <a:rPr lang="en-US" sz="1700" b="0" dirty="0" smtClean="0">
                <a:solidFill>
                  <a:schemeClr val="tx1"/>
                </a:solidFill>
                <a:effectLst/>
              </a:rPr>
              <a:t> a, u, o, </a:t>
            </a:r>
            <a:r>
              <a:rPr lang="en-US" sz="1700" b="0" dirty="0" err="1" smtClean="0">
                <a:solidFill>
                  <a:schemeClr val="tx1"/>
                </a:solidFill>
                <a:effectLst/>
              </a:rPr>
              <a:t>dan</a:t>
            </a:r>
            <a:r>
              <a:rPr lang="en-US" sz="1700" b="0" dirty="0" smtClean="0">
                <a:solidFill>
                  <a:schemeClr val="tx1"/>
                </a:solidFill>
                <a:effectLst/>
              </a:rPr>
              <a:t> </a:t>
            </a:r>
            <a:r>
              <a:rPr lang="en-US" sz="1700" b="0" dirty="0" err="1" smtClean="0">
                <a:solidFill>
                  <a:schemeClr val="tx1"/>
                </a:solidFill>
                <a:effectLst/>
              </a:rPr>
              <a:t>konsonan</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cubic → </a:t>
            </a:r>
            <a:r>
              <a:rPr lang="en-US" sz="1700" b="0" dirty="0" err="1" smtClean="0">
                <a:solidFill>
                  <a:schemeClr val="tx1"/>
                </a:solidFill>
                <a:effectLst/>
              </a:rPr>
              <a:t>kubik</a:t>
            </a:r>
            <a:r>
              <a:rPr lang="en-US" sz="1700" b="0" dirty="0" smtClean="0">
                <a:solidFill>
                  <a:schemeClr val="tx1"/>
                </a:solidFill>
                <a:effectLst/>
              </a:rPr>
              <a:t/>
            </a:r>
            <a:br>
              <a:rPr lang="en-US" sz="1700" b="0" dirty="0" smtClean="0">
                <a:solidFill>
                  <a:schemeClr val="tx1"/>
                </a:solidFill>
                <a:effectLst/>
              </a:rPr>
            </a:br>
            <a:r>
              <a:rPr lang="en-US" sz="1700" b="0" dirty="0" smtClean="0">
                <a:solidFill>
                  <a:schemeClr val="tx1"/>
                </a:solidFill>
                <a:effectLst/>
              </a:rPr>
              <a:t>C → s </a:t>
            </a:r>
            <a:r>
              <a:rPr lang="en-US" sz="1700" b="0" dirty="0" err="1" smtClean="0">
                <a:solidFill>
                  <a:schemeClr val="tx1"/>
                </a:solidFill>
                <a:effectLst/>
              </a:rPr>
              <a:t>jika</a:t>
            </a:r>
            <a:r>
              <a:rPr lang="en-US" sz="1700" b="0" dirty="0" smtClean="0">
                <a:solidFill>
                  <a:schemeClr val="tx1"/>
                </a:solidFill>
                <a:effectLst/>
              </a:rPr>
              <a:t> </a:t>
            </a:r>
            <a:r>
              <a:rPr lang="en-US" sz="1700" b="0" dirty="0" err="1" smtClean="0">
                <a:solidFill>
                  <a:schemeClr val="tx1"/>
                </a:solidFill>
                <a:effectLst/>
              </a:rPr>
              <a:t>di</a:t>
            </a:r>
            <a:r>
              <a:rPr lang="en-US" sz="1700" b="0" dirty="0" smtClean="0">
                <a:solidFill>
                  <a:schemeClr val="tx1"/>
                </a:solidFill>
                <a:effectLst/>
              </a:rPr>
              <a:t> </a:t>
            </a:r>
            <a:r>
              <a:rPr lang="en-US" sz="1700" b="0" dirty="0" err="1" smtClean="0">
                <a:solidFill>
                  <a:schemeClr val="tx1"/>
                </a:solidFill>
                <a:effectLst/>
              </a:rPr>
              <a:t>muka</a:t>
            </a:r>
            <a:r>
              <a:rPr lang="en-US" sz="1700" b="0" dirty="0" smtClean="0">
                <a:solidFill>
                  <a:schemeClr val="tx1"/>
                </a:solidFill>
                <a:effectLst/>
              </a:rPr>
              <a:t> e, </a:t>
            </a:r>
            <a:r>
              <a:rPr lang="en-US" sz="1700" b="0" dirty="0" err="1" smtClean="0">
                <a:solidFill>
                  <a:schemeClr val="tx1"/>
                </a:solidFill>
                <a:effectLst/>
              </a:rPr>
              <a:t>i</a:t>
            </a:r>
            <a:r>
              <a:rPr lang="en-US" sz="1700" b="0" dirty="0" smtClean="0">
                <a:solidFill>
                  <a:schemeClr val="tx1"/>
                </a:solidFill>
                <a:effectLst/>
              </a:rPr>
              <a:t>, y, </a:t>
            </a:r>
            <a:r>
              <a:rPr lang="en-US" sz="1700" b="0" dirty="0" err="1" smtClean="0">
                <a:solidFill>
                  <a:schemeClr val="tx1"/>
                </a:solidFill>
                <a:effectLst/>
              </a:rPr>
              <a:t>contohnya</a:t>
            </a:r>
            <a:r>
              <a:rPr lang="en-US" sz="1700" b="0" dirty="0" smtClean="0">
                <a:solidFill>
                  <a:schemeClr val="tx1"/>
                </a:solidFill>
                <a:effectLst/>
              </a:rPr>
              <a:t> central → </a:t>
            </a:r>
            <a:r>
              <a:rPr lang="en-US" sz="1700" b="0" dirty="0" err="1" smtClean="0">
                <a:solidFill>
                  <a:schemeClr val="tx1"/>
                </a:solidFill>
                <a:effectLst/>
              </a:rPr>
              <a:t>sentral</a:t>
            </a:r>
            <a:r>
              <a:rPr lang="en-US" sz="1700" b="0" dirty="0" smtClean="0">
                <a:solidFill>
                  <a:schemeClr val="tx1"/>
                </a:solidFill>
                <a:effectLst/>
              </a:rPr>
              <a:t/>
            </a:r>
            <a:br>
              <a:rPr lang="en-US" sz="1700" b="0" dirty="0" smtClean="0">
                <a:solidFill>
                  <a:schemeClr val="tx1"/>
                </a:solidFill>
                <a:effectLst/>
              </a:rPr>
            </a:br>
            <a:r>
              <a:rPr lang="en-US" sz="1700" b="0" dirty="0" smtClean="0">
                <a:solidFill>
                  <a:schemeClr val="tx1"/>
                </a:solidFill>
                <a:effectLst/>
              </a:rPr>
              <a:t>Cc → k </a:t>
            </a:r>
            <a:r>
              <a:rPr lang="en-US" sz="1700" b="0" dirty="0" err="1" smtClean="0">
                <a:solidFill>
                  <a:schemeClr val="tx1"/>
                </a:solidFill>
                <a:effectLst/>
              </a:rPr>
              <a:t>jika</a:t>
            </a:r>
            <a:r>
              <a:rPr lang="en-US" sz="1700" b="0" dirty="0" smtClean="0">
                <a:solidFill>
                  <a:schemeClr val="tx1"/>
                </a:solidFill>
                <a:effectLst/>
              </a:rPr>
              <a:t> </a:t>
            </a:r>
            <a:r>
              <a:rPr lang="en-US" sz="1700" b="0" dirty="0" err="1" smtClean="0">
                <a:solidFill>
                  <a:schemeClr val="tx1"/>
                </a:solidFill>
                <a:effectLst/>
              </a:rPr>
              <a:t>di</a:t>
            </a:r>
            <a:r>
              <a:rPr lang="en-US" sz="1700" b="0" dirty="0" smtClean="0">
                <a:solidFill>
                  <a:schemeClr val="tx1"/>
                </a:solidFill>
                <a:effectLst/>
              </a:rPr>
              <a:t> </a:t>
            </a:r>
            <a:r>
              <a:rPr lang="en-US" sz="1700" b="0" dirty="0" err="1" smtClean="0">
                <a:solidFill>
                  <a:schemeClr val="tx1"/>
                </a:solidFill>
                <a:effectLst/>
              </a:rPr>
              <a:t>muka</a:t>
            </a:r>
            <a:r>
              <a:rPr lang="en-US" sz="1700" b="0" dirty="0" smtClean="0">
                <a:solidFill>
                  <a:schemeClr val="tx1"/>
                </a:solidFill>
                <a:effectLst/>
              </a:rPr>
              <a:t> u, o, </a:t>
            </a:r>
            <a:r>
              <a:rPr lang="en-US" sz="1700" b="0" dirty="0" err="1" smtClean="0">
                <a:solidFill>
                  <a:schemeClr val="tx1"/>
                </a:solidFill>
                <a:effectLst/>
              </a:rPr>
              <a:t>dan</a:t>
            </a:r>
            <a:r>
              <a:rPr lang="en-US" sz="1700" b="0" dirty="0" smtClean="0">
                <a:solidFill>
                  <a:schemeClr val="tx1"/>
                </a:solidFill>
                <a:effectLst/>
              </a:rPr>
              <a:t> </a:t>
            </a:r>
            <a:r>
              <a:rPr lang="en-US" sz="1700" b="0" dirty="0" err="1" smtClean="0">
                <a:solidFill>
                  <a:schemeClr val="tx1"/>
                </a:solidFill>
                <a:effectLst/>
              </a:rPr>
              <a:t>konsonan</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a:t>
            </a:r>
            <a:r>
              <a:rPr lang="en-US" sz="1700" b="0" dirty="0" err="1" smtClean="0">
                <a:solidFill>
                  <a:schemeClr val="tx1"/>
                </a:solidFill>
                <a:effectLst/>
              </a:rPr>
              <a:t>accomodation</a:t>
            </a:r>
            <a:r>
              <a:rPr lang="en-US" sz="1700" b="0" dirty="0" smtClean="0">
                <a:solidFill>
                  <a:schemeClr val="tx1"/>
                </a:solidFill>
                <a:effectLst/>
              </a:rPr>
              <a:t> → </a:t>
            </a:r>
            <a:r>
              <a:rPr lang="en-US" sz="1700" b="0" dirty="0" err="1" smtClean="0">
                <a:solidFill>
                  <a:schemeClr val="tx1"/>
                </a:solidFill>
                <a:effectLst/>
              </a:rPr>
              <a:t>akomodasi</a:t>
            </a:r>
            <a:r>
              <a:rPr lang="en-US" sz="1700" b="0" dirty="0" smtClean="0">
                <a:solidFill>
                  <a:schemeClr val="tx1"/>
                </a:solidFill>
                <a:effectLst/>
              </a:rPr>
              <a:t/>
            </a:r>
            <a:br>
              <a:rPr lang="en-US" sz="1700" b="0" dirty="0" smtClean="0">
                <a:solidFill>
                  <a:schemeClr val="tx1"/>
                </a:solidFill>
                <a:effectLst/>
              </a:rPr>
            </a:br>
            <a:r>
              <a:rPr lang="en-US" sz="1700" b="0" dirty="0" smtClean="0">
                <a:solidFill>
                  <a:schemeClr val="tx1"/>
                </a:solidFill>
                <a:effectLst/>
              </a:rPr>
              <a:t>Cc → </a:t>
            </a:r>
            <a:r>
              <a:rPr lang="en-US" sz="1700" b="0" dirty="0" err="1" smtClean="0">
                <a:solidFill>
                  <a:schemeClr val="tx1"/>
                </a:solidFill>
                <a:effectLst/>
              </a:rPr>
              <a:t>ksjika</a:t>
            </a:r>
            <a:r>
              <a:rPr lang="en-US" sz="1700" b="0" dirty="0" smtClean="0">
                <a:solidFill>
                  <a:schemeClr val="tx1"/>
                </a:solidFill>
                <a:effectLst/>
              </a:rPr>
              <a:t> </a:t>
            </a:r>
            <a:r>
              <a:rPr lang="en-US" sz="1700" b="0" dirty="0" err="1" smtClean="0">
                <a:solidFill>
                  <a:schemeClr val="tx1"/>
                </a:solidFill>
                <a:effectLst/>
              </a:rPr>
              <a:t>di</a:t>
            </a:r>
            <a:r>
              <a:rPr lang="en-US" sz="1700" b="0" dirty="0" smtClean="0">
                <a:solidFill>
                  <a:schemeClr val="tx1"/>
                </a:solidFill>
                <a:effectLst/>
              </a:rPr>
              <a:t> </a:t>
            </a:r>
            <a:r>
              <a:rPr lang="en-US" sz="1700" b="0" dirty="0" err="1" smtClean="0">
                <a:solidFill>
                  <a:schemeClr val="tx1"/>
                </a:solidFill>
                <a:effectLst/>
              </a:rPr>
              <a:t>muka</a:t>
            </a:r>
            <a:r>
              <a:rPr lang="en-US" sz="1700" b="0" dirty="0" smtClean="0">
                <a:solidFill>
                  <a:schemeClr val="tx1"/>
                </a:solidFill>
                <a:effectLst/>
              </a:rPr>
              <a:t> e </a:t>
            </a:r>
            <a:r>
              <a:rPr lang="en-US" sz="1700" b="0" dirty="0" err="1" smtClean="0">
                <a:solidFill>
                  <a:schemeClr val="tx1"/>
                </a:solidFill>
                <a:effectLst/>
              </a:rPr>
              <a:t>dan</a:t>
            </a:r>
            <a:r>
              <a:rPr lang="en-US" sz="1700" b="0" dirty="0" smtClean="0">
                <a:solidFill>
                  <a:schemeClr val="tx1"/>
                </a:solidFill>
                <a:effectLst/>
              </a:rPr>
              <a:t> </a:t>
            </a:r>
            <a:r>
              <a:rPr lang="en-US" sz="1700" b="0" dirty="0" err="1" smtClean="0">
                <a:solidFill>
                  <a:schemeClr val="tx1"/>
                </a:solidFill>
                <a:effectLst/>
              </a:rPr>
              <a:t>i</a:t>
            </a:r>
            <a:r>
              <a:rPr lang="en-US" sz="1700" b="0" dirty="0" smtClean="0">
                <a:solidFill>
                  <a:schemeClr val="tx1"/>
                </a:solidFill>
                <a:effectLst/>
              </a:rPr>
              <a:t>, </a:t>
            </a:r>
            <a:r>
              <a:rPr lang="en-US" sz="1700" b="0" dirty="0" err="1" smtClean="0">
                <a:solidFill>
                  <a:schemeClr val="tx1"/>
                </a:solidFill>
                <a:effectLst/>
              </a:rPr>
              <a:t>contohnya</a:t>
            </a:r>
            <a:r>
              <a:rPr lang="en-US" sz="1700" b="0" dirty="0" smtClean="0">
                <a:solidFill>
                  <a:schemeClr val="tx1"/>
                </a:solidFill>
                <a:effectLst/>
              </a:rPr>
              <a:t> accent → </a:t>
            </a:r>
            <a:r>
              <a:rPr lang="en-US" sz="1700" b="0" dirty="0" err="1" smtClean="0">
                <a:solidFill>
                  <a:schemeClr val="tx1"/>
                </a:solidFill>
                <a:effectLst/>
              </a:rPr>
              <a:t>aksen</a:t>
            </a:r>
            <a:r>
              <a:rPr lang="en-US" sz="1700" b="0" dirty="0" smtClean="0">
                <a:solidFill>
                  <a:schemeClr val="tx1"/>
                </a:solidFill>
                <a:effectLst/>
              </a:rPr>
              <a:t/>
            </a:r>
            <a:br>
              <a:rPr lang="en-US" sz="1700" b="0" dirty="0" smtClean="0">
                <a:solidFill>
                  <a:schemeClr val="tx1"/>
                </a:solidFill>
                <a:effectLst/>
              </a:rPr>
            </a:br>
            <a:r>
              <a:rPr lang="en-US" sz="1700" b="0" dirty="0" smtClean="0">
                <a:solidFill>
                  <a:schemeClr val="tx1"/>
                </a:solidFill>
                <a:effectLst/>
              </a:rPr>
              <a:t>ea → ea , </a:t>
            </a:r>
            <a:r>
              <a:rPr lang="en-US" sz="1700" b="0" dirty="0" err="1" smtClean="0">
                <a:solidFill>
                  <a:schemeClr val="tx1"/>
                </a:solidFill>
                <a:effectLst/>
              </a:rPr>
              <a:t>contohnya</a:t>
            </a:r>
            <a:r>
              <a:rPr lang="en-US" sz="1700" b="0" dirty="0" smtClean="0">
                <a:solidFill>
                  <a:schemeClr val="tx1"/>
                </a:solidFill>
                <a:effectLst/>
              </a:rPr>
              <a:t> idealist → </a:t>
            </a:r>
            <a:r>
              <a:rPr lang="en-US" sz="1700" b="0" dirty="0" err="1" smtClean="0">
                <a:solidFill>
                  <a:schemeClr val="tx1"/>
                </a:solidFill>
                <a:effectLst/>
              </a:rPr>
              <a:t>idealis</a:t>
            </a:r>
            <a:r>
              <a:rPr lang="en-US" sz="1700" b="0" dirty="0" smtClean="0">
                <a:solidFill>
                  <a:schemeClr val="tx1"/>
                </a:solidFill>
                <a:effectLst/>
              </a:rPr>
              <a:t/>
            </a:r>
            <a:br>
              <a:rPr lang="en-US" sz="1700" b="0" dirty="0" smtClean="0">
                <a:solidFill>
                  <a:schemeClr val="tx1"/>
                </a:solidFill>
                <a:effectLst/>
              </a:rPr>
            </a:br>
            <a:endParaRPr lang="en-US" sz="17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1000108"/>
            <a:ext cx="8183880" cy="3390718"/>
          </a:xfrm>
        </p:spPr>
        <p:txBody>
          <a:bodyPr>
            <a:noAutofit/>
          </a:bodyPr>
          <a:lstStyle/>
          <a:p>
            <a:r>
              <a:rPr lang="en-US" sz="2200" dirty="0" smtClean="0">
                <a:solidFill>
                  <a:schemeClr val="tx1"/>
                </a:solidFill>
                <a:effectLst>
                  <a:outerShdw blurRad="38100" dist="38100" dir="2700000" algn="tl">
                    <a:srgbClr val="000000">
                      <a:alpha val="43137"/>
                    </a:srgbClr>
                  </a:outerShdw>
                </a:effectLst>
              </a:rPr>
              <a:t>3. </a:t>
            </a:r>
            <a:r>
              <a:rPr lang="en-US" sz="2200" dirty="0" err="1" smtClean="0">
                <a:solidFill>
                  <a:schemeClr val="tx1"/>
                </a:solidFill>
                <a:effectLst>
                  <a:outerShdw blurRad="38100" dist="38100" dir="2700000" algn="tl">
                    <a:srgbClr val="000000">
                      <a:alpha val="43137"/>
                    </a:srgbClr>
                  </a:outerShdw>
                </a:effectLst>
              </a:rPr>
              <a:t>Pungutan</a:t>
            </a:r>
            <a:r>
              <a:rPr lang="en-US" sz="2200" dirty="0" smtClean="0">
                <a:solidFill>
                  <a:schemeClr val="tx1"/>
                </a:solidFill>
                <a:effectLst>
                  <a:outerShdw blurRad="38100" dist="38100" dir="2700000" algn="tl">
                    <a:srgbClr val="000000">
                      <a:alpha val="43137"/>
                    </a:srgbClr>
                  </a:outerShdw>
                </a:effectLst>
              </a:rPr>
              <a:t>/</a:t>
            </a:r>
            <a:r>
              <a:rPr lang="en-US" sz="2200" dirty="0" err="1" smtClean="0">
                <a:solidFill>
                  <a:schemeClr val="tx1"/>
                </a:solidFill>
                <a:effectLst>
                  <a:outerShdw blurRad="38100" dist="38100" dir="2700000" algn="tl">
                    <a:srgbClr val="000000">
                      <a:alpha val="43137"/>
                    </a:srgbClr>
                  </a:outerShdw>
                </a:effectLst>
              </a:rPr>
              <a:t>Terjemahan</a:t>
            </a:r>
            <a:r>
              <a:rPr lang="en-US" sz="2200" b="0" dirty="0" smtClean="0">
                <a:solidFill>
                  <a:schemeClr val="tx1"/>
                </a:solidFill>
                <a:effectLst>
                  <a:outerShdw blurRad="38100" dist="38100" dir="2700000" algn="tl">
                    <a:srgbClr val="000000">
                      <a:alpha val="43137"/>
                    </a:srgbClr>
                  </a:outerShdw>
                </a:effectLst>
              </a:rPr>
              <a:t/>
            </a:r>
            <a:br>
              <a:rPr lang="en-US" sz="2200" b="0" dirty="0" smtClean="0">
                <a:solidFill>
                  <a:schemeClr val="tx1"/>
                </a:solidFill>
                <a:effectLst>
                  <a:outerShdw blurRad="38100" dist="38100" dir="2700000" algn="tl">
                    <a:srgbClr val="000000">
                      <a:alpha val="43137"/>
                    </a:srgbClr>
                  </a:outerShdw>
                </a:effectLst>
              </a:rPr>
            </a:br>
            <a:r>
              <a:rPr lang="en-US" sz="2200" b="0" dirty="0" err="1" smtClean="0">
                <a:solidFill>
                  <a:schemeClr val="tx1"/>
                </a:solidFill>
                <a:effectLst>
                  <a:outerShdw blurRad="38100" dist="38100" dir="2700000" algn="tl">
                    <a:srgbClr val="000000">
                      <a:alpha val="43137"/>
                    </a:srgbClr>
                  </a:outerShdw>
                </a:effectLst>
              </a:rPr>
              <a:t>P</a:t>
            </a:r>
            <a:r>
              <a:rPr lang="en-US" sz="2200" b="0" dirty="0" err="1" smtClean="0">
                <a:solidFill>
                  <a:schemeClr val="tx1"/>
                </a:solidFill>
                <a:effectLst>
                  <a:outerShdw blurRad="38100" dist="38100" dir="2700000" algn="tl" rotWithShape="0">
                    <a:srgbClr val="000000">
                      <a:alpha val="43137"/>
                    </a:srgbClr>
                  </a:outerShdw>
                </a:effectLst>
              </a:rPr>
              <a:t>enyerapan</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bahasa</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asing</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dengan</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mengambil</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konsep</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dasar</a:t>
            </a:r>
            <a:r>
              <a:rPr lang="en-US" sz="2200" b="0" dirty="0" smtClean="0">
                <a:solidFill>
                  <a:schemeClr val="tx1"/>
                </a:solidFill>
                <a:effectLst>
                  <a:outerShdw blurRad="38100" dist="38100" dir="2700000" algn="tl" rotWithShape="0">
                    <a:srgbClr val="000000">
                      <a:alpha val="43137"/>
                    </a:srgbClr>
                  </a:outerShdw>
                </a:effectLst>
              </a:rPr>
              <a:t> yang </a:t>
            </a:r>
            <a:r>
              <a:rPr lang="en-US" sz="2200" b="0" dirty="0" err="1" smtClean="0">
                <a:solidFill>
                  <a:schemeClr val="tx1"/>
                </a:solidFill>
                <a:effectLst>
                  <a:outerShdw blurRad="38100" dist="38100" dir="2700000" algn="tl" rotWithShape="0">
                    <a:srgbClr val="000000">
                      <a:alpha val="43137"/>
                    </a:srgbClr>
                  </a:outerShdw>
                </a:effectLst>
              </a:rPr>
              <a:t>kemudian</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dicari</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padanan</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katanya</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diterjemahkan</a:t>
            </a:r>
            <a:r>
              <a:rPr lang="en-US" sz="2200" b="0" dirty="0" smtClean="0">
                <a:solidFill>
                  <a:schemeClr val="tx1"/>
                </a:solidFill>
                <a:effectLst>
                  <a:outerShdw blurRad="38100" dist="38100" dir="2700000" algn="tl" rotWithShape="0">
                    <a:srgbClr val="000000">
                      <a:alpha val="43137"/>
                    </a:srgbClr>
                  </a:outerShdw>
                </a:effectLst>
              </a:rPr>
              <a:t>), </a:t>
            </a:r>
            <a:r>
              <a:rPr lang="en-US" sz="2200" b="0" dirty="0" err="1" smtClean="0">
                <a:solidFill>
                  <a:schemeClr val="tx1"/>
                </a:solidFill>
                <a:effectLst>
                  <a:outerShdw blurRad="38100" dist="38100" dir="2700000" algn="tl" rotWithShape="0">
                    <a:srgbClr val="000000">
                      <a:alpha val="43137"/>
                    </a:srgbClr>
                  </a:outerShdw>
                </a:effectLst>
              </a:rPr>
              <a:t>contoh</a:t>
            </a:r>
            <a:r>
              <a:rPr lang="en-US" sz="2200" b="0" dirty="0" smtClean="0">
                <a:solidFill>
                  <a:schemeClr val="tx1"/>
                </a:solidFill>
                <a:effectLst>
                  <a:outerShdw blurRad="38100" dist="38100" dir="2700000" algn="tl" rotWithShape="0">
                    <a:srgbClr val="000000">
                      <a:alpha val="43137"/>
                    </a:srgbClr>
                  </a:outerShdw>
                </a:effectLst>
              </a:rPr>
              <a:t>: </a:t>
            </a:r>
            <a:r>
              <a:rPr lang="en-US" sz="2200" b="0" i="1" dirty="0" smtClean="0">
                <a:solidFill>
                  <a:schemeClr val="tx1"/>
                </a:solidFill>
                <a:effectLst>
                  <a:outerShdw blurRad="38100" dist="38100" dir="2700000" algn="tl" rotWithShape="0">
                    <a:srgbClr val="000000">
                      <a:alpha val="43137"/>
                    </a:srgbClr>
                  </a:outerShdw>
                </a:effectLst>
              </a:rPr>
              <a:t>background, whiteboard, reschedule</a:t>
            </a:r>
            <a:r>
              <a:rPr lang="en-US" sz="2200" b="0" dirty="0" smtClean="0">
                <a:solidFill>
                  <a:schemeClr val="tx1"/>
                </a:solidFill>
                <a:effectLst>
                  <a:outerShdw blurRad="38100" dist="38100" dir="2700000" algn="tl" rotWithShape="0">
                    <a:srgbClr val="000000">
                      <a:alpha val="43137"/>
                    </a:srgbClr>
                  </a:outerShdw>
                </a:effectLst>
              </a:rPr>
              <a:t>.</a:t>
            </a:r>
            <a:r>
              <a:rPr lang="en-US" sz="2200" b="0" dirty="0" smtClean="0">
                <a:solidFill>
                  <a:schemeClr val="tx1"/>
                </a:solidFill>
                <a:effectLst>
                  <a:outerShdw blurRad="38100" dist="38100" dir="2700000" algn="tl">
                    <a:srgbClr val="000000">
                      <a:alpha val="43137"/>
                    </a:srgbClr>
                  </a:outerShdw>
                </a:effectLst>
              </a:rPr>
              <a:t/>
            </a:r>
            <a:br>
              <a:rPr lang="en-US" sz="2200" b="0" dirty="0" smtClean="0">
                <a:solidFill>
                  <a:schemeClr val="tx1"/>
                </a:solidFill>
                <a:effectLst>
                  <a:outerShdw blurRad="38100" dist="38100" dir="2700000" algn="tl">
                    <a:srgbClr val="000000">
                      <a:alpha val="43137"/>
                    </a:srgbClr>
                  </a:outerShdw>
                </a:effectLst>
              </a:rPr>
            </a:br>
            <a:r>
              <a:rPr lang="en-US" sz="2200" b="0" dirty="0" err="1" smtClean="0">
                <a:solidFill>
                  <a:schemeClr val="tx1"/>
                </a:solidFill>
                <a:effectLst>
                  <a:outerShdw blurRad="38100" dist="38100" dir="2700000" algn="tl">
                    <a:srgbClr val="000000">
                      <a:alpha val="43137"/>
                    </a:srgbClr>
                  </a:outerShdw>
                </a:effectLst>
              </a:rPr>
              <a:t>Contoh</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kata</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serapan</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ini</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antara</a:t>
            </a:r>
            <a:r>
              <a:rPr lang="en-US" sz="2200" b="0" dirty="0" smtClean="0">
                <a:solidFill>
                  <a:schemeClr val="tx1"/>
                </a:solidFill>
                <a:effectLst>
                  <a:outerShdw blurRad="38100" dist="38100" dir="2700000" algn="tl">
                    <a:srgbClr val="000000">
                      <a:alpha val="43137"/>
                    </a:srgbClr>
                  </a:outerShdw>
                </a:effectLst>
              </a:rPr>
              <a:t> lain:</a:t>
            </a:r>
            <a:br>
              <a:rPr lang="en-US" sz="2200" b="0" dirty="0" smtClean="0">
                <a:solidFill>
                  <a:schemeClr val="tx1"/>
                </a:solidFill>
                <a:effectLst>
                  <a:outerShdw blurRad="38100" dist="38100" dir="2700000" algn="tl">
                    <a:srgbClr val="000000">
                      <a:alpha val="43137"/>
                    </a:srgbClr>
                  </a:outerShdw>
                </a:effectLst>
              </a:rPr>
            </a:br>
            <a:r>
              <a:rPr lang="en-US" sz="2200" b="0" dirty="0" err="1" smtClean="0">
                <a:solidFill>
                  <a:schemeClr val="tx1"/>
                </a:solidFill>
                <a:effectLst>
                  <a:outerShdw blurRad="38100" dist="38100" dir="2700000" algn="tl">
                    <a:srgbClr val="000000">
                      <a:alpha val="43137"/>
                    </a:srgbClr>
                  </a:outerShdw>
                </a:effectLst>
              </a:rPr>
              <a:t>Sukucadang</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dari</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kata</a:t>
            </a:r>
            <a:r>
              <a:rPr lang="en-US" sz="2200" b="0" dirty="0" smtClean="0">
                <a:solidFill>
                  <a:schemeClr val="tx1"/>
                </a:solidFill>
                <a:effectLst>
                  <a:outerShdw blurRad="38100" dist="38100" dir="2700000" algn="tl">
                    <a:srgbClr val="000000">
                      <a:alpha val="43137"/>
                    </a:srgbClr>
                  </a:outerShdw>
                </a:effectLst>
              </a:rPr>
              <a:t> spare part),</a:t>
            </a:r>
            <a:br>
              <a:rPr lang="en-US" sz="2200" b="0" dirty="0" smtClean="0">
                <a:solidFill>
                  <a:schemeClr val="tx1"/>
                </a:solidFill>
                <a:effectLst>
                  <a:outerShdw blurRad="38100" dist="38100" dir="2700000" algn="tl">
                    <a:srgbClr val="000000">
                      <a:alpha val="43137"/>
                    </a:srgbClr>
                  </a:outerShdw>
                </a:effectLst>
              </a:rPr>
            </a:br>
            <a:r>
              <a:rPr lang="en-US" sz="2200" b="0" dirty="0" err="1" smtClean="0">
                <a:solidFill>
                  <a:schemeClr val="tx1"/>
                </a:solidFill>
                <a:effectLst>
                  <a:outerShdw blurRad="38100" dist="38100" dir="2700000" algn="tl">
                    <a:srgbClr val="000000">
                      <a:alpha val="43137"/>
                    </a:srgbClr>
                  </a:outerShdw>
                </a:effectLst>
              </a:rPr>
              <a:t>Ujicoba</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dari</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kata</a:t>
            </a:r>
            <a:r>
              <a:rPr lang="en-US" sz="2200" b="0" dirty="0" smtClean="0">
                <a:solidFill>
                  <a:schemeClr val="tx1"/>
                </a:solidFill>
                <a:effectLst>
                  <a:outerShdw blurRad="38100" dist="38100" dir="2700000" algn="tl">
                    <a:srgbClr val="000000">
                      <a:alpha val="43137"/>
                    </a:srgbClr>
                  </a:outerShdw>
                </a:effectLst>
              </a:rPr>
              <a:t> try out),</a:t>
            </a:r>
            <a:br>
              <a:rPr lang="en-US" sz="2200" b="0" dirty="0" smtClean="0">
                <a:solidFill>
                  <a:schemeClr val="tx1"/>
                </a:solidFill>
                <a:effectLst>
                  <a:outerShdw blurRad="38100" dist="38100" dir="2700000" algn="tl">
                    <a:srgbClr val="000000">
                      <a:alpha val="43137"/>
                    </a:srgbClr>
                  </a:outerShdw>
                </a:effectLst>
              </a:rPr>
            </a:br>
            <a:r>
              <a:rPr lang="en-US" sz="2200" b="0" dirty="0" err="1" smtClean="0">
                <a:solidFill>
                  <a:schemeClr val="tx1"/>
                </a:solidFill>
                <a:effectLst>
                  <a:outerShdw blurRad="38100" dist="38100" dir="2700000" algn="tl">
                    <a:srgbClr val="000000">
                      <a:alpha val="43137"/>
                    </a:srgbClr>
                  </a:outerShdw>
                </a:effectLst>
              </a:rPr>
              <a:t>Siksaan</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dari</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kata</a:t>
            </a:r>
            <a:r>
              <a:rPr lang="en-US" sz="2200" b="0" dirty="0" smtClean="0">
                <a:solidFill>
                  <a:schemeClr val="tx1"/>
                </a:solidFill>
                <a:effectLst>
                  <a:outerShdw blurRad="38100" dist="38100" dir="2700000" algn="tl">
                    <a:srgbClr val="000000">
                      <a:alpha val="43137"/>
                    </a:srgbClr>
                  </a:outerShdw>
                </a:effectLst>
              </a:rPr>
              <a:t> </a:t>
            </a:r>
            <a:r>
              <a:rPr lang="en-US" sz="2200" b="0" dirty="0" err="1" smtClean="0">
                <a:solidFill>
                  <a:schemeClr val="tx1"/>
                </a:solidFill>
                <a:effectLst>
                  <a:outerShdw blurRad="38100" dist="38100" dir="2700000" algn="tl">
                    <a:srgbClr val="000000">
                      <a:alpha val="43137"/>
                    </a:srgbClr>
                  </a:outerShdw>
                </a:effectLst>
              </a:rPr>
              <a:t>azab</a:t>
            </a:r>
            <a:r>
              <a:rPr lang="en-US" sz="2200" b="0" dirty="0" smtClean="0">
                <a:solidFill>
                  <a:schemeClr val="tx1"/>
                </a:solidFill>
                <a:effectLst>
                  <a:outerShdw blurRad="38100" dist="38100" dir="2700000" algn="tl">
                    <a:srgbClr val="000000">
                      <a:alpha val="43137"/>
                    </a:srgbClr>
                  </a:outerShdw>
                </a:effectLst>
              </a:rPr>
              <a:t>).</a:t>
            </a:r>
            <a:br>
              <a:rPr lang="en-US" sz="2200" b="0" dirty="0" smtClean="0">
                <a:solidFill>
                  <a:schemeClr val="tx1"/>
                </a:solidFill>
                <a:effectLst>
                  <a:outerShdw blurRad="38100" dist="38100" dir="2700000" algn="tl">
                    <a:srgbClr val="000000">
                      <a:alpha val="43137"/>
                    </a:srgbClr>
                  </a:outerShdw>
                </a:effectLst>
              </a:rPr>
            </a:br>
            <a:endParaRPr lang="en-US" sz="2200" b="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44" y="5572140"/>
            <a:ext cx="8183880" cy="676656"/>
          </a:xfrm>
        </p:spPr>
        <p:txBody>
          <a:bodyPr>
            <a:noAutofit/>
          </a:bodyPr>
          <a:lstStyle/>
          <a:p>
            <a:r>
              <a:rPr lang="en-US" sz="1700" b="1" dirty="0" err="1" smtClean="0">
                <a:solidFill>
                  <a:schemeClr val="tx1"/>
                </a:solidFill>
              </a:rPr>
              <a:t>Bahasa</a:t>
            </a:r>
            <a:r>
              <a:rPr lang="en-US" sz="1700" b="1" dirty="0" smtClean="0">
                <a:solidFill>
                  <a:schemeClr val="tx1"/>
                </a:solidFill>
              </a:rPr>
              <a:t> </a:t>
            </a:r>
            <a:r>
              <a:rPr lang="en-US" sz="1700" b="1" dirty="0" err="1" smtClean="0">
                <a:solidFill>
                  <a:schemeClr val="tx1"/>
                </a:solidFill>
              </a:rPr>
              <a:t>ragam</a:t>
            </a:r>
            <a:r>
              <a:rPr lang="en-US" sz="1700" b="1" dirty="0" smtClean="0">
                <a:solidFill>
                  <a:schemeClr val="tx1"/>
                </a:solidFill>
              </a:rPr>
              <a:t> </a:t>
            </a:r>
            <a:r>
              <a:rPr lang="en-US" sz="1700" b="1" dirty="0" err="1" smtClean="0">
                <a:solidFill>
                  <a:schemeClr val="tx1"/>
                </a:solidFill>
              </a:rPr>
              <a:t>ilmiah</a:t>
            </a:r>
            <a:r>
              <a:rPr lang="en-US" sz="1700" b="1" dirty="0" smtClean="0">
                <a:solidFill>
                  <a:schemeClr val="tx1"/>
                </a:solidFill>
              </a:rPr>
              <a:t> </a:t>
            </a:r>
            <a:r>
              <a:rPr lang="en-US" sz="1700" b="1" dirty="0" err="1" smtClean="0">
                <a:solidFill>
                  <a:schemeClr val="tx1"/>
                </a:solidFill>
              </a:rPr>
              <a:t>merupakan</a:t>
            </a:r>
            <a:r>
              <a:rPr lang="en-US" sz="1700" b="1" dirty="0" smtClean="0">
                <a:solidFill>
                  <a:schemeClr val="tx1"/>
                </a:solidFill>
              </a:rPr>
              <a:t> </a:t>
            </a:r>
            <a:r>
              <a:rPr lang="en-US" sz="1700" b="1" dirty="0" err="1" smtClean="0">
                <a:solidFill>
                  <a:schemeClr val="tx1"/>
                </a:solidFill>
              </a:rPr>
              <a:t>ragam</a:t>
            </a:r>
            <a:r>
              <a:rPr lang="en-US" sz="1700" b="1" dirty="0" smtClean="0">
                <a:solidFill>
                  <a:schemeClr val="tx1"/>
                </a:solidFill>
              </a:rPr>
              <a:t> </a:t>
            </a:r>
            <a:r>
              <a:rPr lang="en-US" sz="1700" b="1" dirty="0" err="1" smtClean="0">
                <a:solidFill>
                  <a:schemeClr val="tx1"/>
                </a:solidFill>
              </a:rPr>
              <a:t>bahasa</a:t>
            </a:r>
            <a:r>
              <a:rPr lang="en-US" sz="1700" b="1" dirty="0" smtClean="0">
                <a:solidFill>
                  <a:schemeClr val="tx1"/>
                </a:solidFill>
              </a:rPr>
              <a:t> </a:t>
            </a:r>
            <a:r>
              <a:rPr lang="en-US" sz="1700" b="1" dirty="0" err="1" smtClean="0">
                <a:solidFill>
                  <a:schemeClr val="tx1"/>
                </a:solidFill>
              </a:rPr>
              <a:t>berdasarkan</a:t>
            </a:r>
            <a:r>
              <a:rPr lang="en-US" sz="1700" b="1" dirty="0" smtClean="0">
                <a:solidFill>
                  <a:schemeClr val="tx1"/>
                </a:solidFill>
              </a:rPr>
              <a:t> </a:t>
            </a:r>
            <a:r>
              <a:rPr lang="en-US" sz="1700" b="1" dirty="0" err="1" smtClean="0">
                <a:solidFill>
                  <a:schemeClr val="tx1"/>
                </a:solidFill>
              </a:rPr>
              <a:t>pengelompokkan</a:t>
            </a:r>
            <a:r>
              <a:rPr lang="en-US" sz="1700" b="1" dirty="0" smtClean="0">
                <a:solidFill>
                  <a:schemeClr val="tx1"/>
                </a:solidFill>
              </a:rPr>
              <a:t> </a:t>
            </a:r>
            <a:r>
              <a:rPr lang="en-US" sz="1700" b="1" dirty="0" err="1" smtClean="0">
                <a:solidFill>
                  <a:schemeClr val="tx1"/>
                </a:solidFill>
              </a:rPr>
              <a:t>menurut</a:t>
            </a:r>
            <a:r>
              <a:rPr lang="en-US" sz="1700" b="1" dirty="0" smtClean="0">
                <a:solidFill>
                  <a:schemeClr val="tx1"/>
                </a:solidFill>
              </a:rPr>
              <a:t> </a:t>
            </a:r>
            <a:r>
              <a:rPr lang="en-US" sz="1700" b="1" dirty="0" err="1" smtClean="0">
                <a:solidFill>
                  <a:schemeClr val="tx1"/>
                </a:solidFill>
              </a:rPr>
              <a:t>jenis</a:t>
            </a:r>
            <a:r>
              <a:rPr lang="en-US" sz="1700" b="1" dirty="0" smtClean="0">
                <a:solidFill>
                  <a:schemeClr val="tx1"/>
                </a:solidFill>
              </a:rPr>
              <a:t> </a:t>
            </a:r>
            <a:r>
              <a:rPr lang="en-US" sz="1700" b="1" dirty="0" err="1" smtClean="0">
                <a:solidFill>
                  <a:schemeClr val="tx1"/>
                </a:solidFill>
              </a:rPr>
              <a:t>pemakaiannya</a:t>
            </a:r>
            <a:r>
              <a:rPr lang="en-US" sz="1700" b="1" dirty="0" smtClean="0">
                <a:solidFill>
                  <a:schemeClr val="tx1"/>
                </a:solidFill>
              </a:rPr>
              <a:t> </a:t>
            </a:r>
            <a:r>
              <a:rPr lang="en-US" sz="1700" b="1" dirty="0" err="1" smtClean="0">
                <a:solidFill>
                  <a:schemeClr val="tx1"/>
                </a:solidFill>
              </a:rPr>
              <a:t>dalam</a:t>
            </a:r>
            <a:r>
              <a:rPr lang="en-US" sz="1700" b="1" dirty="0" smtClean="0">
                <a:solidFill>
                  <a:schemeClr val="tx1"/>
                </a:solidFill>
              </a:rPr>
              <a:t> </a:t>
            </a:r>
            <a:r>
              <a:rPr lang="en-US" sz="1700" b="1" dirty="0" err="1" smtClean="0">
                <a:solidFill>
                  <a:schemeClr val="tx1"/>
                </a:solidFill>
              </a:rPr>
              <a:t>bidang</a:t>
            </a:r>
            <a:r>
              <a:rPr lang="en-US" sz="1700" b="1" dirty="0" smtClean="0">
                <a:solidFill>
                  <a:schemeClr val="tx1"/>
                </a:solidFill>
              </a:rPr>
              <a:t> </a:t>
            </a:r>
            <a:r>
              <a:rPr lang="en-US" sz="1700" b="1" dirty="0" err="1" smtClean="0">
                <a:solidFill>
                  <a:schemeClr val="tx1"/>
                </a:solidFill>
              </a:rPr>
              <a:t>kegiatan</a:t>
            </a:r>
            <a:r>
              <a:rPr lang="en-US" sz="1700" b="1" dirty="0" smtClean="0">
                <a:solidFill>
                  <a:schemeClr val="tx1"/>
                </a:solidFill>
              </a:rPr>
              <a:t> </a:t>
            </a:r>
            <a:r>
              <a:rPr lang="en-US" sz="1700" b="1" dirty="0" err="1" smtClean="0">
                <a:solidFill>
                  <a:schemeClr val="tx1"/>
                </a:solidFill>
              </a:rPr>
              <a:t>sesuai</a:t>
            </a:r>
            <a:r>
              <a:rPr lang="en-US" sz="1700" b="1" dirty="0" smtClean="0">
                <a:solidFill>
                  <a:schemeClr val="tx1"/>
                </a:solidFill>
              </a:rPr>
              <a:t> </a:t>
            </a:r>
            <a:r>
              <a:rPr lang="en-US" sz="1700" b="1" dirty="0" err="1" smtClean="0">
                <a:solidFill>
                  <a:schemeClr val="tx1"/>
                </a:solidFill>
              </a:rPr>
              <a:t>dengan</a:t>
            </a:r>
            <a:r>
              <a:rPr lang="en-US" sz="1700" b="1" dirty="0" smtClean="0">
                <a:solidFill>
                  <a:schemeClr val="tx1"/>
                </a:solidFill>
              </a:rPr>
              <a:t> </a:t>
            </a:r>
            <a:r>
              <a:rPr lang="en-US" sz="1700" b="1" dirty="0" err="1" smtClean="0">
                <a:solidFill>
                  <a:schemeClr val="tx1"/>
                </a:solidFill>
              </a:rPr>
              <a:t>sifat</a:t>
            </a:r>
            <a:r>
              <a:rPr lang="en-US" sz="1700" b="1" dirty="0" smtClean="0">
                <a:solidFill>
                  <a:schemeClr val="tx1"/>
                </a:solidFill>
              </a:rPr>
              <a:t> </a:t>
            </a:r>
            <a:r>
              <a:rPr lang="en-US" sz="1700" b="1" dirty="0" err="1" smtClean="0">
                <a:solidFill>
                  <a:schemeClr val="tx1"/>
                </a:solidFill>
              </a:rPr>
              <a:t>keilmuannya</a:t>
            </a:r>
            <a:r>
              <a:rPr lang="en-US" sz="1700" b="1" dirty="0" smtClean="0">
                <a:solidFill>
                  <a:schemeClr val="tx1"/>
                </a:solidFill>
              </a:rPr>
              <a:t>. </a:t>
            </a:r>
            <a:r>
              <a:rPr lang="en-US" sz="1700" b="1" dirty="0" err="1" smtClean="0">
                <a:solidFill>
                  <a:schemeClr val="tx1"/>
                </a:solidFill>
              </a:rPr>
              <a:t>Bahasa</a:t>
            </a:r>
            <a:r>
              <a:rPr lang="en-US" sz="1700" b="1" dirty="0" smtClean="0">
                <a:solidFill>
                  <a:schemeClr val="tx1"/>
                </a:solidFill>
              </a:rPr>
              <a:t> Indonesia </a:t>
            </a:r>
            <a:r>
              <a:rPr lang="en-US" sz="1700" b="1" dirty="0" err="1" smtClean="0">
                <a:solidFill>
                  <a:schemeClr val="tx1"/>
                </a:solidFill>
              </a:rPr>
              <a:t>harus</a:t>
            </a:r>
            <a:r>
              <a:rPr lang="en-US" sz="1700" b="1" dirty="0" smtClean="0">
                <a:solidFill>
                  <a:schemeClr val="tx1"/>
                </a:solidFill>
              </a:rPr>
              <a:t> </a:t>
            </a:r>
            <a:r>
              <a:rPr lang="en-US" sz="1700" b="1" dirty="0" err="1" smtClean="0">
                <a:solidFill>
                  <a:schemeClr val="tx1"/>
                </a:solidFill>
              </a:rPr>
              <a:t>memenuhi</a:t>
            </a:r>
            <a:r>
              <a:rPr lang="en-US" sz="1700" b="1" dirty="0" smtClean="0">
                <a:solidFill>
                  <a:schemeClr val="tx1"/>
                </a:solidFill>
              </a:rPr>
              <a:t> </a:t>
            </a:r>
            <a:r>
              <a:rPr lang="en-US" sz="1700" b="1" dirty="0" err="1" smtClean="0">
                <a:solidFill>
                  <a:schemeClr val="tx1"/>
                </a:solidFill>
              </a:rPr>
              <a:t>syarat</a:t>
            </a:r>
            <a:r>
              <a:rPr lang="en-US" sz="1700" b="1" dirty="0" smtClean="0">
                <a:solidFill>
                  <a:schemeClr val="tx1"/>
                </a:solidFill>
              </a:rPr>
              <a:t> </a:t>
            </a:r>
            <a:r>
              <a:rPr lang="en-US" sz="1700" b="1" dirty="0" err="1" smtClean="0">
                <a:solidFill>
                  <a:schemeClr val="tx1"/>
                </a:solidFill>
              </a:rPr>
              <a:t>diantaranya</a:t>
            </a:r>
            <a:r>
              <a:rPr lang="en-US" sz="1700" b="1" dirty="0" smtClean="0">
                <a:solidFill>
                  <a:schemeClr val="tx1"/>
                </a:solidFill>
              </a:rPr>
              <a:t> </a:t>
            </a:r>
            <a:r>
              <a:rPr lang="en-US" sz="1700" b="1" dirty="0" err="1" smtClean="0">
                <a:solidFill>
                  <a:schemeClr val="tx1"/>
                </a:solidFill>
              </a:rPr>
              <a:t>benar</a:t>
            </a:r>
            <a:r>
              <a:rPr lang="en-US" sz="1700" b="1" dirty="0" smtClean="0">
                <a:solidFill>
                  <a:schemeClr val="tx1"/>
                </a:solidFill>
              </a:rPr>
              <a:t> (</a:t>
            </a:r>
            <a:r>
              <a:rPr lang="en-US" sz="1700" b="1" dirty="0" err="1" smtClean="0">
                <a:solidFill>
                  <a:schemeClr val="tx1"/>
                </a:solidFill>
              </a:rPr>
              <a:t>sesuai</a:t>
            </a:r>
            <a:r>
              <a:rPr lang="en-US" sz="1700" b="1" dirty="0" smtClean="0">
                <a:solidFill>
                  <a:schemeClr val="tx1"/>
                </a:solidFill>
              </a:rPr>
              <a:t> </a:t>
            </a:r>
            <a:r>
              <a:rPr lang="en-US" sz="1700" b="1" dirty="0" err="1" smtClean="0">
                <a:solidFill>
                  <a:schemeClr val="tx1"/>
                </a:solidFill>
              </a:rPr>
              <a:t>dengan</a:t>
            </a:r>
            <a:r>
              <a:rPr lang="en-US" sz="1700" b="1" dirty="0" smtClean="0">
                <a:solidFill>
                  <a:schemeClr val="tx1"/>
                </a:solidFill>
              </a:rPr>
              <a:t> </a:t>
            </a:r>
            <a:r>
              <a:rPr lang="en-US" sz="1700" b="1" dirty="0" err="1" smtClean="0">
                <a:solidFill>
                  <a:schemeClr val="tx1"/>
                </a:solidFill>
              </a:rPr>
              <a:t>kaidah</a:t>
            </a:r>
            <a:r>
              <a:rPr lang="en-US" sz="1700" b="1" dirty="0" smtClean="0">
                <a:solidFill>
                  <a:schemeClr val="tx1"/>
                </a:solidFill>
              </a:rPr>
              <a:t> </a:t>
            </a:r>
            <a:r>
              <a:rPr lang="en-US" sz="1700" b="1" dirty="0" err="1" smtClean="0">
                <a:solidFill>
                  <a:schemeClr val="tx1"/>
                </a:solidFill>
              </a:rPr>
              <a:t>bahasa</a:t>
            </a:r>
            <a:r>
              <a:rPr lang="en-US" sz="1700" b="1" dirty="0" smtClean="0">
                <a:solidFill>
                  <a:schemeClr val="tx1"/>
                </a:solidFill>
              </a:rPr>
              <a:t> Indonesia </a:t>
            </a:r>
            <a:r>
              <a:rPr lang="en-US" sz="1700" b="1" dirty="0" err="1" smtClean="0">
                <a:solidFill>
                  <a:schemeClr val="tx1"/>
                </a:solidFill>
              </a:rPr>
              <a:t>baku</a:t>
            </a:r>
            <a:r>
              <a:rPr lang="en-US" sz="1700" b="1" dirty="0" smtClean="0">
                <a:solidFill>
                  <a:schemeClr val="tx1"/>
                </a:solidFill>
              </a:rPr>
              <a:t>), </a:t>
            </a:r>
            <a:r>
              <a:rPr lang="en-US" sz="1700" b="1" dirty="0" err="1" smtClean="0">
                <a:solidFill>
                  <a:schemeClr val="tx1"/>
                </a:solidFill>
              </a:rPr>
              <a:t>logis</a:t>
            </a:r>
            <a:r>
              <a:rPr lang="en-US" sz="1700" b="1" dirty="0" smtClean="0">
                <a:solidFill>
                  <a:schemeClr val="tx1"/>
                </a:solidFill>
              </a:rPr>
              <a:t>, </a:t>
            </a:r>
            <a:r>
              <a:rPr lang="en-US" sz="1700" b="1" dirty="0" err="1" smtClean="0">
                <a:solidFill>
                  <a:schemeClr val="tx1"/>
                </a:solidFill>
              </a:rPr>
              <a:t>cermat</a:t>
            </a:r>
            <a:r>
              <a:rPr lang="en-US" sz="1700" b="1" dirty="0" smtClean="0">
                <a:solidFill>
                  <a:schemeClr val="tx1"/>
                </a:solidFill>
              </a:rPr>
              <a:t> </a:t>
            </a:r>
            <a:r>
              <a:rPr lang="en-US" sz="1700" b="1" dirty="0" err="1" smtClean="0">
                <a:solidFill>
                  <a:schemeClr val="tx1"/>
                </a:solidFill>
              </a:rPr>
              <a:t>dan</a:t>
            </a:r>
            <a:r>
              <a:rPr lang="en-US" sz="1700" b="1" dirty="0" smtClean="0">
                <a:solidFill>
                  <a:schemeClr val="tx1"/>
                </a:solidFill>
              </a:rPr>
              <a:t> </a:t>
            </a:r>
            <a:r>
              <a:rPr lang="en-US" sz="1700" b="1" dirty="0" err="1" smtClean="0">
                <a:solidFill>
                  <a:schemeClr val="tx1"/>
                </a:solidFill>
              </a:rPr>
              <a:t>sistematis</a:t>
            </a:r>
            <a:r>
              <a:rPr lang="en-US" sz="1700" b="1" dirty="0" smtClean="0">
                <a:solidFill>
                  <a:schemeClr val="tx1"/>
                </a:solidFill>
              </a:rPr>
              <a:t>. </a:t>
            </a:r>
            <a:endParaRPr lang="en-US" sz="1700" b="1" dirty="0">
              <a:solidFill>
                <a:schemeClr val="tx1"/>
              </a:solidFill>
            </a:endParaRPr>
          </a:p>
        </p:txBody>
      </p:sp>
      <p:sp>
        <p:nvSpPr>
          <p:cNvPr id="5" name="Rectangle 4"/>
          <p:cNvSpPr/>
          <p:nvPr/>
        </p:nvSpPr>
        <p:spPr>
          <a:xfrm>
            <a:off x="839809" y="2334276"/>
            <a:ext cx="7518405" cy="523220"/>
          </a:xfrm>
          <a:prstGeom prst="rect">
            <a:avLst/>
          </a:prstGeom>
        </p:spPr>
        <p:txBody>
          <a:bodyPr wrap="none">
            <a:spAutoFit/>
          </a:bodyPr>
          <a:lstStyle/>
          <a:p>
            <a:r>
              <a:rPr lang="en-US" sz="2800" b="1" dirty="0" smtClean="0"/>
              <a:t>RAGAM BAHASA ILMIAH/KEILMUAN</a:t>
            </a:r>
            <a:endParaRPr 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702214"/>
            <a:ext cx="4100803" cy="523220"/>
          </a:xfrm>
          <a:prstGeom prst="rect">
            <a:avLst/>
          </a:prstGeom>
        </p:spPr>
        <p:txBody>
          <a:bodyPr wrap="none">
            <a:spAutoFit/>
          </a:bodyPr>
          <a:lstStyle/>
          <a:p>
            <a:r>
              <a:rPr lang="en-US" sz="2800" dirty="0" err="1" smtClean="0"/>
              <a:t>Ciri-Ciri</a:t>
            </a:r>
            <a:r>
              <a:rPr lang="en-US" sz="2800" dirty="0" smtClean="0"/>
              <a:t> </a:t>
            </a:r>
            <a:r>
              <a:rPr lang="en-US" sz="2800" dirty="0" err="1" smtClean="0"/>
              <a:t>Bahasa</a:t>
            </a:r>
            <a:r>
              <a:rPr lang="en-US" sz="2800" dirty="0" smtClean="0"/>
              <a:t> </a:t>
            </a:r>
            <a:r>
              <a:rPr lang="en-US" sz="2800" dirty="0" err="1" smtClean="0"/>
              <a:t>Ilmu</a:t>
            </a:r>
            <a:r>
              <a:rPr lang="en-US" sz="2800" dirty="0" smtClean="0"/>
              <a:t>:</a:t>
            </a:r>
            <a:endParaRPr lang="en-US" sz="2800" dirty="0"/>
          </a:p>
        </p:txBody>
      </p:sp>
      <p:sp>
        <p:nvSpPr>
          <p:cNvPr id="6" name="Rectangle 5"/>
          <p:cNvSpPr/>
          <p:nvPr/>
        </p:nvSpPr>
        <p:spPr>
          <a:xfrm>
            <a:off x="642910" y="2143116"/>
            <a:ext cx="7143800" cy="2857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AutoNum type="arabicPeriod"/>
            </a:pPr>
            <a:r>
              <a:rPr lang="en-US" sz="2400" dirty="0" smtClean="0"/>
              <a:t>Baku</a:t>
            </a:r>
          </a:p>
          <a:p>
            <a:pPr marL="342900" indent="-342900">
              <a:buAutoNum type="arabicPeriod"/>
            </a:pPr>
            <a:r>
              <a:rPr lang="en-US" sz="2400" dirty="0" err="1" smtClean="0"/>
              <a:t>Logis</a:t>
            </a:r>
            <a:endParaRPr lang="en-US" sz="2400" dirty="0" smtClean="0"/>
          </a:p>
          <a:p>
            <a:pPr marL="342900" indent="-342900">
              <a:buAutoNum type="arabicPeriod"/>
            </a:pPr>
            <a:r>
              <a:rPr lang="en-US" sz="2400" dirty="0" err="1" smtClean="0"/>
              <a:t>Kuantitatif</a:t>
            </a:r>
            <a:r>
              <a:rPr lang="en-US" sz="2400" dirty="0" smtClean="0"/>
              <a:t> (</a:t>
            </a:r>
            <a:r>
              <a:rPr lang="en-US" sz="2400" dirty="0" err="1" smtClean="0"/>
              <a:t>dapat</a:t>
            </a:r>
            <a:r>
              <a:rPr lang="en-US" sz="2400" dirty="0" smtClean="0"/>
              <a:t> </a:t>
            </a:r>
            <a:r>
              <a:rPr lang="en-US" sz="2400" dirty="0" err="1" smtClean="0"/>
              <a:t>diukur</a:t>
            </a:r>
            <a:r>
              <a:rPr lang="en-US" sz="2400" dirty="0" smtClean="0"/>
              <a:t> </a:t>
            </a:r>
            <a:r>
              <a:rPr lang="en-US" sz="2400" dirty="0" err="1" smtClean="0"/>
              <a:t>secara</a:t>
            </a:r>
            <a:r>
              <a:rPr lang="en-US" sz="2400" dirty="0" smtClean="0"/>
              <a:t> </a:t>
            </a:r>
            <a:r>
              <a:rPr lang="en-US" sz="2400" dirty="0" err="1" smtClean="0"/>
              <a:t>pasti</a:t>
            </a:r>
            <a:r>
              <a:rPr lang="en-US" sz="2400" dirty="0" smtClean="0"/>
              <a:t>)</a:t>
            </a:r>
          </a:p>
          <a:p>
            <a:pPr marL="342900" indent="-342900">
              <a:buAutoNum type="arabicPeriod"/>
            </a:pPr>
            <a:r>
              <a:rPr lang="en-US" sz="2400" dirty="0" err="1" smtClean="0"/>
              <a:t>Tepat</a:t>
            </a:r>
            <a:r>
              <a:rPr lang="en-US" sz="2400" dirty="0" smtClean="0"/>
              <a:t> (</a:t>
            </a:r>
            <a:r>
              <a:rPr lang="en-US" sz="2400" dirty="0" err="1" smtClean="0"/>
              <a:t>tidak</a:t>
            </a:r>
            <a:r>
              <a:rPr lang="en-US" sz="2400" dirty="0" smtClean="0"/>
              <a:t> </a:t>
            </a:r>
            <a:r>
              <a:rPr lang="en-US" sz="2400" dirty="0" err="1" smtClean="0"/>
              <a:t>mengandung</a:t>
            </a:r>
            <a:r>
              <a:rPr lang="en-US" sz="2400" dirty="0" smtClean="0"/>
              <a:t> </a:t>
            </a:r>
            <a:r>
              <a:rPr lang="en-US" sz="2400" dirty="0" err="1" smtClean="0"/>
              <a:t>makna</a:t>
            </a:r>
            <a:r>
              <a:rPr lang="en-US" sz="2400" dirty="0" smtClean="0"/>
              <a:t> </a:t>
            </a:r>
            <a:r>
              <a:rPr lang="en-US" sz="2400" dirty="0" err="1" smtClean="0"/>
              <a:t>ganda</a:t>
            </a:r>
            <a:r>
              <a:rPr lang="en-US" sz="2400" dirty="0" smtClean="0"/>
              <a:t>/</a:t>
            </a:r>
            <a:r>
              <a:rPr lang="en-US" sz="2400" dirty="0" err="1" smtClean="0"/>
              <a:t>bermakna</a:t>
            </a:r>
            <a:r>
              <a:rPr lang="en-US" sz="2400" dirty="0" smtClean="0"/>
              <a:t> </a:t>
            </a:r>
            <a:r>
              <a:rPr lang="en-US" sz="2400" dirty="0" err="1" smtClean="0"/>
              <a:t>tunggal</a:t>
            </a:r>
            <a:r>
              <a:rPr lang="en-US" sz="2400" dirty="0" smtClean="0"/>
              <a:t>)</a:t>
            </a:r>
          </a:p>
          <a:p>
            <a:pPr marL="342900" indent="-342900">
              <a:buAutoNum type="arabicPeriod"/>
            </a:pPr>
            <a:r>
              <a:rPr lang="en-US" sz="2400" dirty="0" err="1" smtClean="0"/>
              <a:t>Denotatif</a:t>
            </a:r>
            <a:endParaRPr lang="en-US" sz="2400" dirty="0" smtClean="0"/>
          </a:p>
          <a:p>
            <a:pPr marL="342900" indent="-342900">
              <a:buAutoNum type="arabicPeriod"/>
            </a:pPr>
            <a:r>
              <a:rPr lang="en-US" sz="2400" dirty="0" err="1" smtClean="0"/>
              <a:t>Runtun</a:t>
            </a:r>
            <a:endParaRPr lang="en-US" sz="2400" dirty="0" smtClean="0"/>
          </a:p>
          <a:p>
            <a:pPr marL="342900" indent="-342900">
              <a:buAutoNum type="arabicPeriod"/>
            </a:pP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607</TotalTime>
  <Words>179</Words>
  <Application>Microsoft Office PowerPoint</Application>
  <PresentationFormat>On-screen Show (4:3)</PresentationFormat>
  <Paragraphs>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SERAPAN BAHASA INDONESIA DAN RAGAM BAHASA ILMU</vt:lpstr>
      <vt:lpstr>KATA SERAPAN</vt:lpstr>
      <vt:lpstr>Kata-kata serapan ini biasanya diambil dari berbagai bahasa, seperti diantaranya: Bahasa Inggris, seperti book = buku atau coffee = kopi Bahasa Jawa Kuno atau Sansekerta, seperti duraka = durhaka atau sahaya = saya Bahasa Arab, seperti abad = abad atau halal = halal Bahasa Belanda, seperti akte = akte atau kaartjes = karcis Bahasa Latin, seperti eror = eror atau familia = keluarga Bahasa China, seperti cincau = cincau atau encing = tante Bahasa Portugis, seperti banco = bangku atau armada = armada </vt:lpstr>
      <vt:lpstr>Slide 4</vt:lpstr>
      <vt:lpstr>1. Adopsi Proses adopsi merupakan proses terserapnya bahasa asing ke dalam bahasa Indonesia dengan mengambil keseluruhan kata. Adopsi pertama, konsepnya diadopsi, tetapi tetap memakai kata bahasa Indonesia.Misalnya kata sholat (bahasa Arab) dalam bahasa Indonesia menjadi sembahyang. Bahasa asing yang diambil adalah kata yang mempunyai makna sama. Kata serapan dengan proses adopsi tidak mengubah lafal dan ejaan dari bahasa asing ke bahasa Indonesia. Contoh kata serapan dengan proses adopsi antara lain: Supermarket (dari kata supermarket), Formal (juga dari kata formal), Editor (dari kata yang sama yaitu editor) contoh lain: radio, bus, film, dan lain sebagainya.  </vt:lpstr>
      <vt:lpstr>2. Adaptasi Kata serapan melalui proses adaptasi disesuaikan dengan lafal dan ejaan bahasa Indonesia. Makna kata serapan ini mempunyai makna yang sama dengan kata sebelumnya. Contohnya adalah maksimal (dari kata maximal), organisasi (dari kata organization), intelektual (intelectual). Dalam proses adaptasi terdapat beberapa kaidah yang digunakan, antara lain: Aa → a, contohnya octaaf → oktaf Ae → ae, contohnya aerodynamics → aerodinamika Ae → e jika bervariasi dengan e, contohnya haemoglobin → hemoglobin Ai → ai, contohnya trailer → trailer Au → au, contohnya audiogram → audiogram C → k jika di muka a, u, o, dan konsonan, contohnya cubic → kubik C → s jika di muka e, i, y, contohnya central → sentral Cc → k jika di muka u, o, dan konsonan, contohnya accomodation → akomodasi Cc → ksjika di muka e dan i, contohnya accent → aksen ea → ea , contohnya idealist → idealis </vt:lpstr>
      <vt:lpstr>3. Pungutan/Terjemahan Penyerapan bahasa asing dengan mengambil konsep dasar yang kemudian dicari padanan katanya (diterjemahkan), contoh: background, whiteboard, reschedule. Contoh kata serapan ini antara lain: Sukucadang (dari kata spare part), Ujicoba (dari kata try out), Siksaan (dari kata azab). </vt:lpstr>
      <vt:lpstr>Bahasa ragam ilmiah merupakan ragam bahasa berdasarkan pengelompokkan menurut jenis pemakaiannya dalam bidang kegiatan sesuai dengan sifat keilmuannya. Bahasa Indonesia harus memenuhi syarat diantaranya benar (sesuai dengan kaidah bahasa Indonesia baku), logis, cermat dan sistematis. </vt:lpstr>
      <vt:lpstr>Slide 9</vt:lpstr>
      <vt:lpstr>Slide 10</vt:lpstr>
      <vt:lpstr>Slide 11</vt:lpstr>
      <vt:lpstr>Slide 12</vt:lpstr>
      <vt:lpstr>Slide 13</vt:lpstr>
      <vt:lpstr>Slide 14</vt:lpstr>
      <vt:lpstr>Sifat Bahasa Ilmiah (Chaer 2011)</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SERAPAN BAHASA INDONESIA DAN RAGAM BAHASA ILMU</dc:title>
  <dc:creator>Ndy_Ali</dc:creator>
  <cp:lastModifiedBy>Ndy_Ali</cp:lastModifiedBy>
  <cp:revision>55</cp:revision>
  <dcterms:created xsi:type="dcterms:W3CDTF">2020-10-18T13:15:40Z</dcterms:created>
  <dcterms:modified xsi:type="dcterms:W3CDTF">2020-10-21T23:44:58Z</dcterms:modified>
</cp:coreProperties>
</file>