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22" r:id="rId3"/>
    <p:sldId id="324" r:id="rId4"/>
    <p:sldId id="326" r:id="rId5"/>
    <p:sldId id="325" r:id="rId6"/>
    <p:sldId id="323" r:id="rId7"/>
    <p:sldId id="327" r:id="rId8"/>
    <p:sldId id="328" r:id="rId9"/>
    <p:sldId id="329" r:id="rId10"/>
    <p:sldId id="330" r:id="rId11"/>
    <p:sldId id="331" r:id="rId12"/>
    <p:sldId id="321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69" d="100"/>
          <a:sy n="69" d="100"/>
        </p:scale>
        <p:origin x="139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!!!DATA RETNO_QAC\ARSIP Internal Memo\LOGO IM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67650" y="0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ubtitle 1"/>
          <p:cNvSpPr>
            <a:spLocks noGrp="1"/>
          </p:cNvSpPr>
          <p:nvPr>
            <p:ph type="subTitle" idx="1"/>
          </p:nvPr>
        </p:nvSpPr>
        <p:spPr>
          <a:xfrm>
            <a:off x="152400" y="2362200"/>
            <a:ext cx="8686800" cy="2057400"/>
          </a:xfrm>
        </p:spPr>
        <p:txBody>
          <a:bodyPr>
            <a:noAutofit/>
          </a:bodyPr>
          <a:lstStyle/>
          <a:p>
            <a:r>
              <a:rPr lang="en-US" sz="6600" dirty="0" err="1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Konsep</a:t>
            </a:r>
            <a:r>
              <a:rPr lang="en-US" sz="66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Event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4637" y="381000"/>
            <a:ext cx="8458200" cy="609600"/>
          </a:xfrm>
        </p:spPr>
        <p:txBody>
          <a:bodyPr/>
          <a:lstStyle/>
          <a:p>
            <a:pPr algn="l"/>
            <a:r>
              <a:rPr lang="en-US" u="sng" dirty="0" err="1" smtClean="0">
                <a:solidFill>
                  <a:schemeClr val="tx1"/>
                </a:solidFill>
              </a:rPr>
              <a:t>Fungsi</a:t>
            </a:r>
            <a:r>
              <a:rPr lang="en-US" u="sng" dirty="0" smtClean="0">
                <a:solidFill>
                  <a:schemeClr val="tx1"/>
                </a:solidFill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</a:rPr>
              <a:t>dan</a:t>
            </a:r>
            <a:r>
              <a:rPr lang="en-US" u="sng" dirty="0" smtClean="0">
                <a:solidFill>
                  <a:schemeClr val="tx1"/>
                </a:solidFill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</a:rPr>
              <a:t>Peran</a:t>
            </a:r>
            <a:r>
              <a:rPr lang="en-US" u="sng" dirty="0" smtClean="0">
                <a:solidFill>
                  <a:schemeClr val="tx1"/>
                </a:solidFill>
              </a:rPr>
              <a:t> Stakeholders </a:t>
            </a:r>
            <a:r>
              <a:rPr lang="en-US" u="sng" dirty="0" err="1" smtClean="0">
                <a:solidFill>
                  <a:schemeClr val="tx1"/>
                </a:solidFill>
              </a:rPr>
              <a:t>meliputi</a:t>
            </a:r>
            <a:r>
              <a:rPr lang="en-US" u="sng" dirty="0" smtClean="0">
                <a:solidFill>
                  <a:schemeClr val="tx1"/>
                </a:solidFill>
              </a:rPr>
              <a:t>:</a:t>
            </a:r>
            <a:endParaRPr lang="en-US" u="sng" dirty="0">
              <a:solidFill>
                <a:schemeClr val="tx1"/>
              </a:solidFill>
            </a:endParaRPr>
          </a:p>
        </p:txBody>
      </p:sp>
      <p:sp>
        <p:nvSpPr>
          <p:cNvPr id="4" name="Subtitle 1"/>
          <p:cNvSpPr txBox="1">
            <a:spLocks/>
          </p:cNvSpPr>
          <p:nvPr/>
        </p:nvSpPr>
        <p:spPr>
          <a:xfrm>
            <a:off x="73021" y="12192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solidFill>
                  <a:schemeClr val="tx1"/>
                </a:solidFill>
              </a:rPr>
              <a:t>1.Pengambilan </a:t>
            </a:r>
            <a:r>
              <a:rPr lang="en-US" dirty="0" err="1" smtClean="0">
                <a:solidFill>
                  <a:schemeClr val="tx1"/>
                </a:solidFill>
              </a:rPr>
              <a:t>Keputusan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48492" y="20574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solidFill>
                  <a:schemeClr val="tx1"/>
                </a:solidFill>
              </a:rPr>
              <a:t>2.Pengaruh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dukungan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ubtitle 1"/>
          <p:cNvSpPr txBox="1">
            <a:spLocks/>
          </p:cNvSpPr>
          <p:nvPr/>
        </p:nvSpPr>
        <p:spPr>
          <a:xfrm>
            <a:off x="73021" y="2874818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solidFill>
                  <a:schemeClr val="tx1"/>
                </a:solidFill>
              </a:rPr>
              <a:t>3.Mendorong </a:t>
            </a:r>
            <a:r>
              <a:rPr lang="en-US" dirty="0" err="1" smtClean="0">
                <a:solidFill>
                  <a:schemeClr val="tx1"/>
                </a:solidFill>
              </a:rPr>
              <a:t>Transparansi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Akuntabilitas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18056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8839200" cy="1752600"/>
          </a:xfrm>
        </p:spPr>
        <p:txBody>
          <a:bodyPr>
            <a:noAutofit/>
          </a:bodyPr>
          <a:lstStyle/>
          <a:p>
            <a:pPr algn="just"/>
            <a:endParaRPr lang="en-US" sz="2000" dirty="0" smtClean="0">
              <a:solidFill>
                <a:schemeClr val="tx1"/>
              </a:solidFill>
            </a:endParaRPr>
          </a:p>
          <a:p>
            <a:pPr algn="just"/>
            <a:r>
              <a:rPr lang="en-US" sz="2000" dirty="0" err="1" smtClean="0">
                <a:solidFill>
                  <a:schemeClr val="tx1"/>
                </a:solidFill>
              </a:rPr>
              <a:t>Konsep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dasar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evaluasi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dipahami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sebagai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sebuah</a:t>
            </a:r>
            <a:r>
              <a:rPr lang="en-US" sz="2000" dirty="0">
                <a:solidFill>
                  <a:schemeClr val="tx1"/>
                </a:solidFill>
              </a:rPr>
              <a:t> </a:t>
            </a:r>
            <a:r>
              <a:rPr lang="en-US" sz="2000" dirty="0" err="1">
                <a:solidFill>
                  <a:schemeClr val="tx1"/>
                </a:solidFill>
              </a:rPr>
              <a:t>kegiatan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rangka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mengumpulkan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informasi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terhadap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suatu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objek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Evaluasi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tidak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dijadikan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sebagai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alat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atau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kegiatan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penilaian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suatu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objek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namun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evaluasi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dapat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digunakan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sebagai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alat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memperbaiki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suatu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kegiatan</a:t>
            </a:r>
            <a:r>
              <a:rPr lang="en-US" sz="2000" dirty="0" smtClean="0">
                <a:solidFill>
                  <a:schemeClr val="tx1"/>
                </a:solidFill>
              </a:rPr>
              <a:t>/</a:t>
            </a:r>
            <a:r>
              <a:rPr lang="en-US" sz="2000" dirty="0" err="1" smtClean="0">
                <a:solidFill>
                  <a:schemeClr val="tx1"/>
                </a:solidFill>
              </a:rPr>
              <a:t>acara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l" fontAlgn="ctr"/>
            <a:r>
              <a:rPr lang="en-US" sz="2000" dirty="0" err="1">
                <a:solidFill>
                  <a:schemeClr val="tx1"/>
                </a:solidFill>
              </a:rPr>
              <a:t>Beberapa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hal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dapat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diukur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mengevaluasi</a:t>
            </a:r>
            <a:r>
              <a:rPr lang="en-US" sz="2000" dirty="0">
                <a:solidFill>
                  <a:schemeClr val="tx1"/>
                </a:solidFill>
              </a:rPr>
              <a:t> event, di </a:t>
            </a:r>
            <a:r>
              <a:rPr lang="en-US" sz="2000" dirty="0" err="1">
                <a:solidFill>
                  <a:schemeClr val="tx1"/>
                </a:solidFill>
              </a:rPr>
              <a:t>antaranya</a:t>
            </a:r>
            <a:r>
              <a:rPr lang="en-US" sz="2000" dirty="0">
                <a:solidFill>
                  <a:schemeClr val="tx1"/>
                </a:solidFill>
              </a:rPr>
              <a:t>: </a:t>
            </a:r>
          </a:p>
          <a:p>
            <a:pPr algn="l" fontAlgn="ctr"/>
            <a:r>
              <a:rPr lang="en-US" sz="2000" dirty="0" smtClean="0">
                <a:solidFill>
                  <a:schemeClr val="tx1"/>
                </a:solidFill>
              </a:rPr>
              <a:t>1.Jumlah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profil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pengunjung</a:t>
            </a:r>
            <a:r>
              <a:rPr lang="en-US" sz="2000" dirty="0">
                <a:solidFill>
                  <a:schemeClr val="tx1"/>
                </a:solidFill>
              </a:rPr>
              <a:t> </a:t>
            </a:r>
          </a:p>
          <a:p>
            <a:pPr algn="l" fontAlgn="ctr"/>
            <a:r>
              <a:rPr lang="en-US" sz="2000" dirty="0" smtClean="0">
                <a:solidFill>
                  <a:schemeClr val="tx1"/>
                </a:solidFill>
              </a:rPr>
              <a:t>2.Aktivitas </a:t>
            </a:r>
            <a:r>
              <a:rPr lang="en-US" sz="2000" dirty="0">
                <a:solidFill>
                  <a:schemeClr val="tx1"/>
                </a:solidFill>
              </a:rPr>
              <a:t>online </a:t>
            </a:r>
            <a:r>
              <a:rPr lang="en-US" sz="2000" dirty="0" err="1">
                <a:solidFill>
                  <a:schemeClr val="tx1"/>
                </a:solidFill>
              </a:rPr>
              <a:t>seperti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interaksi</a:t>
            </a:r>
            <a:r>
              <a:rPr lang="en-US" sz="2000" dirty="0">
                <a:solidFill>
                  <a:schemeClr val="tx1"/>
                </a:solidFill>
              </a:rPr>
              <a:t> di media </a:t>
            </a:r>
            <a:r>
              <a:rPr lang="en-US" sz="2000" dirty="0" err="1">
                <a:solidFill>
                  <a:schemeClr val="tx1"/>
                </a:solidFill>
              </a:rPr>
              <a:t>sosial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jumlah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postingan</a:t>
            </a:r>
            <a:r>
              <a:rPr lang="en-US" sz="2000" dirty="0">
                <a:solidFill>
                  <a:schemeClr val="tx1"/>
                </a:solidFill>
              </a:rPr>
              <a:t>, like, share,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komentar</a:t>
            </a:r>
            <a:r>
              <a:rPr lang="en-US" sz="2000" dirty="0">
                <a:solidFill>
                  <a:schemeClr val="tx1"/>
                </a:solidFill>
              </a:rPr>
              <a:t> </a:t>
            </a:r>
          </a:p>
          <a:p>
            <a:pPr algn="l" fontAlgn="ctr"/>
            <a:r>
              <a:rPr lang="en-US" sz="2000" dirty="0" smtClean="0">
                <a:solidFill>
                  <a:schemeClr val="tx1"/>
                </a:solidFill>
              </a:rPr>
              <a:t>3.Jumlah </a:t>
            </a:r>
            <a:r>
              <a:rPr lang="en-US" sz="2000" dirty="0" err="1">
                <a:solidFill>
                  <a:schemeClr val="tx1"/>
                </a:solidFill>
              </a:rPr>
              <a:t>penjualan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langsung</a:t>
            </a:r>
            <a:r>
              <a:rPr lang="en-US" sz="2000" dirty="0">
                <a:solidFill>
                  <a:schemeClr val="tx1"/>
                </a:solidFill>
              </a:rPr>
              <a:t> di event </a:t>
            </a:r>
            <a:r>
              <a:rPr lang="en-US" sz="2000" dirty="0" err="1">
                <a:solidFill>
                  <a:schemeClr val="tx1"/>
                </a:solidFill>
              </a:rPr>
              <a:t>atau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periode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waktu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setelahnya</a:t>
            </a:r>
            <a:r>
              <a:rPr lang="en-US" sz="2000" dirty="0">
                <a:solidFill>
                  <a:schemeClr val="tx1"/>
                </a:solidFill>
              </a:rPr>
              <a:t> </a:t>
            </a:r>
          </a:p>
          <a:p>
            <a:pPr algn="l" fontAlgn="ctr"/>
            <a:r>
              <a:rPr lang="en-US" sz="2000" dirty="0" smtClean="0">
                <a:solidFill>
                  <a:schemeClr val="tx1"/>
                </a:solidFill>
              </a:rPr>
              <a:t>4.Survey </a:t>
            </a:r>
            <a:r>
              <a:rPr lang="en-US" sz="2000" dirty="0" err="1" smtClean="0">
                <a:solidFill>
                  <a:schemeClr val="tx1"/>
                </a:solidFill>
              </a:rPr>
              <a:t>Kepuasan</a:t>
            </a:r>
            <a:endParaRPr lang="en-US" sz="2000" dirty="0">
              <a:solidFill>
                <a:schemeClr val="tx1"/>
              </a:solidFill>
            </a:endParaRPr>
          </a:p>
          <a:p>
            <a:pPr algn="l"/>
            <a:r>
              <a:rPr lang="en-US" sz="2000" dirty="0" smtClean="0">
                <a:solidFill>
                  <a:schemeClr val="tx1"/>
                </a:solidFill>
              </a:rPr>
              <a:t>5.Jumlah </a:t>
            </a:r>
            <a:r>
              <a:rPr lang="en-US" sz="2000" dirty="0" err="1">
                <a:solidFill>
                  <a:schemeClr val="tx1"/>
                </a:solidFill>
              </a:rPr>
              <a:t>tiket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terjual</a:t>
            </a:r>
            <a:r>
              <a:rPr lang="en-US" sz="2000" dirty="0">
                <a:solidFill>
                  <a:schemeClr val="tx1"/>
                </a:solidFill>
              </a:rPr>
              <a:t> </a:t>
            </a:r>
          </a:p>
          <a:p>
            <a:pPr algn="l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52400"/>
            <a:ext cx="42672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Evaluasi</a:t>
            </a:r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Event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813456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2209800"/>
            <a:ext cx="7010400" cy="1752600"/>
          </a:xfrm>
        </p:spPr>
        <p:txBody>
          <a:bodyPr>
            <a:normAutofit lnSpcReduction="10000"/>
          </a:bodyPr>
          <a:lstStyle/>
          <a:p>
            <a:endParaRPr lang="en-US" sz="4000" dirty="0" smtClean="0">
              <a:solidFill>
                <a:schemeClr val="tx1"/>
              </a:solidFill>
            </a:endParaRPr>
          </a:p>
          <a:p>
            <a:r>
              <a:rPr lang="en-US" sz="66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Thank you</a:t>
            </a:r>
            <a:endParaRPr lang="en-US" sz="6600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8547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2743200"/>
            <a:ext cx="9144000" cy="1752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b="1" dirty="0" err="1">
                <a:solidFill>
                  <a:schemeClr val="tx1"/>
                </a:solidFill>
              </a:rPr>
              <a:t>Konsep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Event/</a:t>
            </a:r>
            <a:r>
              <a:rPr lang="en-US" b="1" dirty="0" err="1" smtClean="0">
                <a:solidFill>
                  <a:schemeClr val="tx1"/>
                </a:solidFill>
              </a:rPr>
              <a:t>acara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en-US" dirty="0" err="1">
                <a:solidFill>
                  <a:schemeClr val="tx1"/>
                </a:solidFill>
              </a:rPr>
              <a:t>rencana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umum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menjadi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dasar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penyelenggaraan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sebuah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kegiatan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event. </a:t>
            </a:r>
            <a:r>
              <a:rPr lang="en-US" dirty="0" err="1">
                <a:solidFill>
                  <a:schemeClr val="tx1"/>
                </a:solidFill>
              </a:rPr>
              <a:t>Konsep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merupakan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panduan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membantu</a:t>
            </a:r>
            <a:r>
              <a:rPr lang="en-US" dirty="0">
                <a:solidFill>
                  <a:schemeClr val="tx1"/>
                </a:solidFill>
              </a:rPr>
              <a:t> para </a:t>
            </a:r>
            <a:r>
              <a:rPr lang="en-US" dirty="0" err="1">
                <a:solidFill>
                  <a:schemeClr val="tx1"/>
                </a:solidFill>
              </a:rPr>
              <a:t>penyelenggara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merencanakan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menyelenggarakan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memastikan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berlangsung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tujuan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diinginkan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7229" r="10911" b="12069"/>
          <a:stretch/>
        </p:blipFill>
        <p:spPr>
          <a:xfrm>
            <a:off x="152400" y="0"/>
            <a:ext cx="2895600" cy="256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00161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1295400"/>
            <a:ext cx="9144000" cy="1600200"/>
          </a:xfrm>
        </p:spPr>
        <p:txBody>
          <a:bodyPr>
            <a:noAutofit/>
          </a:bodyPr>
          <a:lstStyle/>
          <a:p>
            <a:pPr algn="just"/>
            <a:r>
              <a:rPr lang="en-US" sz="2000" b="1" dirty="0" smtClean="0">
                <a:solidFill>
                  <a:schemeClr val="tx1"/>
                </a:solidFill>
              </a:rPr>
              <a:t>Stakeholder </a:t>
            </a:r>
            <a:r>
              <a:rPr lang="en-US" sz="2000" b="1" dirty="0" err="1">
                <a:solidFill>
                  <a:schemeClr val="tx1"/>
                </a:solidFill>
              </a:rPr>
              <a:t>dalam</a:t>
            </a:r>
            <a:r>
              <a:rPr lang="en-US" sz="2000" b="1" dirty="0">
                <a:solidFill>
                  <a:schemeClr val="tx1"/>
                </a:solidFill>
              </a:rPr>
              <a:t> event </a:t>
            </a:r>
            <a:r>
              <a:rPr lang="en-US" sz="2000" dirty="0" err="1">
                <a:solidFill>
                  <a:schemeClr val="tx1"/>
                </a:solidFill>
              </a:rPr>
              <a:t>adalah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suatu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kesatuan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bermacam-macam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pihak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terlibat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suatu</a:t>
            </a:r>
            <a:r>
              <a:rPr lang="en-US" sz="2000" dirty="0">
                <a:solidFill>
                  <a:schemeClr val="tx1"/>
                </a:solidFill>
              </a:rPr>
              <a:t> event. </a:t>
            </a:r>
            <a:r>
              <a:rPr lang="en-US" sz="2000" dirty="0" err="1">
                <a:solidFill>
                  <a:schemeClr val="tx1"/>
                </a:solidFill>
              </a:rPr>
              <a:t>Keterlibatan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pihak-pihak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memiliki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tingkatan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masing-masing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sesuai</a:t>
            </a:r>
            <a:r>
              <a:rPr lang="en-US" sz="2000" dirty="0">
                <a:solidFill>
                  <a:schemeClr val="tx1"/>
                </a:solidFill>
              </a:rPr>
              <a:t> motif individual, </a:t>
            </a:r>
            <a:r>
              <a:rPr lang="en-US" sz="2000" dirty="0" err="1">
                <a:solidFill>
                  <a:schemeClr val="tx1"/>
                </a:solidFill>
              </a:rPr>
              <a:t>kekuasaan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sumber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besarnya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pengaruh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peran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000" dirty="0" smtClean="0">
              <a:solidFill>
                <a:schemeClr val="tx1"/>
              </a:solidFill>
            </a:endParaRPr>
          </a:p>
          <a:p>
            <a:pPr algn="just"/>
            <a:r>
              <a:rPr lang="en-US" sz="2000" b="1" dirty="0" err="1" smtClean="0">
                <a:solidFill>
                  <a:schemeClr val="tx1"/>
                </a:solidFill>
              </a:rPr>
              <a:t>Kesuksesan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suatu</a:t>
            </a:r>
            <a:r>
              <a:rPr lang="en-US" sz="2000" b="1" dirty="0">
                <a:solidFill>
                  <a:schemeClr val="tx1"/>
                </a:solidFill>
              </a:rPr>
              <a:t> event </a:t>
            </a:r>
            <a:r>
              <a:rPr lang="en-US" sz="2000" b="1" dirty="0" err="1">
                <a:solidFill>
                  <a:schemeClr val="tx1"/>
                </a:solidFill>
              </a:rPr>
              <a:t>bisa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ditentukan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oleh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besarnya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pengaruh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dukungan</a:t>
            </a:r>
            <a:r>
              <a:rPr lang="en-US" sz="2000" b="1" dirty="0">
                <a:solidFill>
                  <a:schemeClr val="tx1"/>
                </a:solidFill>
              </a:rPr>
              <a:t> yang </a:t>
            </a:r>
            <a:r>
              <a:rPr lang="en-US" sz="2000" b="1" dirty="0" err="1">
                <a:solidFill>
                  <a:schemeClr val="tx1"/>
                </a:solidFill>
              </a:rPr>
              <a:t>diberikan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dari</a:t>
            </a:r>
            <a:r>
              <a:rPr lang="en-US" sz="2000" b="1" dirty="0">
                <a:solidFill>
                  <a:schemeClr val="tx1"/>
                </a:solidFill>
              </a:rPr>
              <a:t> stakeholder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Konsep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suatu</a:t>
            </a:r>
            <a:r>
              <a:rPr lang="en-US" sz="2000" dirty="0">
                <a:solidFill>
                  <a:schemeClr val="tx1"/>
                </a:solidFill>
              </a:rPr>
              <a:t> event </a:t>
            </a:r>
            <a:r>
              <a:rPr lang="en-US" sz="2000" dirty="0" err="1">
                <a:solidFill>
                  <a:schemeClr val="tx1"/>
                </a:solidFill>
              </a:rPr>
              <a:t>juga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menjadi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satu</a:t>
            </a:r>
            <a:r>
              <a:rPr lang="en-US" sz="2000" dirty="0">
                <a:solidFill>
                  <a:schemeClr val="tx1"/>
                </a:solidFill>
              </a:rPr>
              <a:t> factor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membentuk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sebuah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kelompok</a:t>
            </a:r>
            <a:r>
              <a:rPr lang="en-US" sz="2000" dirty="0">
                <a:solidFill>
                  <a:schemeClr val="tx1"/>
                </a:solidFill>
              </a:rPr>
              <a:t> stakeholder. </a:t>
            </a:r>
            <a:r>
              <a:rPr lang="en-US" sz="2000" dirty="0" err="1">
                <a:solidFill>
                  <a:schemeClr val="tx1"/>
                </a:solidFill>
              </a:rPr>
              <a:t>Misalnya</a:t>
            </a:r>
            <a:r>
              <a:rPr lang="en-US" sz="2000" dirty="0">
                <a:solidFill>
                  <a:schemeClr val="tx1"/>
                </a:solidFill>
              </a:rPr>
              <a:t>, event festival </a:t>
            </a:r>
            <a:r>
              <a:rPr lang="en-US" sz="2000" dirty="0" err="1">
                <a:solidFill>
                  <a:schemeClr val="tx1"/>
                </a:solidFill>
              </a:rPr>
              <a:t>seni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menarik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komunitas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lembaga-lembaga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kesenian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lainnya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Stakeholder event </a:t>
            </a:r>
            <a:r>
              <a:rPr lang="en-US" sz="2000" dirty="0" err="1">
                <a:solidFill>
                  <a:schemeClr val="tx1"/>
                </a:solidFill>
              </a:rPr>
              <a:t>merupakan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pihak-pihak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penting</a:t>
            </a:r>
            <a:r>
              <a:rPr lang="en-US" sz="2000" dirty="0" smtClean="0">
                <a:solidFill>
                  <a:schemeClr val="tx1"/>
                </a:solidFill>
              </a:rPr>
              <a:t>. </a:t>
            </a:r>
            <a:r>
              <a:rPr lang="en-US" sz="2000" dirty="0">
                <a:solidFill>
                  <a:schemeClr val="tx1"/>
                </a:solidFill>
              </a:rPr>
              <a:t>Yang </a:t>
            </a:r>
            <a:r>
              <a:rPr lang="en-US" sz="2000" dirty="0" err="1">
                <a:solidFill>
                  <a:schemeClr val="tx1"/>
                </a:solidFill>
              </a:rPr>
              <a:t>terlibat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mendukung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kesuksesan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suatu</a:t>
            </a:r>
            <a:r>
              <a:rPr lang="en-US" sz="2000" dirty="0">
                <a:solidFill>
                  <a:schemeClr val="tx1"/>
                </a:solidFill>
              </a:rPr>
              <a:t> event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fungsi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kepentingan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masing-masing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berbeda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b="1" dirty="0">
                <a:solidFill>
                  <a:schemeClr val="tx1"/>
                </a:solidFill>
              </a:rPr>
              <a:t>Stakeholder </a:t>
            </a:r>
            <a:r>
              <a:rPr lang="en-US" sz="2000" b="1" dirty="0" err="1">
                <a:solidFill>
                  <a:schemeClr val="tx1"/>
                </a:solidFill>
              </a:rPr>
              <a:t>dan</a:t>
            </a:r>
            <a:r>
              <a:rPr lang="en-US" sz="2000" b="1" dirty="0">
                <a:solidFill>
                  <a:schemeClr val="tx1"/>
                </a:solidFill>
              </a:rPr>
              <a:t> event </a:t>
            </a:r>
            <a:r>
              <a:rPr lang="en-US" sz="2000" b="1" dirty="0" err="1">
                <a:solidFill>
                  <a:schemeClr val="tx1"/>
                </a:solidFill>
              </a:rPr>
              <a:t>memiliki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keterikatan</a:t>
            </a:r>
            <a:r>
              <a:rPr lang="en-US" sz="2000" b="1" dirty="0">
                <a:solidFill>
                  <a:schemeClr val="tx1"/>
                </a:solidFill>
              </a:rPr>
              <a:t> yang </a:t>
            </a:r>
            <a:r>
              <a:rPr lang="en-US" sz="2000" b="1" dirty="0" err="1">
                <a:solidFill>
                  <a:schemeClr val="tx1"/>
                </a:solidFill>
              </a:rPr>
              <a:t>saling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berpengaruh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artinya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kesuksesan</a:t>
            </a:r>
            <a:r>
              <a:rPr lang="en-US" sz="2000" b="1" dirty="0">
                <a:solidFill>
                  <a:schemeClr val="tx1"/>
                </a:solidFill>
              </a:rPr>
              <a:t> event </a:t>
            </a:r>
            <a:r>
              <a:rPr lang="en-US" sz="2000" b="1" dirty="0" err="1">
                <a:solidFill>
                  <a:schemeClr val="tx1"/>
                </a:solidFill>
              </a:rPr>
              <a:t>dipengaruhi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oleh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efektivitas</a:t>
            </a:r>
            <a:r>
              <a:rPr lang="en-US" sz="2000" b="1" dirty="0">
                <a:solidFill>
                  <a:schemeClr val="tx1"/>
                </a:solidFill>
              </a:rPr>
              <a:t> stakeholder, </a:t>
            </a:r>
            <a:r>
              <a:rPr lang="en-US" sz="2000" b="1" dirty="0" err="1">
                <a:solidFill>
                  <a:schemeClr val="tx1"/>
                </a:solidFill>
              </a:rPr>
              <a:t>dan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nama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baik</a:t>
            </a:r>
            <a:r>
              <a:rPr lang="en-US" sz="2000" b="1" dirty="0">
                <a:solidFill>
                  <a:schemeClr val="tx1"/>
                </a:solidFill>
              </a:rPr>
              <a:t> stakeholder </a:t>
            </a:r>
            <a:r>
              <a:rPr lang="en-US" sz="2000" b="1" dirty="0" err="1">
                <a:solidFill>
                  <a:schemeClr val="tx1"/>
                </a:solidFill>
              </a:rPr>
              <a:t>juga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66700" y="228600"/>
            <a:ext cx="86106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 smtClean="0"/>
          </a:p>
          <a:p>
            <a:pPr algn="ctr"/>
            <a:r>
              <a:rPr lang="en-US" sz="2800" dirty="0" err="1" smtClean="0"/>
              <a:t>Apa</a:t>
            </a:r>
            <a:r>
              <a:rPr lang="en-US" sz="2800" dirty="0" smtClean="0"/>
              <a:t> </a:t>
            </a:r>
            <a:r>
              <a:rPr lang="en-US" sz="2800" dirty="0" err="1"/>
              <a:t>sih</a:t>
            </a:r>
            <a:r>
              <a:rPr lang="en-US" sz="2800" dirty="0"/>
              <a:t> yang di </a:t>
            </a:r>
            <a:r>
              <a:rPr lang="en-US" sz="2800" dirty="0" err="1"/>
              <a:t>sebut</a:t>
            </a:r>
            <a:r>
              <a:rPr lang="en-US" sz="2800" dirty="0"/>
              <a:t> stakeholder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bisnis</a:t>
            </a:r>
            <a:r>
              <a:rPr lang="en-US" sz="2800" dirty="0"/>
              <a:t> event </a:t>
            </a:r>
            <a:r>
              <a:rPr lang="en-US" sz="2800" dirty="0" err="1"/>
              <a:t>itu</a:t>
            </a:r>
            <a:r>
              <a:rPr lang="en-US" sz="2800" dirty="0"/>
              <a:t>?</a:t>
            </a:r>
          </a:p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2446828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0782" y="76200"/>
            <a:ext cx="6400800" cy="17526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Jenis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peran</a:t>
            </a:r>
            <a:r>
              <a:rPr lang="en-US" dirty="0" smtClean="0">
                <a:solidFill>
                  <a:schemeClr val="tx1"/>
                </a:solidFill>
              </a:rPr>
              <a:t> stakeholders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event: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52400" y="917864"/>
            <a:ext cx="2057400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1.Klien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Penyelenggara</a:t>
            </a:r>
            <a:endParaRPr lang="en-US" dirty="0"/>
          </a:p>
        </p:txBody>
      </p:sp>
      <p:cxnSp>
        <p:nvCxnSpPr>
          <p:cNvPr id="9" name="Straight Arrow Connector 8"/>
          <p:cNvCxnSpPr>
            <a:stCxn id="4" idx="3"/>
          </p:cNvCxnSpPr>
          <p:nvPr/>
        </p:nvCxnSpPr>
        <p:spPr>
          <a:xfrm>
            <a:off x="2209800" y="1336964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2743200" y="917864"/>
            <a:ext cx="6019800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menginisiasi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menyelenggarakan</a:t>
            </a:r>
            <a:r>
              <a:rPr lang="en-US" dirty="0"/>
              <a:t> event.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event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kesuksesannya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152400" y="2047010"/>
            <a:ext cx="2057400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2.Peserta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Tamu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209800" y="2459183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2722419" y="2029692"/>
            <a:ext cx="6019800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yang </a:t>
            </a:r>
            <a:r>
              <a:rPr lang="en-US" dirty="0" err="1"/>
              <a:t>menghadiri</a:t>
            </a:r>
            <a:r>
              <a:rPr lang="en-US" dirty="0"/>
              <a:t> event.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berperan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audiens</a:t>
            </a:r>
            <a:r>
              <a:rPr lang="en-US" dirty="0"/>
              <a:t>,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kompetisi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aktif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event.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207819" y="4568340"/>
            <a:ext cx="2057400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4.Sponsor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209800" y="3699036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2722419" y="3141520"/>
            <a:ext cx="6019800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yang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event, </a:t>
            </a:r>
            <a:r>
              <a:rPr lang="en-US" dirty="0" err="1"/>
              <a:t>seperti</a:t>
            </a:r>
            <a:r>
              <a:rPr lang="en-US" dirty="0"/>
              <a:t> venue, </a:t>
            </a:r>
            <a:r>
              <a:rPr lang="en-US" dirty="0" err="1"/>
              <a:t>dekorasi</a:t>
            </a:r>
            <a:r>
              <a:rPr lang="en-US" dirty="0"/>
              <a:t>, catering, </a:t>
            </a:r>
            <a:r>
              <a:rPr lang="en-US" dirty="0" err="1"/>
              <a:t>teknologi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lain-lain.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187037" y="3304114"/>
            <a:ext cx="2057400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3.Pemasok </a:t>
            </a:r>
            <a:r>
              <a:rPr lang="en-US" dirty="0" err="1" smtClean="0"/>
              <a:t>dan</a:t>
            </a:r>
            <a:r>
              <a:rPr lang="en-US" dirty="0" smtClean="0"/>
              <a:t> Vendor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2743200" y="4516682"/>
            <a:ext cx="6019800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yang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dukungan</a:t>
            </a:r>
            <a:r>
              <a:rPr lang="en-US" dirty="0"/>
              <a:t> </a:t>
            </a:r>
            <a:r>
              <a:rPr lang="en-US" dirty="0" err="1"/>
              <a:t>finansial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event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promosi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2265219" y="4987440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21773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0782" y="76200"/>
            <a:ext cx="6400800" cy="17526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Jenis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peran</a:t>
            </a:r>
            <a:r>
              <a:rPr lang="en-US" dirty="0" smtClean="0">
                <a:solidFill>
                  <a:schemeClr val="tx1"/>
                </a:solidFill>
              </a:rPr>
              <a:t> stakeholders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event: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52400" y="917864"/>
            <a:ext cx="2057400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5.Media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Pers</a:t>
            </a:r>
            <a:endParaRPr lang="en-US" dirty="0"/>
          </a:p>
        </p:txBody>
      </p:sp>
      <p:cxnSp>
        <p:nvCxnSpPr>
          <p:cNvPr id="9" name="Straight Arrow Connector 8"/>
          <p:cNvCxnSpPr>
            <a:stCxn id="4" idx="3"/>
          </p:cNvCxnSpPr>
          <p:nvPr/>
        </p:nvCxnSpPr>
        <p:spPr>
          <a:xfrm>
            <a:off x="2209800" y="1336964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2743200" y="917864"/>
            <a:ext cx="6019800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/>
              <a:t>P</a:t>
            </a:r>
            <a:r>
              <a:rPr lang="en-US" dirty="0" err="1" smtClean="0"/>
              <a:t>ihak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bertanggung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meliput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memberitakan</a:t>
            </a:r>
            <a:r>
              <a:rPr lang="en-US" dirty="0"/>
              <a:t> event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platform media.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152400" y="2047010"/>
            <a:ext cx="2057400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6.Pemerintah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209800" y="2459183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2722419" y="2029692"/>
            <a:ext cx="6019800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terlibat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izin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penyelenggaraan</a:t>
            </a:r>
            <a:r>
              <a:rPr lang="en-US" dirty="0"/>
              <a:t> event.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207819" y="4568340"/>
            <a:ext cx="2057400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8.Komunitas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209800" y="3699036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2722419" y="3304114"/>
            <a:ext cx="6019800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/>
              <a:t>Warga</a:t>
            </a:r>
            <a:r>
              <a:rPr lang="en-US" dirty="0"/>
              <a:t> </a:t>
            </a:r>
            <a:r>
              <a:rPr lang="en-US" dirty="0" err="1"/>
              <a:t>setempat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dipengaruhi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event,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lingkungan</a:t>
            </a:r>
            <a:r>
              <a:rPr lang="en-US" dirty="0"/>
              <a:t>,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187037" y="3304114"/>
            <a:ext cx="2057400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7.Masyarakat </a:t>
            </a:r>
            <a:r>
              <a:rPr lang="en-US" dirty="0" err="1" smtClean="0"/>
              <a:t>Lokal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2743200" y="4516682"/>
            <a:ext cx="6019800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/>
              <a:t>Pihak-pihak</a:t>
            </a:r>
            <a:r>
              <a:rPr lang="en-US" dirty="0"/>
              <a:t> lain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topik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event,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acara</a:t>
            </a:r>
            <a:r>
              <a:rPr lang="en-US" dirty="0"/>
              <a:t> </a:t>
            </a:r>
            <a:r>
              <a:rPr lang="en-US" dirty="0" err="1"/>
              <a:t>amal</a:t>
            </a:r>
            <a:r>
              <a:rPr lang="en-US" dirty="0"/>
              <a:t>, event </a:t>
            </a:r>
            <a:r>
              <a:rPr lang="en-US" dirty="0" err="1"/>
              <a:t>lingkungan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event </a:t>
            </a:r>
            <a:r>
              <a:rPr lang="en-US" dirty="0" err="1"/>
              <a:t>budaya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2265219" y="4987440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90556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-27709" y="1295400"/>
            <a:ext cx="8382000" cy="5334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1.Menentukan </a:t>
            </a:r>
            <a:r>
              <a:rPr lang="en-US" dirty="0" err="1" smtClean="0">
                <a:solidFill>
                  <a:schemeClr val="tx1"/>
                </a:solidFill>
              </a:rPr>
              <a:t>tipe</a:t>
            </a:r>
            <a:r>
              <a:rPr lang="en-US" dirty="0" smtClean="0">
                <a:solidFill>
                  <a:schemeClr val="tx1"/>
                </a:solidFill>
              </a:rPr>
              <a:t> event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1"/>
          <p:cNvSpPr txBox="1">
            <a:spLocks/>
          </p:cNvSpPr>
          <p:nvPr/>
        </p:nvSpPr>
        <p:spPr>
          <a:xfrm>
            <a:off x="0" y="304800"/>
            <a:ext cx="8672945" cy="838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solidFill>
                  <a:schemeClr val="tx1"/>
                </a:solidFill>
              </a:rPr>
              <a:t>Hal-</a:t>
            </a:r>
            <a:r>
              <a:rPr lang="en-US" dirty="0" err="1" smtClean="0">
                <a:solidFill>
                  <a:schemeClr val="tx1"/>
                </a:solidFill>
              </a:rPr>
              <a:t>hal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perlu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diperhatikan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menyusun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konsep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suatu</a:t>
            </a:r>
            <a:r>
              <a:rPr lang="en-US" dirty="0" smtClean="0">
                <a:solidFill>
                  <a:schemeClr val="tx1"/>
                </a:solidFill>
              </a:rPr>
              <a:t> event: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0" y="1863436"/>
            <a:ext cx="8382000" cy="554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.Menentukan target </a:t>
            </a:r>
            <a:r>
              <a:rPr lang="en-US" dirty="0" err="1" smtClean="0">
                <a:solidFill>
                  <a:schemeClr val="tx1"/>
                </a:solidFill>
              </a:rPr>
              <a:t>audiens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ubtitle 1"/>
          <p:cNvSpPr txBox="1">
            <a:spLocks/>
          </p:cNvSpPr>
          <p:nvPr/>
        </p:nvSpPr>
        <p:spPr>
          <a:xfrm>
            <a:off x="-76200" y="4763254"/>
            <a:ext cx="8382000" cy="554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solidFill>
                  <a:schemeClr val="tx1"/>
                </a:solidFill>
              </a:rPr>
              <a:t>7.Souvernir/</a:t>
            </a:r>
            <a:r>
              <a:rPr lang="en-US" dirty="0" err="1" smtClean="0">
                <a:solidFill>
                  <a:schemeClr val="tx1"/>
                </a:solidFill>
              </a:rPr>
              <a:t>penghargaan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ubtitle 1"/>
          <p:cNvSpPr txBox="1">
            <a:spLocks/>
          </p:cNvSpPr>
          <p:nvPr/>
        </p:nvSpPr>
        <p:spPr>
          <a:xfrm>
            <a:off x="-27709" y="2362200"/>
            <a:ext cx="8382000" cy="554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.Waktu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Pelaksanaan</a:t>
            </a:r>
            <a:r>
              <a:rPr lang="en-US" dirty="0" smtClean="0">
                <a:solidFill>
                  <a:schemeClr val="tx1"/>
                </a:solidFill>
              </a:rPr>
              <a:t> event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ubtitle 1"/>
          <p:cNvSpPr txBox="1">
            <a:spLocks/>
          </p:cNvSpPr>
          <p:nvPr/>
        </p:nvSpPr>
        <p:spPr>
          <a:xfrm>
            <a:off x="-48491" y="2896354"/>
            <a:ext cx="8382000" cy="554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solidFill>
                  <a:schemeClr val="tx1"/>
                </a:solidFill>
              </a:rPr>
              <a:t>4.Kumpulkan </a:t>
            </a:r>
            <a:r>
              <a:rPr lang="en-US" dirty="0" err="1" smtClean="0">
                <a:solidFill>
                  <a:schemeClr val="tx1"/>
                </a:solidFill>
              </a:rPr>
              <a:t>Referensi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Subtitle 1"/>
          <p:cNvSpPr txBox="1">
            <a:spLocks/>
          </p:cNvSpPr>
          <p:nvPr/>
        </p:nvSpPr>
        <p:spPr>
          <a:xfrm>
            <a:off x="-69273" y="3431710"/>
            <a:ext cx="8382000" cy="554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solidFill>
                  <a:schemeClr val="tx1"/>
                </a:solidFill>
              </a:rPr>
              <a:t>5.Manfaat </a:t>
            </a:r>
            <a:r>
              <a:rPr lang="en-US" dirty="0" err="1" smtClean="0">
                <a:solidFill>
                  <a:schemeClr val="tx1"/>
                </a:solidFill>
              </a:rPr>
              <a:t>Desain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inovatif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ubtitle 1"/>
          <p:cNvSpPr txBox="1">
            <a:spLocks/>
          </p:cNvSpPr>
          <p:nvPr/>
        </p:nvSpPr>
        <p:spPr>
          <a:xfrm>
            <a:off x="-48491" y="4056672"/>
            <a:ext cx="8382000" cy="554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tx1"/>
                </a:solidFill>
              </a:rPr>
              <a:t>6</a:t>
            </a:r>
            <a:r>
              <a:rPr lang="en-US" dirty="0" smtClean="0">
                <a:solidFill>
                  <a:schemeClr val="tx1"/>
                </a:solidFill>
              </a:rPr>
              <a:t>.Bangun Tim yang </a:t>
            </a:r>
            <a:r>
              <a:rPr lang="en-US" dirty="0" err="1" smtClean="0">
                <a:solidFill>
                  <a:schemeClr val="tx1"/>
                </a:solidFill>
              </a:rPr>
              <a:t>kuat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472" y="4344908"/>
            <a:ext cx="5375892" cy="17879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899627"/>
            <a:ext cx="2819794" cy="178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58061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-38100" y="51955"/>
            <a:ext cx="8668864" cy="1752600"/>
          </a:xfrm>
        </p:spPr>
        <p:txBody>
          <a:bodyPr/>
          <a:lstStyle/>
          <a:p>
            <a:pPr algn="l"/>
            <a:r>
              <a:rPr lang="en-US" dirty="0" err="1" smtClean="0">
                <a:solidFill>
                  <a:schemeClr val="tx1"/>
                </a:solidFill>
              </a:rPr>
              <a:t>Contoh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Konsep</a:t>
            </a:r>
            <a:r>
              <a:rPr lang="en-US" dirty="0" smtClean="0">
                <a:solidFill>
                  <a:schemeClr val="tx1"/>
                </a:solidFill>
              </a:rPr>
              <a:t> Event yang </a:t>
            </a:r>
            <a:r>
              <a:rPr lang="en-US" dirty="0" err="1" smtClean="0">
                <a:solidFill>
                  <a:schemeClr val="tx1"/>
                </a:solidFill>
              </a:rPr>
              <a:t>menarik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kreatif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104527" y="746414"/>
            <a:ext cx="25146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1.Retro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016827" y="746414"/>
            <a:ext cx="25146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2.Pesta Taman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823795" y="744683"/>
            <a:ext cx="25146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3.Lingkungan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17764" y="2194214"/>
            <a:ext cx="25146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4.Akustik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2944091" y="2194214"/>
            <a:ext cx="25146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5.Seminar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5823795" y="2190751"/>
            <a:ext cx="25146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6.Workshop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117764" y="3655868"/>
            <a:ext cx="25146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7.Festival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3039032" y="3655868"/>
            <a:ext cx="25146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8.Olahraga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960300" y="3575339"/>
            <a:ext cx="25146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9.Pameran </a:t>
            </a:r>
            <a:r>
              <a:rPr lang="en-US" dirty="0" err="1" smtClean="0"/>
              <a:t>Seni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145473" y="4959927"/>
            <a:ext cx="25146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10.Ulang </a:t>
            </a:r>
            <a:r>
              <a:rPr lang="en-US" dirty="0" err="1" smtClean="0"/>
              <a:t>Tahun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3039032" y="4959927"/>
            <a:ext cx="25146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11.Lamaran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6150800" y="4953000"/>
            <a:ext cx="25146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12.Wedding Anniversary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84994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400" y="304800"/>
            <a:ext cx="6400800" cy="1752600"/>
          </a:xfrm>
        </p:spPr>
        <p:txBody>
          <a:bodyPr/>
          <a:lstStyle/>
          <a:p>
            <a:pPr algn="l"/>
            <a:r>
              <a:rPr lang="en-US" dirty="0" err="1" smtClean="0">
                <a:solidFill>
                  <a:schemeClr val="tx1"/>
                </a:solidFill>
              </a:rPr>
              <a:t>Jenis-jenis</a:t>
            </a:r>
            <a:r>
              <a:rPr lang="en-US" dirty="0" smtClean="0">
                <a:solidFill>
                  <a:schemeClr val="tx1"/>
                </a:solidFill>
              </a:rPr>
              <a:t> stakeholders: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6883" t="3829" r="5611" b="3336"/>
          <a:stretch/>
        </p:blipFill>
        <p:spPr>
          <a:xfrm>
            <a:off x="685800" y="1066799"/>
            <a:ext cx="7032978" cy="426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1926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246784"/>
            <a:ext cx="8077200" cy="1752600"/>
          </a:xfrm>
        </p:spPr>
        <p:txBody>
          <a:bodyPr/>
          <a:lstStyle/>
          <a:p>
            <a:pPr algn="l"/>
            <a:r>
              <a:rPr lang="en-US" dirty="0" err="1" smtClean="0">
                <a:solidFill>
                  <a:schemeClr val="tx1"/>
                </a:solidFill>
              </a:rPr>
              <a:t>Jenis-jenis</a:t>
            </a:r>
            <a:r>
              <a:rPr lang="en-US" dirty="0" smtClean="0">
                <a:solidFill>
                  <a:schemeClr val="tx1"/>
                </a:solidFill>
              </a:rPr>
              <a:t> stakeholders: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0" y="1303193"/>
            <a:ext cx="2971800" cy="723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1.Stakeholder Internal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0" y="2842780"/>
            <a:ext cx="2971800" cy="723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r>
              <a:rPr lang="en-US" dirty="0" smtClean="0"/>
              <a:t>.Stakeholder </a:t>
            </a:r>
            <a:r>
              <a:rPr lang="en-US" dirty="0" err="1" smtClean="0"/>
              <a:t>Eksternal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228109" y="1703243"/>
            <a:ext cx="609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276600" y="3158836"/>
            <a:ext cx="609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4371109" y="1148195"/>
            <a:ext cx="2971800" cy="990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-</a:t>
            </a:r>
            <a:r>
              <a:rPr lang="en-US" dirty="0" err="1" smtClean="0"/>
              <a:t>karyawan</a:t>
            </a:r>
            <a:endParaRPr lang="en-US" dirty="0" smtClean="0"/>
          </a:p>
          <a:p>
            <a:r>
              <a:rPr lang="en-US" dirty="0" smtClean="0"/>
              <a:t>-</a:t>
            </a:r>
            <a:r>
              <a:rPr lang="en-US" dirty="0" err="1" smtClean="0"/>
              <a:t>manajemen</a:t>
            </a:r>
            <a:endParaRPr lang="en-US" dirty="0" smtClean="0"/>
          </a:p>
          <a:p>
            <a:r>
              <a:rPr lang="en-US" dirty="0" smtClean="0"/>
              <a:t>-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4371109" y="2362200"/>
            <a:ext cx="2971800" cy="1524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-</a:t>
            </a:r>
            <a:r>
              <a:rPr lang="en-US" dirty="0" err="1" smtClean="0"/>
              <a:t>pelanggan</a:t>
            </a:r>
            <a:endParaRPr lang="en-US" dirty="0" smtClean="0"/>
          </a:p>
          <a:p>
            <a:r>
              <a:rPr lang="en-US" dirty="0" smtClean="0"/>
              <a:t>-</a:t>
            </a:r>
            <a:r>
              <a:rPr lang="en-US" dirty="0" err="1" smtClean="0"/>
              <a:t>pemasol</a:t>
            </a:r>
            <a:endParaRPr lang="en-US" dirty="0" smtClean="0"/>
          </a:p>
          <a:p>
            <a:r>
              <a:rPr lang="en-US" dirty="0" smtClean="0"/>
              <a:t>-</a:t>
            </a:r>
            <a:r>
              <a:rPr lang="en-US" dirty="0" err="1" smtClean="0"/>
              <a:t>pemerintah</a:t>
            </a:r>
            <a:endParaRPr lang="en-US" dirty="0" smtClean="0"/>
          </a:p>
          <a:p>
            <a:r>
              <a:rPr lang="en-US" dirty="0" smtClean="0"/>
              <a:t>-</a:t>
            </a:r>
            <a:r>
              <a:rPr lang="en-US" dirty="0" err="1" smtClean="0"/>
              <a:t>komunitas</a:t>
            </a:r>
            <a:r>
              <a:rPr lang="en-US" dirty="0" smtClean="0"/>
              <a:t> local</a:t>
            </a:r>
          </a:p>
          <a:p>
            <a:r>
              <a:rPr lang="en-US" dirty="0" smtClean="0"/>
              <a:t>-media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2240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4989</TotalTime>
  <Words>439</Words>
  <Application>Microsoft Office PowerPoint</Application>
  <PresentationFormat>On-screen Show (4:3)</PresentationFormat>
  <Paragraphs>76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</vt:lpstr>
      <vt:lpstr>Monotype Corsiva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 C E R</cp:lastModifiedBy>
  <cp:revision>574</cp:revision>
  <cp:lastPrinted>2017-08-29T02:54:51Z</cp:lastPrinted>
  <dcterms:created xsi:type="dcterms:W3CDTF">2010-04-18T12:06:30Z</dcterms:created>
  <dcterms:modified xsi:type="dcterms:W3CDTF">2024-10-16T05:13:10Z</dcterms:modified>
</cp:coreProperties>
</file>