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3" r:id="rId3"/>
    <p:sldId id="312" r:id="rId4"/>
    <p:sldId id="291" r:id="rId5"/>
    <p:sldId id="297" r:id="rId6"/>
    <p:sldId id="298" r:id="rId7"/>
    <p:sldId id="308" r:id="rId8"/>
    <p:sldId id="303" r:id="rId9"/>
    <p:sldId id="305" r:id="rId10"/>
    <p:sldId id="311" r:id="rId11"/>
    <p:sldId id="309" r:id="rId12"/>
    <p:sldId id="310" r:id="rId13"/>
    <p:sldId id="314" r:id="rId14"/>
    <p:sldId id="302" r:id="rId15"/>
  </p:sldIdLst>
  <p:sldSz cx="9144000" cy="6858000" type="screen4x3"/>
  <p:notesSz cx="6761163" cy="9942513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70" d="100"/>
          <a:sy n="70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3.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404773343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34522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1785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19199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2605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2267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74543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12533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198748"/>
      </p:ext>
    </p:extLst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04184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365328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9359"/>
      </p:ext>
    </p:extLst>
  </p:cSld>
  <p:clrMapOvr>
    <a:masterClrMapping/>
  </p:clrMapOvr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46900"/>
      </p:ext>
    </p:extLst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241011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821091"/>
      </p:ext>
    </p:extLst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911710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848234"/>
      </p:ext>
    </p:extLst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077472"/>
      </p:ext>
    </p:extLst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049553"/>
      </p:ext>
    </p:extLst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850006"/>
      </p:ext>
    </p:extLst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39804"/>
      </p:ext>
    </p:extLst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BEE365-9F36-46AB-A9DC-9839315B5C65}"/>
              </a:ext>
            </a:extLst>
          </p:cNvPr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992029"/>
      </p:ext>
    </p:extLst>
  </p:cSld>
  <p:clrMapOvr>
    <a:masterClrMapping/>
  </p:clrMapOvr>
  <p:transition spd="slow"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02329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40886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5832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47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6264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0646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19BFC7-7439-4A33-872F-A32BBD2CB5E1}"/>
              </a:ext>
            </a:extLst>
          </p:cNvPr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5ADF66-D406-4981-B222-F80CBBB84938}"/>
              </a:ext>
            </a:extLst>
          </p:cNvPr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82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52" r:id="rId29"/>
    <p:sldLayoutId id="2147483654" r:id="rId30"/>
  </p:sldLayoutIdLst>
  <p:transition spd="slow">
    <p:fade thruBlk="1"/>
  </p:transition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Tim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EA4B3E5-7EEC-4823-AE8E-91C806328D80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Mengelola Tim Kerja. - ppt download">
            <a:extLst>
              <a:ext uri="{FF2B5EF4-FFF2-40B4-BE49-F238E27FC236}">
                <a16:creationId xmlns:a16="http://schemas.microsoft.com/office/drawing/2014/main" id="{EF6FF749-6AF8-4407-8339-9E0B9DB78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693" y="3885976"/>
            <a:ext cx="2880320" cy="247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 Tips Dan Cara Mengelola Tim Kerja - Media Tips Motivasi">
            <a:extLst>
              <a:ext uri="{FF2B5EF4-FFF2-40B4-BE49-F238E27FC236}">
                <a16:creationId xmlns:a16="http://schemas.microsoft.com/office/drawing/2014/main" id="{C981E252-9255-4535-971C-ED1CF2DA3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3885976"/>
            <a:ext cx="5657255" cy="226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9B0EFE-C0C0-4921-AFE7-77022E4F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pic>
        <p:nvPicPr>
          <p:cNvPr id="2050" name="Picture 2" descr="Robbins 11 _ Mengelola Tim">
            <a:extLst>
              <a:ext uri="{FF2B5EF4-FFF2-40B4-BE49-F238E27FC236}">
                <a16:creationId xmlns:a16="http://schemas.microsoft.com/office/drawing/2014/main" id="{6F7C8B84-A570-4665-BC3E-D7632256C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5"/>
            <a:ext cx="7358955" cy="530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B856C91D-5085-4331-91CC-AA5C0E49A30E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41628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2FEA2-066A-42DA-BC87-896246300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CDF737-4374-480C-AF48-DA73D927433A}"/>
              </a:ext>
            </a:extLst>
          </p:cNvPr>
          <p:cNvSpPr/>
          <p:nvPr/>
        </p:nvSpPr>
        <p:spPr>
          <a:xfrm>
            <a:off x="899592" y="2060848"/>
            <a:ext cx="77872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ID" dirty="0">
                <a:solidFill>
                  <a:srgbClr val="202124"/>
                </a:solidFill>
                <a:latin typeface="Arial Rounded MT Bold" panose="020F070403050403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Jadilah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Teladan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Panutan</a:t>
            </a:r>
            <a:endParaRPr lang="en-ID" sz="20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orang.</a:t>
            </a: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Hargai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Tetapkan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Realistis</a:t>
            </a:r>
            <a:endParaRPr lang="en-ID" sz="20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Terus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Tim Anda.</a:t>
            </a: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Sediakan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endParaRPr lang="en-ID" sz="2000" dirty="0">
              <a:solidFill>
                <a:srgbClr val="2021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Fokus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Budaya</a:t>
            </a:r>
            <a:r>
              <a:rPr lang="en-ID" sz="200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 Approachable</a:t>
            </a:r>
          </a:p>
          <a:p>
            <a:pPr>
              <a:buFont typeface="+mj-lt"/>
              <a:buAutoNum type="arabicPeriod"/>
            </a:pP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Kenali</a:t>
            </a: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Rekan</a:t>
            </a: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0" i="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ID" sz="2000" b="0" i="0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2000" b="0" i="0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39C25E-405D-47AB-AEDB-6174E6AB49BA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8 Tips Cara </a:t>
            </a:r>
            <a:r>
              <a:rPr lang="en-US" dirty="0" err="1"/>
              <a:t>Mengelola</a:t>
            </a:r>
            <a:r>
              <a:rPr lang="en-US" dirty="0"/>
              <a:t> Tim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466382C-B6FE-44E3-950D-2E9E7665B96D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8106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7A6B8D-6519-4954-95E8-DF04AF63C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7031E00-1FC5-45FA-A637-F29D55180524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6 </a:t>
            </a:r>
            <a:r>
              <a:rPr lang="en-US" dirty="0" err="1"/>
              <a:t>Kualitas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Tim</a:t>
            </a:r>
            <a:endParaRPr lang="id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1F969F-6DEC-4C17-863C-E3A504BCAF1A}"/>
              </a:ext>
            </a:extLst>
          </p:cNvPr>
          <p:cNvSpPr/>
          <p:nvPr/>
        </p:nvSpPr>
        <p:spPr>
          <a:xfrm>
            <a:off x="457200" y="2060848"/>
            <a:ext cx="88445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1.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Selalu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mengawasi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Garis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Akhir</a:t>
            </a:r>
            <a:endParaRPr lang="en-ID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0138B0-80D5-49E1-8CD5-6E442DFD2447}"/>
              </a:ext>
            </a:extLst>
          </p:cNvPr>
          <p:cNvSpPr/>
          <p:nvPr/>
        </p:nvSpPr>
        <p:spPr>
          <a:xfrm>
            <a:off x="457201" y="2664546"/>
            <a:ext cx="7839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2.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Tetapkan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Sasaran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Praktis</a:t>
            </a:r>
            <a:endParaRPr lang="en-ID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BBBBD5-DEFC-4B71-9D50-4A2B5FE45EB8}"/>
              </a:ext>
            </a:extLst>
          </p:cNvPr>
          <p:cNvSpPr/>
          <p:nvPr/>
        </p:nvSpPr>
        <p:spPr>
          <a:xfrm>
            <a:off x="457200" y="3268244"/>
            <a:ext cx="10210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3.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Merumuskan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Pegawai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Yang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Efisien</a:t>
            </a:r>
            <a:endParaRPr lang="en-ID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E3F2CA-7B3E-48B8-88D1-85979A977D35}"/>
              </a:ext>
            </a:extLst>
          </p:cNvPr>
          <p:cNvSpPr/>
          <p:nvPr/>
        </p:nvSpPr>
        <p:spPr>
          <a:xfrm>
            <a:off x="457201" y="3803349"/>
            <a:ext cx="97306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>
                <a:solidFill>
                  <a:srgbClr val="000000"/>
                </a:solidFill>
                <a:latin typeface="Roboto" panose="02000000000000000000" pitchFamily="2" charset="0"/>
              </a:rPr>
              <a:t>4. Kenali Kemampuan Pekerja Anda</a:t>
            </a:r>
            <a:endParaRPr lang="en-ID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19C27A-11B4-4D85-B7AC-B9BE47492430}"/>
              </a:ext>
            </a:extLst>
          </p:cNvPr>
          <p:cNvSpPr/>
          <p:nvPr/>
        </p:nvSpPr>
        <p:spPr>
          <a:xfrm>
            <a:off x="457200" y="4429183"/>
            <a:ext cx="97280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5.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Berkonsentrasi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Pada </a:t>
            </a:r>
            <a:r>
              <a:rPr lang="en-ID" sz="2400" b="1" dirty="0" err="1">
                <a:solidFill>
                  <a:srgbClr val="000000"/>
                </a:solidFill>
                <a:latin typeface="Roboto" panose="02000000000000000000" pitchFamily="2" charset="0"/>
              </a:rPr>
              <a:t>Budaya</a:t>
            </a:r>
            <a:r>
              <a:rPr lang="en-ID" sz="2400" b="1" dirty="0">
                <a:solidFill>
                  <a:srgbClr val="000000"/>
                </a:solidFill>
                <a:latin typeface="Roboto" panose="02000000000000000000" pitchFamily="2" charset="0"/>
              </a:rPr>
              <a:t> Tim</a:t>
            </a:r>
            <a:endParaRPr lang="en-ID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143962-70EB-4947-9CE9-A5549134B9DC}"/>
              </a:ext>
            </a:extLst>
          </p:cNvPr>
          <p:cNvSpPr/>
          <p:nvPr/>
        </p:nvSpPr>
        <p:spPr>
          <a:xfrm>
            <a:off x="457200" y="5006652"/>
            <a:ext cx="8686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>
                <a:solidFill>
                  <a:srgbClr val="000000"/>
                </a:solidFill>
                <a:latin typeface="Roboto" panose="02000000000000000000" pitchFamily="2" charset="0"/>
              </a:rPr>
              <a:t>6. Memiliki Kemampuan Pengambilan Keputusan Yang Baik</a:t>
            </a:r>
            <a:endParaRPr lang="en-ID" sz="2400" dirty="0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F7B5E8B-188C-4D03-A862-6CDF9AA3BB39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4588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D01D83-80E4-4277-B374-DA71479E4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20F9412-930C-452D-9417-B0E16CAB98F3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F119BD-8A49-4DF9-AC13-4A9B8309597B}"/>
              </a:ext>
            </a:extLst>
          </p:cNvPr>
          <p:cNvSpPr/>
          <p:nvPr/>
        </p:nvSpPr>
        <p:spPr>
          <a:xfrm>
            <a:off x="570696" y="880413"/>
            <a:ext cx="2630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ID" sz="3600" b="1" dirty="0">
                <a:solidFill>
                  <a:srgbClr val="000000"/>
                </a:solidFill>
                <a:latin typeface="Roboto" panose="02000000000000000000" pitchFamily="2" charset="0"/>
              </a:rPr>
              <a:t>Kesimpulan</a:t>
            </a:r>
            <a:endParaRPr lang="en-ID" sz="3600" dirty="0">
              <a:solidFill>
                <a:srgbClr val="000000"/>
              </a:solidFill>
              <a:latin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00971E-480A-499E-803D-8EDB78F8D684}"/>
              </a:ext>
            </a:extLst>
          </p:cNvPr>
          <p:cNvSpPr/>
          <p:nvPr/>
        </p:nvSpPr>
        <p:spPr>
          <a:xfrm>
            <a:off x="2286000" y="2413338"/>
            <a:ext cx="57423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Manajemen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tim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 yang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baik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membutuhkan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sebuah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usaha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untuk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mencapainya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. Oleh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karena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itu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,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manajer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tim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harus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menyeimbangkan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setiap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tugas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dan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terus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mendorong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karyawannya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untuk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melakukan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pekerjaan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mereka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dengan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tepat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waktu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,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efektif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 dan </a:t>
            </a:r>
            <a:r>
              <a:rPr lang="en-ID" sz="2800" b="1" dirty="0" err="1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efisien</a:t>
            </a:r>
            <a:r>
              <a:rPr lang="en-ID" sz="2800" b="1" dirty="0">
                <a:solidFill>
                  <a:srgbClr val="0070C0"/>
                </a:solidFill>
                <a:latin typeface="Caveat" panose="00000500000000000000" pitchFamily="2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538729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0DE820E4-D827-40B2-AE40-B8F81A8EA219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5E4E62-1539-488B-9C1C-FFAF4DFBC284}"/>
              </a:ext>
            </a:extLst>
          </p:cNvPr>
          <p:cNvSpPr/>
          <p:nvPr/>
        </p:nvSpPr>
        <p:spPr>
          <a:xfrm>
            <a:off x="3612370" y="330240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sz="2000" b="1" dirty="0">
                <a:latin typeface="montserrat" panose="00000500000000000000" pitchFamily="2" charset="0"/>
              </a:rPr>
              <a:t>Agar </a:t>
            </a:r>
            <a:r>
              <a:rPr lang="en-ID" sz="2000" b="1" dirty="0" err="1">
                <a:latin typeface="montserrat" panose="00000500000000000000" pitchFamily="2" charset="0"/>
              </a:rPr>
              <a:t>dapat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bekerja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dengan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baik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secara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berkelanjutan</a:t>
            </a:r>
            <a:r>
              <a:rPr lang="en-ID" sz="2000" b="1" dirty="0">
                <a:latin typeface="montserrat" panose="00000500000000000000" pitchFamily="2" charset="0"/>
              </a:rPr>
              <a:t>. </a:t>
            </a:r>
            <a:endParaRPr lang="en-ID" sz="2000" b="1" dirty="0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0E236434-1790-42B0-B681-7DEE7668AD74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6B1913F-4AA7-45B0-9D6C-3CDBDA404FD4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04132E-9578-44D6-BA73-CA7E016287F5}"/>
              </a:ext>
            </a:extLst>
          </p:cNvPr>
          <p:cNvSpPr/>
          <p:nvPr/>
        </p:nvSpPr>
        <p:spPr>
          <a:xfrm>
            <a:off x="611560" y="1268760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n w="0"/>
                <a:latin typeface="montserrat" panose="00000500000000000000" pitchFamily="2" charset="0"/>
              </a:rPr>
              <a:t>Suatu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n w="0"/>
                <a:latin typeface="montserrat" panose="00000500000000000000" pitchFamily="2" charset="0"/>
              </a:rPr>
              <a:t>tim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n w="0"/>
                <a:latin typeface="montserrat" panose="00000500000000000000" pitchFamily="2" charset="0"/>
              </a:rPr>
              <a:t>membutuhkan</a:t>
            </a:r>
            <a:r>
              <a:rPr lang="en-ID" sz="2000" b="1" i="1" dirty="0">
                <a:ln w="0"/>
                <a:latin typeface="montserrat" panose="00000500000000000000" pitchFamily="2" charset="0"/>
              </a:rPr>
              <a:t> team management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 </a:t>
            </a:r>
            <a:r>
              <a:rPr lang="en-ID" sz="2000" b="1" dirty="0" err="1">
                <a:ln w="0"/>
                <a:latin typeface="montserrat" panose="00000500000000000000" pitchFamily="2" charset="0"/>
              </a:rPr>
              <a:t>atau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n w="0"/>
                <a:latin typeface="montserrat" panose="00000500000000000000" pitchFamily="2" charset="0"/>
              </a:rPr>
              <a:t>manajemen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n w="0"/>
                <a:latin typeface="montserrat" panose="00000500000000000000" pitchFamily="2" charset="0"/>
              </a:rPr>
              <a:t>tim</a:t>
            </a:r>
            <a:r>
              <a:rPr lang="en-ID" sz="2000" b="1" dirty="0">
                <a:ln w="0"/>
                <a:latin typeface="montserrat" panose="00000500000000000000" pitchFamily="2" charset="0"/>
              </a:rPr>
              <a:t> </a:t>
            </a:r>
            <a:endParaRPr lang="en-ID" sz="2000" b="1" dirty="0">
              <a:ln w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CF8F243C-60F9-43D2-85BD-103E3F03F263}"/>
              </a:ext>
            </a:extLst>
          </p:cNvPr>
          <p:cNvSpPr/>
          <p:nvPr/>
        </p:nvSpPr>
        <p:spPr>
          <a:xfrm>
            <a:off x="3635896" y="2060848"/>
            <a:ext cx="3600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8869CF-4127-4B9F-B2A0-FD010C10871B}"/>
              </a:ext>
            </a:extLst>
          </p:cNvPr>
          <p:cNvSpPr/>
          <p:nvPr/>
        </p:nvSpPr>
        <p:spPr>
          <a:xfrm>
            <a:off x="4015693" y="518331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sz="2000" b="1" dirty="0" err="1">
                <a:latin typeface="montserrat" panose="00000500000000000000" pitchFamily="2" charset="0"/>
              </a:rPr>
              <a:t>Untuk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mencapai</a:t>
            </a:r>
            <a:r>
              <a:rPr lang="en-ID" sz="2000" b="1" dirty="0">
                <a:latin typeface="montserrat" panose="00000500000000000000" pitchFamily="2" charset="0"/>
              </a:rPr>
              <a:t> </a:t>
            </a:r>
            <a:r>
              <a:rPr lang="en-ID" sz="2000" b="1" dirty="0" err="1">
                <a:latin typeface="montserrat" panose="00000500000000000000" pitchFamily="2" charset="0"/>
              </a:rPr>
              <a:t>tujuan</a:t>
            </a:r>
            <a:r>
              <a:rPr lang="en-ID" sz="2000" b="1" dirty="0">
                <a:latin typeface="montserrat" panose="00000500000000000000" pitchFamily="2" charset="0"/>
              </a:rPr>
              <a:t> yang </a:t>
            </a:r>
            <a:r>
              <a:rPr lang="en-ID" sz="2000" b="1" dirty="0" err="1">
                <a:latin typeface="montserrat" panose="00000500000000000000" pitchFamily="2" charset="0"/>
              </a:rPr>
              <a:t>diharapkan</a:t>
            </a:r>
            <a:r>
              <a:rPr lang="en-ID" sz="2000" b="1" dirty="0">
                <a:latin typeface="montserrat" panose="00000500000000000000" pitchFamily="2" charset="0"/>
              </a:rPr>
              <a:t> /Goals (</a:t>
            </a:r>
            <a:r>
              <a:rPr lang="en-ID" sz="2000" b="1" dirty="0" err="1">
                <a:latin typeface="montserrat" panose="00000500000000000000" pitchFamily="2" charset="0"/>
              </a:rPr>
              <a:t>Kesuksesan</a:t>
            </a:r>
            <a:r>
              <a:rPr lang="en-ID" sz="2000" b="1" dirty="0">
                <a:latin typeface="montserrat" panose="00000500000000000000" pitchFamily="2" charset="0"/>
              </a:rPr>
              <a:t>). </a:t>
            </a:r>
            <a:endParaRPr lang="en-ID" sz="2000" b="1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2A40472-FB84-43C2-B821-70F765E03EE0}"/>
              </a:ext>
            </a:extLst>
          </p:cNvPr>
          <p:cNvSpPr/>
          <p:nvPr/>
        </p:nvSpPr>
        <p:spPr>
          <a:xfrm>
            <a:off x="4495238" y="4172740"/>
            <a:ext cx="360040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80615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CBA7AB0-199E-42B6-85BE-25F834027433}"/>
              </a:ext>
            </a:extLst>
          </p:cNvPr>
          <p:cNvSpPr/>
          <p:nvPr/>
        </p:nvSpPr>
        <p:spPr>
          <a:xfrm>
            <a:off x="611560" y="1268760"/>
            <a:ext cx="51845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istilah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mengacu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menyatukan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memperkuat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Hal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Keaktifan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ID" sz="24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DE0493-B10E-4B21-A922-0179BC653447}"/>
              </a:ext>
            </a:extLst>
          </p:cNvPr>
          <p:cNvSpPr/>
          <p:nvPr/>
        </p:nvSpPr>
        <p:spPr>
          <a:xfrm>
            <a:off x="467544" y="403786"/>
            <a:ext cx="28488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sz="32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ID" sz="32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ID" sz="32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D" sz="32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47E4F98-0564-4CD2-AED3-D3FA65B88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7005" y="1268760"/>
            <a:ext cx="2775428" cy="274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 descr="10 Tips Dan Cara Mengelola Tim Kerja - Media Tips Motivasi">
            <a:extLst>
              <a:ext uri="{FF2B5EF4-FFF2-40B4-BE49-F238E27FC236}">
                <a16:creationId xmlns:a16="http://schemas.microsoft.com/office/drawing/2014/main" id="{31B70150-EF69-4565-9CBA-9D9676F8E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592911"/>
            <a:ext cx="2776257" cy="111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Date Placeholder 1">
            <a:extLst>
              <a:ext uri="{FF2B5EF4-FFF2-40B4-BE49-F238E27FC236}">
                <a16:creationId xmlns:a16="http://schemas.microsoft.com/office/drawing/2014/main" id="{79968BC3-74D8-4736-AA83-8486A820AD1F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AD1F0FB5-916E-4B3C-B2C6-250B489F4794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9503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523" y="1695929"/>
            <a:ext cx="7704666" cy="3356995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Tim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Fungsional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lvl="0" indent="-514350">
              <a:buAutoNum type="arabicPeriod"/>
            </a:pP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Tim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Swakelola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Formal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8D4760FC-BDD7-4B7F-ADEA-66893A3B5D4D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endParaRPr lang="id-ID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8864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AutoNum type="arabicPeriod"/>
            </a:pP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Pancaroba</a:t>
            </a:r>
            <a:r>
              <a:rPr lang="en-US" sz="2600" dirty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Keributan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Penormaan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600" dirty="0" err="1">
                <a:latin typeface="Cambria" panose="02040503050406030204" pitchFamily="18" charset="0"/>
                <a:cs typeface="Arial" panose="020B0604020202020204" pitchFamily="34" charset="0"/>
              </a:rPr>
              <a:t>Penundaan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AC10AA13-0FD4-4041-943C-F9F75D0C368C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82134" y="2667000"/>
            <a:ext cx="7704666" cy="3356995"/>
          </a:xfrm>
        </p:spPr>
        <p:txBody>
          <a:bodyPr numCol="1">
            <a:normAutofit/>
          </a:bodyPr>
          <a:lstStyle/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Kreatif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755576" y="2636912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Rapat</a:t>
            </a:r>
            <a:endParaRPr lang="en-US" dirty="0"/>
          </a:p>
          <a:p>
            <a:pPr algn="ctr"/>
            <a:r>
              <a:rPr lang="en-US" dirty="0"/>
              <a:t> </a:t>
            </a:r>
            <a:r>
              <a:rPr lang="en-US" dirty="0" err="1"/>
              <a:t>Elektronik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419872" y="2636912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Peningkatan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Kreativitas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72200" y="2636912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Brainstorming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419872" y="4293096"/>
            <a:ext cx="230425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Nominal Group </a:t>
            </a:r>
          </a:p>
          <a:p>
            <a:pPr algn="ctr"/>
            <a:r>
              <a:rPr lang="en-US" dirty="0"/>
              <a:t>Technique (NGT)</a:t>
            </a:r>
          </a:p>
        </p:txBody>
      </p:sp>
      <p:cxnSp>
        <p:nvCxnSpPr>
          <p:cNvPr id="11" name="Straight Arrow Connector 10"/>
          <p:cNvCxnSpPr>
            <a:stCxn id="4" idx="3"/>
            <a:endCxn id="7" idx="1"/>
          </p:cNvCxnSpPr>
          <p:nvPr/>
        </p:nvCxnSpPr>
        <p:spPr>
          <a:xfrm>
            <a:off x="2699792" y="2996952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  <a:endCxn id="7" idx="3"/>
          </p:cNvCxnSpPr>
          <p:nvPr/>
        </p:nvCxnSpPr>
        <p:spPr>
          <a:xfrm flipH="1">
            <a:off x="5724128" y="2996952"/>
            <a:ext cx="6480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572000" y="3356992"/>
            <a:ext cx="0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5BA7E8B7-CAF9-43F6-BE8E-6F90C2A33697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556792"/>
            <a:ext cx="7704666" cy="3356995"/>
          </a:xfrm>
        </p:spPr>
        <p:txBody>
          <a:bodyPr numCol="1"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Pemaksaan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Kolaborasi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Kompromi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Penghindaran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Pengakomodasian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Konflik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A9CBF70-1C52-44BB-8C19-F0309330708F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5413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266354"/>
              </p:ext>
            </p:extLst>
          </p:nvPr>
        </p:nvGraphicFramePr>
        <p:xfrm>
          <a:off x="719931" y="1379247"/>
          <a:ext cx="7704138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2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 </a:t>
                      </a:r>
                      <a:r>
                        <a:rPr lang="en-US" dirty="0" err="1"/>
                        <a:t>Kerja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Kelompok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Kerja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Peran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kepemimpinan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dibagi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Pemimpin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bertanggung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jawan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penuh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 </a:t>
                      </a:r>
                      <a:r>
                        <a:rPr lang="en-US" dirty="0" err="1"/>
                        <a:t>Akuntabel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bagi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individu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tim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</a:t>
                      </a:r>
                      <a:r>
                        <a:rPr lang="en-US" dirty="0" err="1"/>
                        <a:t>Akuntabel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bagi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individu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 </a:t>
                      </a:r>
                      <a:r>
                        <a:rPr lang="en-US" dirty="0" err="1"/>
                        <a:t>Tujuan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spesifik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 </a:t>
                      </a:r>
                      <a:r>
                        <a:rPr lang="en-US" dirty="0" err="1"/>
                        <a:t>Tujuannya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organisasi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 </a:t>
                      </a:r>
                      <a:r>
                        <a:rPr lang="en-US" dirty="0" err="1"/>
                        <a:t>Pekerjaan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diselesaikan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kolektif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 </a:t>
                      </a:r>
                      <a:r>
                        <a:rPr lang="en-US" dirty="0" err="1"/>
                        <a:t>Pekerjaan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diselesaikan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secara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individu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Rapat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dicirikan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dengan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pembahasan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 </a:t>
                      </a:r>
                      <a:r>
                        <a:rPr lang="en-US" baseline="0" dirty="0" err="1"/>
                        <a:t>terbuka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 </a:t>
                      </a:r>
                      <a:r>
                        <a:rPr lang="en-US" dirty="0" err="1"/>
                        <a:t>Rapat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dicirikan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efisiensi</a:t>
                      </a:r>
                      <a:r>
                        <a:rPr lang="en-US" dirty="0"/>
                        <a:t>,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tidak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</a:t>
                      </a:r>
                      <a:r>
                        <a:rPr lang="en-US" baseline="0" dirty="0" err="1"/>
                        <a:t>ada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diskusi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terbuka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6. </a:t>
                      </a:r>
                      <a:r>
                        <a:rPr lang="en-US" dirty="0" err="1"/>
                        <a:t>Kinerja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diukur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langsung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output</a:t>
                      </a:r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 </a:t>
                      </a:r>
                      <a:r>
                        <a:rPr lang="en-US" dirty="0" err="1"/>
                        <a:t>Kinerja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diukur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langsung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7. </a:t>
                      </a:r>
                      <a:r>
                        <a:rPr lang="en-US" dirty="0" err="1"/>
                        <a:t>Pekerjaan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diputuskan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diselesaikan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</a:t>
                      </a:r>
                      <a:r>
                        <a:rPr lang="en-US" baseline="0" dirty="0" err="1"/>
                        <a:t>bersama</a:t>
                      </a:r>
                      <a:endParaRPr lang="en-US" dirty="0"/>
                    </a:p>
                  </a:txBody>
                  <a:tcPr marL="85602" marR="85602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 </a:t>
                      </a:r>
                      <a:r>
                        <a:rPr lang="en-US" dirty="0" err="1"/>
                        <a:t>Pekerjaan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diputuskan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oleh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pemimpin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    </a:t>
                      </a:r>
                      <a:r>
                        <a:rPr lang="en-US" dirty="0" err="1"/>
                        <a:t>kelompok</a:t>
                      </a:r>
                      <a:endParaRPr lang="en-US" dirty="0"/>
                    </a:p>
                  </a:txBody>
                  <a:tcPr marL="85602" marR="8560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Tim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EEE804FD-EC97-4DAA-82D5-A87703A39F44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2422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jelas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Keahlian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relevan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Rasa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percaya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Komitmen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bersama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baik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bernegosiasi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sesuai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>
                <a:latin typeface="Arial" pitchFamily="34" charset="0"/>
                <a:cs typeface="Arial" pitchFamily="34" charset="0"/>
              </a:rPr>
              <a:t>Dukungan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internal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latin typeface="Arial" pitchFamily="34" charset="0"/>
                <a:cs typeface="Arial" pitchFamily="34" charset="0"/>
              </a:rPr>
              <a:t>eksternal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04/8/2015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Karakteristik</a:t>
            </a:r>
            <a:r>
              <a:rPr lang="en-US" dirty="0"/>
              <a:t> Tim yang </a:t>
            </a:r>
            <a:r>
              <a:rPr lang="en-US" dirty="0" err="1"/>
              <a:t>Efektif</a:t>
            </a:r>
            <a:endParaRPr lang="id-ID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15E4089-2111-4E34-A4E0-6E0AFA7D072C}"/>
              </a:ext>
            </a:extLst>
          </p:cNvPr>
          <p:cNvSpPr txBox="1">
            <a:spLocks/>
          </p:cNvSpPr>
          <p:nvPr/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SIF 20234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6045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3351</TotalTime>
  <Words>417</Words>
  <Application>Microsoft Office PowerPoint</Application>
  <PresentationFormat>On-screen Show (4:3)</PresentationFormat>
  <Paragraphs>120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Arial Rounded MT Bold</vt:lpstr>
      <vt:lpstr>Calibri</vt:lpstr>
      <vt:lpstr>Cambria</vt:lpstr>
      <vt:lpstr>Caveat</vt:lpstr>
      <vt:lpstr>Corbel</vt:lpstr>
      <vt:lpstr>montserrat</vt:lpstr>
      <vt:lpstr>Roboto</vt:lpstr>
      <vt:lpstr>Parallax</vt:lpstr>
      <vt:lpstr>PowerPoint Presentation</vt:lpstr>
      <vt:lpstr>PowerPoint Presentation</vt:lpstr>
      <vt:lpstr>PowerPoint Presentation</vt:lpstr>
      <vt:lpstr>Kelompok Kerja Formal</vt:lpstr>
      <vt:lpstr>Tahapan Perkembangan Kelompok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478</cp:revision>
  <cp:lastPrinted>2015-09-17T08:41:14Z</cp:lastPrinted>
  <dcterms:created xsi:type="dcterms:W3CDTF">2010-04-18T12:06:30Z</dcterms:created>
  <dcterms:modified xsi:type="dcterms:W3CDTF">2021-06-30T03:04:55Z</dcterms:modified>
  <cp:contentStatus/>
</cp:coreProperties>
</file>