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1375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628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016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7392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2757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75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06647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1674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376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047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012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19688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21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4252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80193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6654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9DC09-187B-4F0C-A4B7-2D1BB3BC86DC}" type="datetimeFigureOut">
              <a:rPr lang="en-ID" smtClean="0"/>
              <a:t>05/10/2024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CD23BDE-0810-4FF0-9C80-44929772241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4194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50EDD-F5FF-47A3-9B34-425E1BD321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BAB 2 : KONSEP ETIKA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11323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1662A-734E-4425-AC6E-582B9E6A9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ETIKA BISNIS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B5D80-6495-40BC-808B-F8FAF3D7A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sz="2400" dirty="0" err="1"/>
              <a:t>Etika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seperangkat</a:t>
            </a:r>
            <a:r>
              <a:rPr lang="en-ID" sz="2400" dirty="0"/>
              <a:t> </a:t>
            </a:r>
            <a:r>
              <a:rPr lang="en-ID" sz="2400" dirty="0" err="1"/>
              <a:t>norma</a:t>
            </a:r>
            <a:r>
              <a:rPr lang="en-ID" sz="2400" dirty="0"/>
              <a:t> dan </a:t>
            </a:r>
            <a:r>
              <a:rPr lang="en-ID" sz="2400" dirty="0" err="1"/>
              <a:t>prinsip</a:t>
            </a:r>
            <a:r>
              <a:rPr lang="en-ID" sz="2400" dirty="0"/>
              <a:t> yang </a:t>
            </a:r>
            <a:r>
              <a:rPr lang="en-ID" sz="2400" dirty="0" err="1"/>
              <a:t>menuntun</a:t>
            </a:r>
            <a:r>
              <a:rPr lang="en-ID" sz="2400" dirty="0"/>
              <a:t> </a:t>
            </a:r>
            <a:r>
              <a:rPr lang="en-ID" sz="2400" dirty="0" err="1"/>
              <a:t>perilaku</a:t>
            </a:r>
            <a:r>
              <a:rPr lang="en-ID" sz="2400" dirty="0"/>
              <a:t> </a:t>
            </a:r>
            <a:r>
              <a:rPr lang="en-ID" sz="2400" dirty="0" err="1"/>
              <a:t>profesional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konteks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.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mencakup</a:t>
            </a:r>
            <a:r>
              <a:rPr lang="en-ID" sz="2400" dirty="0"/>
              <a:t> </a:t>
            </a:r>
            <a:r>
              <a:rPr lang="en-ID" sz="2400" dirty="0" err="1"/>
              <a:t>pertimbangan</a:t>
            </a:r>
            <a:r>
              <a:rPr lang="en-ID" sz="2400" dirty="0"/>
              <a:t> moral yang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diambil</a:t>
            </a:r>
            <a:r>
              <a:rPr lang="en-ID" sz="2400" dirty="0"/>
              <a:t> </a:t>
            </a:r>
            <a:r>
              <a:rPr lang="en-ID" sz="2400" dirty="0" err="1"/>
              <a:t>saat</a:t>
            </a:r>
            <a:r>
              <a:rPr lang="en-ID" sz="2400" dirty="0"/>
              <a:t> </a:t>
            </a:r>
            <a:r>
              <a:rPr lang="en-ID" sz="2400" dirty="0" err="1"/>
              <a:t>menghadapi</a:t>
            </a:r>
            <a:r>
              <a:rPr lang="en-ID" sz="2400" dirty="0"/>
              <a:t> </a:t>
            </a:r>
            <a:r>
              <a:rPr lang="en-ID" sz="2400" dirty="0" err="1"/>
              <a:t>dilema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keputusan</a:t>
            </a:r>
            <a:r>
              <a:rPr lang="en-ID" sz="2400" dirty="0"/>
              <a:t> yang </a:t>
            </a:r>
            <a:r>
              <a:rPr lang="en-ID" sz="2400" dirty="0" err="1"/>
              <a:t>berkaitan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kegiatan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. </a:t>
            </a:r>
            <a:r>
              <a:rPr lang="en-ID" sz="2400" dirty="0" err="1"/>
              <a:t>Etika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 </a:t>
            </a:r>
            <a:r>
              <a:rPr lang="en-ID" sz="2400" dirty="0" err="1"/>
              <a:t>bukan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mematuhi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, </a:t>
            </a:r>
            <a:r>
              <a:rPr lang="en-ID" sz="2400" dirty="0" err="1"/>
              <a:t>tetapi</a:t>
            </a:r>
            <a:r>
              <a:rPr lang="en-ID" sz="2400" dirty="0"/>
              <a:t> juga </a:t>
            </a:r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pertimbangan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mengenai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yang </a:t>
            </a:r>
            <a:r>
              <a:rPr lang="en-ID" sz="2400" dirty="0" err="1"/>
              <a:t>dianggap</a:t>
            </a:r>
            <a:r>
              <a:rPr lang="en-ID" sz="2400" dirty="0"/>
              <a:t> </a:t>
            </a:r>
            <a:r>
              <a:rPr lang="en-ID" sz="2400" dirty="0" err="1"/>
              <a:t>benar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salah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konteks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57182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4BBAB-F234-4A01-923F-CBC451448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Pentingnya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b="1" dirty="0"/>
              <a:t> </a:t>
            </a:r>
            <a:r>
              <a:rPr lang="en-ID" b="1" dirty="0" err="1"/>
              <a:t>Bisnis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ADC53-D777-44BE-B5B1-F34EEC0DF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Membangun</a:t>
            </a:r>
            <a:r>
              <a:rPr lang="en-ID" b="1" dirty="0"/>
              <a:t> </a:t>
            </a:r>
            <a:r>
              <a:rPr lang="en-ID" b="1" dirty="0" err="1"/>
              <a:t>Kepercayaan</a:t>
            </a:r>
            <a:r>
              <a:rPr lang="en-ID" dirty="0"/>
              <a:t>: Perusahaan yang </a:t>
            </a:r>
            <a:r>
              <a:rPr lang="en-ID" dirty="0" err="1"/>
              <a:t>beroperasi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kuat</a:t>
            </a:r>
            <a:r>
              <a:rPr lang="en-ID" dirty="0"/>
              <a:t> dan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percaya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, </a:t>
            </a:r>
            <a:r>
              <a:rPr lang="en-ID" dirty="0" err="1"/>
              <a:t>karyawan</a:t>
            </a:r>
            <a:r>
              <a:rPr lang="en-ID" dirty="0"/>
              <a:t>, dan </a:t>
            </a:r>
            <a:r>
              <a:rPr lang="en-ID" dirty="0" err="1"/>
              <a:t>pemangku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Reputasi</a:t>
            </a:r>
            <a:r>
              <a:rPr lang="en-ID" b="1" dirty="0"/>
              <a:t> Perusahaan</a:t>
            </a:r>
            <a:r>
              <a:rPr lang="en-ID" dirty="0"/>
              <a:t>: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yang </a:t>
            </a:r>
            <a:r>
              <a:rPr lang="en-ID" dirty="0" err="1"/>
              <a:t>etis</a:t>
            </a:r>
            <a:r>
              <a:rPr lang="en-ID" dirty="0"/>
              <a:t> </a:t>
            </a:r>
            <a:r>
              <a:rPr lang="en-ID" dirty="0" err="1"/>
              <a:t>berkontribusi</a:t>
            </a:r>
            <a:r>
              <a:rPr lang="en-ID" dirty="0"/>
              <a:t> pada </a:t>
            </a:r>
            <a:r>
              <a:rPr lang="en-ID" dirty="0" err="1"/>
              <a:t>reputasi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,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loyalitas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dan </a:t>
            </a:r>
            <a:r>
              <a:rPr lang="en-ID" dirty="0" err="1"/>
              <a:t>menarik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Keberlanjutan</a:t>
            </a:r>
            <a:r>
              <a:rPr lang="en-ID" b="1" dirty="0"/>
              <a:t> </a:t>
            </a:r>
            <a:r>
              <a:rPr lang="en-ID" b="1" dirty="0" err="1"/>
              <a:t>Jangka</a:t>
            </a:r>
            <a:r>
              <a:rPr lang="en-ID" b="1" dirty="0"/>
              <a:t> Panjang</a:t>
            </a:r>
            <a:r>
              <a:rPr lang="en-ID" dirty="0"/>
              <a:t>: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mempertahankan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yang </a:t>
            </a:r>
            <a:r>
              <a:rPr lang="en-ID" dirty="0" err="1"/>
              <a:t>merugikan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Kepatuhan</a:t>
            </a:r>
            <a:r>
              <a:rPr lang="en-ID" b="1" dirty="0"/>
              <a:t> </a:t>
            </a:r>
            <a:r>
              <a:rPr lang="en-ID" b="1" dirty="0" err="1"/>
              <a:t>Hukum</a:t>
            </a:r>
            <a:r>
              <a:rPr lang="en-ID" dirty="0"/>
              <a:t>: 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melampaui</a:t>
            </a:r>
            <a:r>
              <a:rPr lang="en-ID" dirty="0"/>
              <a:t> </a:t>
            </a:r>
            <a:r>
              <a:rPr lang="en-ID" dirty="0" err="1"/>
              <a:t>kepatuhan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sejalan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, yang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35286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DAD7-EE3F-4F6F-ABF8-2DC1BE1C2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Prinsip-Prinsip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b="1" dirty="0"/>
              <a:t> </a:t>
            </a:r>
            <a:r>
              <a:rPr lang="en-ID" b="1" dirty="0" err="1"/>
              <a:t>Bisnis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8D149-CCD1-4598-ACCF-2140FDF4C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Kejujuran</a:t>
            </a:r>
            <a:r>
              <a:rPr lang="en-ID" dirty="0"/>
              <a:t>: </a:t>
            </a:r>
            <a:r>
              <a:rPr lang="en-ID" dirty="0" err="1"/>
              <a:t>Keterbukaan</a:t>
            </a:r>
            <a:r>
              <a:rPr lang="en-ID" dirty="0"/>
              <a:t> dan </a:t>
            </a:r>
            <a:r>
              <a:rPr lang="en-ID" dirty="0" err="1"/>
              <a:t>kejujuran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, </a:t>
            </a:r>
            <a:r>
              <a:rPr lang="en-ID" dirty="0" err="1"/>
              <a:t>pelanggan</a:t>
            </a:r>
            <a:r>
              <a:rPr lang="en-ID" dirty="0"/>
              <a:t>,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pemasok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Keadilan</a:t>
            </a:r>
            <a:r>
              <a:rPr lang="en-ID" dirty="0"/>
              <a:t>: </a:t>
            </a:r>
            <a:r>
              <a:rPr lang="en-ID" dirty="0" err="1"/>
              <a:t>Memperlakukan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adil</a:t>
            </a:r>
            <a:r>
              <a:rPr lang="en-ID" dirty="0"/>
              <a:t> dan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diskriminasi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Tanggung</a:t>
            </a:r>
            <a:r>
              <a:rPr lang="en-ID" b="1" dirty="0"/>
              <a:t> </a:t>
            </a:r>
            <a:r>
              <a:rPr lang="en-ID" b="1" dirty="0" err="1"/>
              <a:t>Jawab</a:t>
            </a:r>
            <a:r>
              <a:rPr lang="en-ID" b="1" dirty="0"/>
              <a:t> </a:t>
            </a:r>
            <a:r>
              <a:rPr lang="en-ID" b="1" dirty="0" err="1"/>
              <a:t>Sosial</a:t>
            </a:r>
            <a:r>
              <a:rPr lang="en-ID" dirty="0"/>
              <a:t>: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dan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berkontribusi</a:t>
            </a:r>
            <a:r>
              <a:rPr lang="en-ID" dirty="0"/>
              <a:t> pada </a:t>
            </a:r>
            <a:r>
              <a:rPr lang="en-ID" dirty="0" err="1"/>
              <a:t>kesejahteraan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Transparansi</a:t>
            </a:r>
            <a:r>
              <a:rPr lang="en-ID" dirty="0"/>
              <a:t>: </a:t>
            </a:r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 dan </a:t>
            </a:r>
            <a:r>
              <a:rPr lang="en-ID" dirty="0" err="1"/>
              <a:t>akurat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dan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Kepatuhan</a:t>
            </a:r>
            <a:r>
              <a:rPr lang="en-ID" b="1" dirty="0"/>
              <a:t> </a:t>
            </a:r>
            <a:r>
              <a:rPr lang="en-ID" b="1" dirty="0" err="1"/>
              <a:t>terhadap</a:t>
            </a:r>
            <a:r>
              <a:rPr lang="en-ID" b="1" dirty="0"/>
              <a:t> Norma dan </a:t>
            </a:r>
            <a:r>
              <a:rPr lang="en-ID" b="1" dirty="0" err="1"/>
              <a:t>Hukum</a:t>
            </a:r>
            <a:r>
              <a:rPr lang="en-ID" dirty="0"/>
              <a:t>: </a:t>
            </a:r>
            <a:r>
              <a:rPr lang="en-ID" dirty="0" err="1"/>
              <a:t>Menghormati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dan </a:t>
            </a:r>
            <a:r>
              <a:rPr lang="en-ID" dirty="0" err="1"/>
              <a:t>regulasi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dan negara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beroperasi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56421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01E2E-AC7B-4CFC-8D8A-C6C5A48BA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Isu-isu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b="1" dirty="0"/>
              <a:t> </a:t>
            </a:r>
            <a:r>
              <a:rPr lang="en-ID" b="1" dirty="0" err="1"/>
              <a:t>Bisnis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331E7-312B-4A60-947D-F05E601FA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Korupsi</a:t>
            </a:r>
            <a:r>
              <a:rPr lang="en-ID" b="1" dirty="0"/>
              <a:t> dan </a:t>
            </a:r>
            <a:r>
              <a:rPr lang="en-ID" b="1" dirty="0" err="1"/>
              <a:t>Suap</a:t>
            </a:r>
            <a:r>
              <a:rPr lang="en-ID" dirty="0"/>
              <a:t>: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imbalan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semestinya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Penyalahgunaan</a:t>
            </a:r>
            <a:r>
              <a:rPr lang="en-ID" b="1" dirty="0"/>
              <a:t> </a:t>
            </a:r>
            <a:r>
              <a:rPr lang="en-ID" b="1" dirty="0" err="1"/>
              <a:t>Kekuasaan</a:t>
            </a:r>
            <a:r>
              <a:rPr lang="en-ID" dirty="0"/>
              <a:t>: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adil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pemangku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Kesehatan</a:t>
            </a:r>
            <a:r>
              <a:rPr lang="en-ID" b="1" dirty="0"/>
              <a:t> dan </a:t>
            </a:r>
            <a:r>
              <a:rPr lang="en-ID" b="1" dirty="0" err="1"/>
              <a:t>Keselamatan</a:t>
            </a:r>
            <a:r>
              <a:rPr lang="en-ID" dirty="0"/>
              <a:t>: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dan </a:t>
            </a:r>
            <a:r>
              <a:rPr lang="en-ID" dirty="0" err="1"/>
              <a:t>keselamatan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Lingkungan</a:t>
            </a:r>
            <a:r>
              <a:rPr lang="en-ID" dirty="0"/>
              <a:t>: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dan </a:t>
            </a:r>
            <a:r>
              <a:rPr lang="en-ID" dirty="0" err="1"/>
              <a:t>berkontribusi</a:t>
            </a:r>
            <a:r>
              <a:rPr lang="en-ID" dirty="0"/>
              <a:t> pada </a:t>
            </a:r>
            <a:r>
              <a:rPr lang="en-ID" dirty="0" err="1"/>
              <a:t>keberlanjutan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Kerahasiaan</a:t>
            </a:r>
            <a:r>
              <a:rPr lang="en-ID" b="1" dirty="0"/>
              <a:t> dan </a:t>
            </a:r>
            <a:r>
              <a:rPr lang="en-ID" b="1" dirty="0" err="1"/>
              <a:t>Perlindungan</a:t>
            </a:r>
            <a:r>
              <a:rPr lang="en-ID" b="1" dirty="0"/>
              <a:t> Data</a:t>
            </a:r>
            <a:r>
              <a:rPr lang="en-ID" dirty="0"/>
              <a:t>: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sensitif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dan </a:t>
            </a:r>
            <a:r>
              <a:rPr lang="en-ID" dirty="0" err="1"/>
              <a:t>karyawan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2440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4AE84-2DF7-47D3-813D-AED746ED7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 err="1"/>
              <a:t>Tanggung</a:t>
            </a:r>
            <a:r>
              <a:rPr lang="en-ID" b="1" dirty="0"/>
              <a:t> </a:t>
            </a:r>
            <a:r>
              <a:rPr lang="en-ID" b="1" dirty="0" err="1"/>
              <a:t>Jawab</a:t>
            </a:r>
            <a:r>
              <a:rPr lang="en-ID" b="1" dirty="0"/>
              <a:t> </a:t>
            </a:r>
            <a:r>
              <a:rPr lang="en-ID" b="1" dirty="0" err="1"/>
              <a:t>Sosial</a:t>
            </a:r>
            <a:r>
              <a:rPr lang="en-ID" b="1" dirty="0"/>
              <a:t> Perusahaan (CSR)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5A508-C66E-492F-B0DD-A26229C01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CSR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, di mana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pemegang</a:t>
            </a:r>
            <a:r>
              <a:rPr lang="en-ID" dirty="0"/>
              <a:t> </a:t>
            </a:r>
            <a:r>
              <a:rPr lang="en-ID" dirty="0" err="1"/>
              <a:t>saham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juga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dan </a:t>
            </a:r>
            <a:r>
              <a:rPr lang="en-ID" dirty="0" err="1"/>
              <a:t>lingkungan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inisiatif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:</a:t>
            </a:r>
          </a:p>
          <a:p>
            <a:pPr lvl="0"/>
            <a:r>
              <a:rPr lang="en-ID" dirty="0"/>
              <a:t>Program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jejak</a:t>
            </a:r>
            <a:r>
              <a:rPr lang="en-ID" dirty="0"/>
              <a:t> </a:t>
            </a:r>
            <a:r>
              <a:rPr lang="en-ID" dirty="0" err="1"/>
              <a:t>karbon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Keterlibatan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proyek</a:t>
            </a:r>
            <a:r>
              <a:rPr lang="en-ID" dirty="0"/>
              <a:t> </a:t>
            </a:r>
            <a:r>
              <a:rPr lang="en-ID" dirty="0" err="1"/>
              <a:t>komunitas</a:t>
            </a:r>
            <a:r>
              <a:rPr lang="en-ID" dirty="0"/>
              <a:t> dan </a:t>
            </a:r>
            <a:r>
              <a:rPr lang="en-ID" dirty="0" err="1"/>
              <a:t>amal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diversitas</a:t>
            </a:r>
            <a:r>
              <a:rPr lang="en-ID" dirty="0"/>
              <a:t> dan </a:t>
            </a:r>
            <a:r>
              <a:rPr lang="en-ID" dirty="0" err="1"/>
              <a:t>inklusi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perekrutan</a:t>
            </a:r>
            <a:r>
              <a:rPr lang="en-ID" dirty="0"/>
              <a:t> dan </a:t>
            </a:r>
            <a:r>
              <a:rPr lang="en-ID" dirty="0" err="1"/>
              <a:t>promosi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17204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BAFDD-352F-4023-9598-DC5E8A5C4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Penerapan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b="1" dirty="0"/>
              <a:t> </a:t>
            </a:r>
            <a:r>
              <a:rPr lang="en-ID" b="1" dirty="0" err="1"/>
              <a:t>Bisnis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A6FBF-696A-4E49-8371-3E4A60906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Kode</a:t>
            </a:r>
            <a:r>
              <a:rPr lang="en-ID" b="1" dirty="0"/>
              <a:t> </a:t>
            </a:r>
            <a:r>
              <a:rPr lang="en-ID" b="1" dirty="0" err="1"/>
              <a:t>Etik</a:t>
            </a:r>
            <a:r>
              <a:rPr lang="en-ID" dirty="0"/>
              <a:t>: </a:t>
            </a:r>
            <a:r>
              <a:rPr lang="en-ID" dirty="0" err="1"/>
              <a:t>Mengembangkan</a:t>
            </a:r>
            <a:r>
              <a:rPr lang="en-ID" dirty="0"/>
              <a:t> dan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</a:t>
            </a:r>
            <a:r>
              <a:rPr lang="en-ID" dirty="0" err="1"/>
              <a:t>etik</a:t>
            </a:r>
            <a:r>
              <a:rPr lang="en-ID" dirty="0"/>
              <a:t> yang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Pelatihan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dirty="0"/>
              <a:t>: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reguler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kesadaran</a:t>
            </a:r>
            <a:r>
              <a:rPr lang="en-ID" dirty="0"/>
              <a:t> dan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Kebijakan</a:t>
            </a:r>
            <a:r>
              <a:rPr lang="en-ID" b="1" dirty="0"/>
              <a:t> dan </a:t>
            </a:r>
            <a:r>
              <a:rPr lang="en-ID" b="1" dirty="0" err="1"/>
              <a:t>Prosedur</a:t>
            </a:r>
            <a:r>
              <a:rPr lang="en-ID" dirty="0"/>
              <a:t>: </a:t>
            </a:r>
            <a:r>
              <a:rPr lang="en-ID" dirty="0" err="1"/>
              <a:t>Mengintegrasikan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dan </a:t>
            </a:r>
            <a:r>
              <a:rPr lang="en-ID" dirty="0" err="1"/>
              <a:t>prosedur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Pengawasan</a:t>
            </a:r>
            <a:r>
              <a:rPr lang="en-ID" b="1" dirty="0"/>
              <a:t> dan </a:t>
            </a:r>
            <a:r>
              <a:rPr lang="en-ID" b="1" dirty="0" err="1"/>
              <a:t>Penegakan</a:t>
            </a:r>
            <a:r>
              <a:rPr lang="en-ID" dirty="0"/>
              <a:t>: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memantau</a:t>
            </a:r>
            <a:r>
              <a:rPr lang="en-ID" dirty="0"/>
              <a:t> dan </a:t>
            </a:r>
            <a:r>
              <a:rPr lang="en-ID" dirty="0" err="1"/>
              <a:t>menegakkan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etis</a:t>
            </a:r>
            <a:r>
              <a:rPr lang="en-ID" dirty="0"/>
              <a:t> di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11491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04FDA-DE8B-4C46-9DB2-AFF33737D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ETIKA PROFESI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1BB35-2EDE-4337-BFD5-F4D62B232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profesi</a:t>
            </a:r>
            <a:r>
              <a:rPr lang="en-ID" dirty="0"/>
              <a:t> </a:t>
            </a:r>
            <a:r>
              <a:rPr lang="en-ID" dirty="0" err="1"/>
              <a:t>mengacu</a:t>
            </a:r>
            <a:r>
              <a:rPr lang="en-ID" dirty="0"/>
              <a:t> pada </a:t>
            </a:r>
            <a:r>
              <a:rPr lang="en-ID" dirty="0" err="1"/>
              <a:t>norma-norma</a:t>
            </a:r>
            <a:r>
              <a:rPr lang="en-ID" dirty="0"/>
              <a:t> dan </a:t>
            </a:r>
            <a:r>
              <a:rPr lang="en-ID" dirty="0" err="1"/>
              <a:t>nilai-nilai</a:t>
            </a:r>
            <a:r>
              <a:rPr lang="en-ID" dirty="0"/>
              <a:t> yang </a:t>
            </a:r>
            <a:r>
              <a:rPr lang="en-ID" dirty="0" err="1"/>
              <a:t>diharapkan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 oleh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profesinya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moral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klien</a:t>
            </a:r>
            <a:r>
              <a:rPr lang="en-ID" dirty="0"/>
              <a:t>, </a:t>
            </a:r>
            <a:r>
              <a:rPr lang="en-ID" dirty="0" err="1"/>
              <a:t>kolega</a:t>
            </a:r>
            <a:r>
              <a:rPr lang="en-ID" dirty="0"/>
              <a:t>, dan </a:t>
            </a:r>
            <a:r>
              <a:rPr lang="en-ID" dirty="0" err="1"/>
              <a:t>masyarakat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9886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C0AE2-A512-4760-9340-1D8B0C442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Pentingnya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b="1" dirty="0"/>
              <a:t> </a:t>
            </a:r>
            <a:r>
              <a:rPr lang="en-ID" b="1" dirty="0" err="1"/>
              <a:t>Profesi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CEA63-A3C1-4235-987A-CADD096A5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Kepercayaan</a:t>
            </a:r>
            <a:r>
              <a:rPr lang="en-ID" b="1" dirty="0"/>
              <a:t> </a:t>
            </a:r>
            <a:r>
              <a:rPr lang="en-ID" b="1" dirty="0" err="1"/>
              <a:t>Publik</a:t>
            </a:r>
            <a:r>
              <a:rPr lang="en-ID" dirty="0"/>
              <a:t>: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profesi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dan </a:t>
            </a:r>
            <a:r>
              <a:rPr lang="en-ID" dirty="0" err="1"/>
              <a:t>memelihara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 dan </a:t>
            </a:r>
            <a:r>
              <a:rPr lang="en-ID" dirty="0" err="1"/>
              <a:t>klien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kelangsungan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dan </a:t>
            </a:r>
            <a:r>
              <a:rPr lang="en-ID" dirty="0" err="1"/>
              <a:t>reputasi</a:t>
            </a:r>
            <a:r>
              <a:rPr lang="en-ID" dirty="0"/>
              <a:t> </a:t>
            </a:r>
            <a:r>
              <a:rPr lang="en-ID" dirty="0" err="1"/>
              <a:t>profesi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Standar</a:t>
            </a:r>
            <a:r>
              <a:rPr lang="en-ID" b="1" dirty="0"/>
              <a:t> </a:t>
            </a:r>
            <a:r>
              <a:rPr lang="en-ID" b="1" dirty="0" err="1"/>
              <a:t>Kualitas</a:t>
            </a:r>
            <a:r>
              <a:rPr lang="en-ID" dirty="0"/>
              <a:t>: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, yang </a:t>
            </a:r>
            <a:r>
              <a:rPr lang="en-ID" dirty="0" err="1"/>
              <a:t>berkontribusi</a:t>
            </a:r>
            <a:r>
              <a:rPr lang="en-ID" dirty="0"/>
              <a:t> pada </a:t>
            </a:r>
            <a:r>
              <a:rPr lang="en-ID" dirty="0" err="1"/>
              <a:t>kualitas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yang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klien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Tanggung</a:t>
            </a:r>
            <a:r>
              <a:rPr lang="en-ID" b="1" dirty="0"/>
              <a:t> </a:t>
            </a:r>
            <a:r>
              <a:rPr lang="en-ID" b="1" dirty="0" err="1"/>
              <a:t>Jawab</a:t>
            </a:r>
            <a:r>
              <a:rPr lang="en-ID" b="1" dirty="0"/>
              <a:t> </a:t>
            </a:r>
            <a:r>
              <a:rPr lang="en-ID" b="1" dirty="0" err="1"/>
              <a:t>Sosial</a:t>
            </a:r>
            <a:r>
              <a:rPr lang="en-ID" dirty="0"/>
              <a:t>: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profesi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mempertimbangkan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dan </a:t>
            </a:r>
            <a:r>
              <a:rPr lang="en-ID" dirty="0" err="1"/>
              <a:t>lingkungan</a:t>
            </a:r>
            <a:r>
              <a:rPr lang="en-ID" dirty="0"/>
              <a:t>, </a:t>
            </a:r>
            <a:r>
              <a:rPr lang="en-ID" dirty="0" err="1"/>
              <a:t>memperkuat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Perlindungan</a:t>
            </a:r>
            <a:r>
              <a:rPr lang="en-ID" b="1" dirty="0"/>
              <a:t> </a:t>
            </a:r>
            <a:r>
              <a:rPr lang="en-ID" b="1" dirty="0" err="1"/>
              <a:t>Klien</a:t>
            </a:r>
            <a:r>
              <a:rPr lang="en-ID" dirty="0"/>
              <a:t>: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klien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integritas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mengeksploitasi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17237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4358-4830-43C7-A06D-4B576C6AD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Prinsip-Prinsip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b="1" dirty="0"/>
              <a:t> </a:t>
            </a:r>
            <a:r>
              <a:rPr lang="en-ID" b="1" dirty="0" err="1"/>
              <a:t>Profesi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2616C-46D7-42AD-82B9-E5E7B0736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Integritas</a:t>
            </a:r>
            <a:r>
              <a:rPr lang="en-ID" dirty="0"/>
              <a:t>: </a:t>
            </a:r>
            <a:r>
              <a:rPr lang="en-ID" dirty="0" err="1"/>
              <a:t>Menjunjung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</a:t>
            </a:r>
            <a:r>
              <a:rPr lang="en-ID" dirty="0" err="1"/>
              <a:t>kejujuran</a:t>
            </a:r>
            <a:r>
              <a:rPr lang="en-ID" dirty="0"/>
              <a:t> dan </a:t>
            </a:r>
            <a:r>
              <a:rPr lang="en-ID" dirty="0" err="1"/>
              <a:t>keadilan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Kerahasiaan</a:t>
            </a:r>
            <a:r>
              <a:rPr lang="en-ID" dirty="0"/>
              <a:t>: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kerahasiaan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klien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mengungkapkan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Kualitas</a:t>
            </a:r>
            <a:r>
              <a:rPr lang="en-ID" dirty="0"/>
              <a:t>: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berkualitas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dan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 yang </a:t>
            </a:r>
            <a:r>
              <a:rPr lang="en-ID" dirty="0" err="1"/>
              <a:t>diharapkan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Keadilan</a:t>
            </a:r>
            <a:r>
              <a:rPr lang="en-ID" dirty="0"/>
              <a:t>: </a:t>
            </a:r>
            <a:r>
              <a:rPr lang="en-ID" dirty="0" err="1"/>
              <a:t>Memperlakukan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klien</a:t>
            </a:r>
            <a:r>
              <a:rPr lang="en-ID" dirty="0"/>
              <a:t>, </a:t>
            </a:r>
            <a:r>
              <a:rPr lang="en-ID" dirty="0" err="1"/>
              <a:t>kolega</a:t>
            </a:r>
            <a:r>
              <a:rPr lang="en-ID" dirty="0"/>
              <a:t>, dan </a:t>
            </a:r>
            <a:r>
              <a:rPr lang="en-ID" dirty="0" err="1"/>
              <a:t>pemangku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adil</a:t>
            </a:r>
            <a:r>
              <a:rPr lang="en-ID" dirty="0"/>
              <a:t> dan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diskriminasi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Akuntabilitas</a:t>
            </a:r>
            <a:r>
              <a:rPr lang="en-ID" dirty="0"/>
              <a:t>: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dan </a:t>
            </a:r>
            <a:r>
              <a:rPr lang="en-ID" dirty="0" err="1"/>
              <a:t>keputusan</a:t>
            </a:r>
            <a:r>
              <a:rPr lang="en-ID" dirty="0"/>
              <a:t> yang </a:t>
            </a:r>
            <a:r>
              <a:rPr lang="en-ID" dirty="0" err="1"/>
              <a:t>diambil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konteks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88133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BEEB4-F4FF-4E0E-845E-912181A3B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Kode</a:t>
            </a:r>
            <a:r>
              <a:rPr lang="en-ID" b="1" dirty="0"/>
              <a:t> </a:t>
            </a:r>
            <a:r>
              <a:rPr lang="en-ID" b="1" dirty="0" err="1"/>
              <a:t>Etik</a:t>
            </a:r>
            <a:r>
              <a:rPr lang="en-ID" b="1" dirty="0"/>
              <a:t> </a:t>
            </a:r>
            <a:r>
              <a:rPr lang="en-ID" b="1" dirty="0" err="1"/>
              <a:t>Profesi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7F892-11E7-4677-AF20-24CA2AB95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Akuntansi</a:t>
            </a:r>
            <a:r>
              <a:rPr lang="en-ID" dirty="0"/>
              <a:t>: </a:t>
            </a:r>
            <a:r>
              <a:rPr lang="en-ID" dirty="0" err="1"/>
              <a:t>Kode</a:t>
            </a:r>
            <a:r>
              <a:rPr lang="en-ID" dirty="0"/>
              <a:t> </a:t>
            </a:r>
            <a:r>
              <a:rPr lang="en-ID" dirty="0" err="1"/>
              <a:t>etik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Ikatan</a:t>
            </a:r>
            <a:r>
              <a:rPr lang="en-ID" dirty="0"/>
              <a:t> </a:t>
            </a:r>
            <a:r>
              <a:rPr lang="en-ID" dirty="0" err="1"/>
              <a:t>Akuntan</a:t>
            </a:r>
            <a:r>
              <a:rPr lang="en-ID" dirty="0"/>
              <a:t> Indonesia (IAI) yang 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integritas</a:t>
            </a:r>
            <a:r>
              <a:rPr lang="en-ID" dirty="0"/>
              <a:t>, </a:t>
            </a:r>
            <a:r>
              <a:rPr lang="en-ID" dirty="0" err="1"/>
              <a:t>objektivitas</a:t>
            </a:r>
            <a:r>
              <a:rPr lang="en-ID" dirty="0"/>
              <a:t>, dan </a:t>
            </a:r>
            <a:r>
              <a:rPr lang="en-ID" dirty="0" err="1"/>
              <a:t>kerahasiaan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Kedokteran</a:t>
            </a:r>
            <a:r>
              <a:rPr lang="en-ID" dirty="0"/>
              <a:t>: </a:t>
            </a:r>
            <a:r>
              <a:rPr lang="en-ID" dirty="0" err="1"/>
              <a:t>Kode</a:t>
            </a:r>
            <a:r>
              <a:rPr lang="en-ID" dirty="0"/>
              <a:t> </a:t>
            </a:r>
            <a:r>
              <a:rPr lang="en-ID" dirty="0" err="1"/>
              <a:t>etik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 yang 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, </a:t>
            </a:r>
            <a:r>
              <a:rPr lang="en-ID" dirty="0" err="1"/>
              <a:t>menghormati</a:t>
            </a:r>
            <a:r>
              <a:rPr lang="en-ID" dirty="0"/>
              <a:t> </a:t>
            </a:r>
            <a:r>
              <a:rPr lang="en-ID" dirty="0" err="1"/>
              <a:t>otonomi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, dan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Hukum</a:t>
            </a:r>
            <a:r>
              <a:rPr lang="en-ID" dirty="0"/>
              <a:t>: </a:t>
            </a:r>
            <a:r>
              <a:rPr lang="en-ID" dirty="0" err="1"/>
              <a:t>Kode</a:t>
            </a:r>
            <a:r>
              <a:rPr lang="en-ID" dirty="0"/>
              <a:t> </a:t>
            </a:r>
            <a:r>
              <a:rPr lang="en-ID" dirty="0" err="1"/>
              <a:t>etik</a:t>
            </a:r>
            <a:r>
              <a:rPr lang="en-ID" dirty="0"/>
              <a:t> yang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pengacara</a:t>
            </a:r>
            <a:r>
              <a:rPr lang="en-ID" dirty="0"/>
              <a:t> dan hakim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keadilan</a:t>
            </a:r>
            <a:r>
              <a:rPr lang="en-ID" dirty="0"/>
              <a:t> dan </a:t>
            </a:r>
            <a:r>
              <a:rPr lang="en-ID" dirty="0" err="1"/>
              <a:t>integritas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5737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DDF7-93BF-47A7-94A2-99019DC88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KONSEP ETIKA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0413B-2E3B-4409-8310-A00E7E21E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/>
              <a:t>Merujuk</a:t>
            </a:r>
            <a:r>
              <a:rPr lang="en-US" sz="2000" dirty="0"/>
              <a:t> pada </a:t>
            </a:r>
            <a:r>
              <a:rPr lang="en-US" sz="2000" dirty="0" err="1"/>
              <a:t>seperangkat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, </a:t>
            </a:r>
            <a:r>
              <a:rPr lang="en-US" sz="2000" dirty="0" err="1"/>
              <a:t>nilai</a:t>
            </a:r>
            <a:r>
              <a:rPr lang="en-US" sz="2000" dirty="0"/>
              <a:t>, dan </a:t>
            </a:r>
            <a:r>
              <a:rPr lang="en-US" sz="2000" dirty="0" err="1"/>
              <a:t>standar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dianggap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buruk</a:t>
            </a:r>
            <a:r>
              <a:rPr lang="en-US" sz="2000" dirty="0"/>
              <a:t>, </a:t>
            </a:r>
            <a:r>
              <a:rPr lang="en-US" sz="2000" dirty="0" err="1"/>
              <a:t>benar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salah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. </a:t>
            </a:r>
            <a:r>
              <a:rPr lang="en-US" sz="2000" dirty="0" err="1"/>
              <a:t>Etika</a:t>
            </a:r>
            <a:r>
              <a:rPr lang="en-US" sz="2000" dirty="0"/>
              <a:t>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panduan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konteks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kolektif</a:t>
            </a:r>
            <a:r>
              <a:rPr lang="en-US" sz="2000" dirty="0"/>
              <a:t>, dan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interaksi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dan </a:t>
            </a:r>
            <a:r>
              <a:rPr lang="en-US" sz="2000" dirty="0" err="1"/>
              <a:t>profesional</a:t>
            </a:r>
            <a:r>
              <a:rPr lang="en-US" sz="2000" dirty="0"/>
              <a:t>.</a:t>
            </a:r>
            <a:endParaRPr lang="en-ID" sz="2000" dirty="0"/>
          </a:p>
          <a:p>
            <a:pPr algn="just"/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konteks</a:t>
            </a:r>
            <a:r>
              <a:rPr lang="en-ID" sz="2000" dirty="0"/>
              <a:t> </a:t>
            </a:r>
            <a:r>
              <a:rPr lang="en-ID" sz="2000" dirty="0" err="1"/>
              <a:t>etika</a:t>
            </a:r>
            <a:r>
              <a:rPr lang="en-ID" sz="2000" dirty="0"/>
              <a:t> </a:t>
            </a:r>
            <a:r>
              <a:rPr lang="en-ID" sz="2000" dirty="0" err="1"/>
              <a:t>bisnis</a:t>
            </a:r>
            <a:r>
              <a:rPr lang="en-ID" sz="2000" dirty="0"/>
              <a:t> dan </a:t>
            </a:r>
            <a:r>
              <a:rPr lang="en-ID" sz="2000" dirty="0" err="1"/>
              <a:t>profesi</a:t>
            </a:r>
            <a:r>
              <a:rPr lang="en-ID" sz="2000" dirty="0"/>
              <a:t>, </a:t>
            </a:r>
            <a:r>
              <a:rPr lang="en-ID" sz="2000" dirty="0" err="1"/>
              <a:t>sumber</a:t>
            </a:r>
            <a:r>
              <a:rPr lang="en-ID" sz="2000" dirty="0"/>
              <a:t> </a:t>
            </a:r>
            <a:r>
              <a:rPr lang="en-ID" sz="2000" dirty="0" err="1"/>
              <a:t>etika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pedoman</a:t>
            </a:r>
            <a:r>
              <a:rPr lang="en-ID" sz="2000" dirty="0"/>
              <a:t> yang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individu</a:t>
            </a:r>
            <a:r>
              <a:rPr lang="en-ID" sz="2000" dirty="0"/>
              <a:t> </a:t>
            </a:r>
            <a:r>
              <a:rPr lang="en-ID" sz="2000" dirty="0" err="1"/>
              <a:t>maupun</a:t>
            </a:r>
            <a:r>
              <a:rPr lang="en-ID" sz="2000" dirty="0"/>
              <a:t> </a:t>
            </a:r>
            <a:r>
              <a:rPr lang="en-ID" sz="2000" dirty="0" err="1"/>
              <a:t>organisasi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mengambil</a:t>
            </a:r>
            <a:r>
              <a:rPr lang="en-ID" sz="2000" dirty="0"/>
              <a:t> </a:t>
            </a:r>
            <a:r>
              <a:rPr lang="en-ID" sz="2000" dirty="0" err="1"/>
              <a:t>keputusan</a:t>
            </a:r>
            <a:r>
              <a:rPr lang="en-ID" sz="2000" dirty="0"/>
              <a:t> moral. </a:t>
            </a:r>
            <a:r>
              <a:rPr lang="en-ID" sz="2000" dirty="0" err="1"/>
              <a:t>Sumber</a:t>
            </a:r>
            <a:r>
              <a:rPr lang="en-ID" sz="2000" dirty="0"/>
              <a:t> </a:t>
            </a:r>
            <a:r>
              <a:rPr lang="en-ID" sz="2000" dirty="0" err="1"/>
              <a:t>etika</a:t>
            </a:r>
            <a:r>
              <a:rPr lang="en-ID" sz="2000" dirty="0"/>
              <a:t> </a:t>
            </a:r>
            <a:r>
              <a:rPr lang="en-ID" sz="2000" dirty="0" err="1"/>
              <a:t>berasal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berbagai</a:t>
            </a:r>
            <a:r>
              <a:rPr lang="en-ID" sz="2000" dirty="0"/>
              <a:t> </a:t>
            </a:r>
            <a:r>
              <a:rPr lang="en-ID" sz="2000" dirty="0" err="1"/>
              <a:t>disiplin</a:t>
            </a:r>
            <a:r>
              <a:rPr lang="en-ID" sz="2000" dirty="0"/>
              <a:t> dan </a:t>
            </a:r>
            <a:r>
              <a:rPr lang="en-ID" sz="2000" dirty="0" err="1"/>
              <a:t>pengalaman</a:t>
            </a:r>
            <a:r>
              <a:rPr lang="en-ID" sz="2000" dirty="0"/>
              <a:t> </a:t>
            </a:r>
            <a:r>
              <a:rPr lang="en-ID" sz="2000" dirty="0" err="1"/>
              <a:t>manusia</a:t>
            </a:r>
            <a:r>
              <a:rPr lang="en-ID" sz="2000" dirty="0"/>
              <a:t>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nilai-nilai</a:t>
            </a:r>
            <a:r>
              <a:rPr lang="en-ID" sz="2000" dirty="0"/>
              <a:t> </a:t>
            </a:r>
            <a:r>
              <a:rPr lang="en-ID" sz="2000" dirty="0" err="1"/>
              <a:t>budaya</a:t>
            </a:r>
            <a:r>
              <a:rPr lang="en-ID" sz="2000" dirty="0"/>
              <a:t>, </a:t>
            </a:r>
            <a:r>
              <a:rPr lang="en-ID" sz="2000" dirty="0" err="1"/>
              <a:t>hukum</a:t>
            </a:r>
            <a:r>
              <a:rPr lang="en-ID" sz="2000" dirty="0"/>
              <a:t>, agama, dan </a:t>
            </a:r>
            <a:r>
              <a:rPr lang="en-ID" sz="2000" dirty="0" err="1"/>
              <a:t>filosofi</a:t>
            </a:r>
            <a:r>
              <a:rPr lang="en-ID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65638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AC4A1-A20C-4EEB-8A83-A35E50356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Penerapan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b="1" dirty="0"/>
              <a:t> </a:t>
            </a:r>
            <a:r>
              <a:rPr lang="en-ID" b="1" dirty="0" err="1"/>
              <a:t>Profesi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B0F4E-A883-4FD2-A597-9FDFD4F67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Pelatihan</a:t>
            </a:r>
            <a:r>
              <a:rPr lang="en-ID" b="1" dirty="0"/>
              <a:t> dan Pendidikan</a:t>
            </a:r>
            <a:r>
              <a:rPr lang="en-ID" dirty="0"/>
              <a:t>: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pendidikan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para </a:t>
            </a:r>
            <a:r>
              <a:rPr lang="en-ID" dirty="0" err="1"/>
              <a:t>profesional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formal </a:t>
            </a:r>
            <a:r>
              <a:rPr lang="en-ID" dirty="0" err="1"/>
              <a:t>maupun</a:t>
            </a:r>
            <a:r>
              <a:rPr lang="en-ID" dirty="0"/>
              <a:t> seminar.</a:t>
            </a:r>
          </a:p>
          <a:p>
            <a:pPr lvl="0"/>
            <a:r>
              <a:rPr lang="en-ID" b="1" dirty="0" err="1"/>
              <a:t>Pengawasan</a:t>
            </a:r>
            <a:r>
              <a:rPr lang="en-ID" b="1" dirty="0"/>
              <a:t> dan </a:t>
            </a:r>
            <a:r>
              <a:rPr lang="en-ID" b="1" dirty="0" err="1"/>
              <a:t>Penegakan</a:t>
            </a:r>
            <a:r>
              <a:rPr lang="en-ID" dirty="0"/>
              <a:t>: </a:t>
            </a:r>
            <a:r>
              <a:rPr lang="en-ID" dirty="0" err="1"/>
              <a:t>Mengimplementasikan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memantau</a:t>
            </a:r>
            <a:r>
              <a:rPr lang="en-ID" dirty="0"/>
              <a:t> </a:t>
            </a:r>
            <a:r>
              <a:rPr lang="en-ID" dirty="0" err="1"/>
              <a:t>kepatuhan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</a:t>
            </a:r>
            <a:r>
              <a:rPr lang="en-ID" dirty="0" err="1"/>
              <a:t>etik</a:t>
            </a:r>
            <a:r>
              <a:rPr lang="en-ID" dirty="0"/>
              <a:t> dan </a:t>
            </a:r>
            <a:r>
              <a:rPr lang="en-ID" dirty="0" err="1"/>
              <a:t>menegakkan</a:t>
            </a:r>
            <a:r>
              <a:rPr lang="en-ID" dirty="0"/>
              <a:t> </a:t>
            </a:r>
            <a:r>
              <a:rPr lang="en-ID" dirty="0" err="1"/>
              <a:t>sanksi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pelanggaran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Forum </a:t>
            </a:r>
            <a:r>
              <a:rPr lang="en-ID" b="1" dirty="0" err="1"/>
              <a:t>Diskusi</a:t>
            </a:r>
            <a:r>
              <a:rPr lang="en-ID" dirty="0"/>
              <a:t>: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ruang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berdiskusi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isu-isu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yang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berbagi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dan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solusi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28486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65A87-75C8-4704-9AE3-15EEC0DB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Contoh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b="1" dirty="0"/>
              <a:t> </a:t>
            </a:r>
            <a:r>
              <a:rPr lang="en-ID" b="1" dirty="0" err="1"/>
              <a:t>Profesi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DBA62-9D7A-43B6-BAB3-F8615941C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Akuntan</a:t>
            </a:r>
            <a:r>
              <a:rPr lang="en-ID" dirty="0"/>
              <a:t>: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akuntan</a:t>
            </a:r>
            <a:r>
              <a:rPr lang="en-ID" dirty="0"/>
              <a:t> </a:t>
            </a:r>
            <a:r>
              <a:rPr lang="en-ID" dirty="0" err="1"/>
              <a:t>diwajibkan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membocorkan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klien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ketiga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,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integritas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Dokter</a:t>
            </a:r>
            <a:r>
              <a:rPr lang="en-ID" dirty="0"/>
              <a:t>: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dokter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menghormati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kondisinya</a:t>
            </a:r>
            <a:r>
              <a:rPr lang="en-ID" dirty="0"/>
              <a:t> dan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pilihan</a:t>
            </a:r>
            <a:r>
              <a:rPr lang="en-ID" dirty="0"/>
              <a:t> </a:t>
            </a:r>
            <a:r>
              <a:rPr lang="en-ID" dirty="0" err="1"/>
              <a:t>perawatan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paksaan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Pengacara</a:t>
            </a:r>
            <a:r>
              <a:rPr lang="en-ID" dirty="0"/>
              <a:t>: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pengacara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kerahasiaan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klien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membongkar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representasi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28231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48F10-7136-44F0-BE15-D0A9CCCF9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AGAMA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BDB49-355F-47A8-B92A-2542FA4BB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ID" sz="2000" dirty="0"/>
              <a:t>Banyak agama </a:t>
            </a:r>
            <a:r>
              <a:rPr lang="en-ID" sz="2000" dirty="0" err="1"/>
              <a:t>memberikan</a:t>
            </a:r>
            <a:r>
              <a:rPr lang="en-ID" sz="2000" dirty="0"/>
              <a:t> </a:t>
            </a:r>
            <a:r>
              <a:rPr lang="en-ID" sz="2000" dirty="0" err="1"/>
              <a:t>panduan</a:t>
            </a:r>
            <a:r>
              <a:rPr lang="en-ID" sz="2000" dirty="0"/>
              <a:t> moral yang </a:t>
            </a:r>
            <a:r>
              <a:rPr lang="en-ID" sz="2000" dirty="0" err="1"/>
              <a:t>kuat</a:t>
            </a:r>
            <a:r>
              <a:rPr lang="en-ID" sz="2000" dirty="0"/>
              <a:t>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prinsip-prinsip</a:t>
            </a:r>
            <a:r>
              <a:rPr lang="en-ID" sz="2000" dirty="0"/>
              <a:t>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kejujuran</a:t>
            </a:r>
            <a:r>
              <a:rPr lang="en-ID" sz="2000" dirty="0"/>
              <a:t>, </a:t>
            </a:r>
            <a:r>
              <a:rPr lang="en-ID" sz="2000" dirty="0" err="1"/>
              <a:t>keadilan</a:t>
            </a:r>
            <a:r>
              <a:rPr lang="en-ID" sz="2000" dirty="0"/>
              <a:t>, </a:t>
            </a:r>
            <a:r>
              <a:rPr lang="en-ID" sz="2000" dirty="0" err="1"/>
              <a:t>kasih</a:t>
            </a:r>
            <a:r>
              <a:rPr lang="en-ID" sz="2000" dirty="0"/>
              <a:t> </a:t>
            </a:r>
            <a:r>
              <a:rPr lang="en-ID" sz="2000" dirty="0" err="1"/>
              <a:t>sayang</a:t>
            </a:r>
            <a:r>
              <a:rPr lang="en-ID" sz="2000" dirty="0"/>
              <a:t>, dan </a:t>
            </a:r>
            <a:r>
              <a:rPr lang="en-ID" sz="2000" dirty="0" err="1"/>
              <a:t>integritas</a:t>
            </a:r>
            <a:r>
              <a:rPr lang="en-ID" sz="2000" dirty="0"/>
              <a:t>.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konteks</a:t>
            </a:r>
            <a:r>
              <a:rPr lang="en-ID" sz="2000" dirty="0"/>
              <a:t> </a:t>
            </a:r>
            <a:r>
              <a:rPr lang="en-ID" sz="2000" dirty="0" err="1"/>
              <a:t>bisnis</a:t>
            </a:r>
            <a:r>
              <a:rPr lang="en-ID" sz="2000" dirty="0"/>
              <a:t>, </a:t>
            </a:r>
            <a:r>
              <a:rPr lang="en-ID" sz="2000" dirty="0" err="1"/>
              <a:t>ajaran</a:t>
            </a:r>
            <a:r>
              <a:rPr lang="en-ID" sz="2000" dirty="0"/>
              <a:t> agama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cara</a:t>
            </a:r>
            <a:r>
              <a:rPr lang="en-ID" sz="2000" dirty="0"/>
              <a:t> </a:t>
            </a:r>
            <a:r>
              <a:rPr lang="en-ID" sz="2000" dirty="0" err="1"/>
              <a:t>seseorang</a:t>
            </a:r>
            <a:r>
              <a:rPr lang="en-ID" sz="2000" dirty="0"/>
              <a:t> </a:t>
            </a:r>
            <a:r>
              <a:rPr lang="en-ID" sz="2000" dirty="0" err="1"/>
              <a:t>berperilaku</a:t>
            </a:r>
            <a:r>
              <a:rPr lang="en-ID" sz="2000" dirty="0"/>
              <a:t>, </a:t>
            </a:r>
            <a:r>
              <a:rPr lang="en-ID" sz="2000" dirty="0" err="1"/>
              <a:t>misalnya</a:t>
            </a:r>
            <a:r>
              <a:rPr lang="en-ID" sz="2000" dirty="0"/>
              <a:t>,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bersikap</a:t>
            </a:r>
            <a:r>
              <a:rPr lang="en-ID" sz="2000" dirty="0"/>
              <a:t> </a:t>
            </a:r>
            <a:r>
              <a:rPr lang="en-ID" sz="2000" dirty="0" err="1"/>
              <a:t>jujur</a:t>
            </a:r>
            <a:r>
              <a:rPr lang="en-ID" sz="2000" dirty="0"/>
              <a:t> dan </a:t>
            </a:r>
            <a:r>
              <a:rPr lang="en-ID" sz="2000" dirty="0" err="1"/>
              <a:t>adil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</a:t>
            </a:r>
            <a:r>
              <a:rPr lang="en-ID" sz="2000" dirty="0" err="1"/>
              <a:t>pelanggan</a:t>
            </a:r>
            <a:r>
              <a:rPr lang="en-ID" sz="2000" dirty="0"/>
              <a:t> dan </a:t>
            </a:r>
            <a:r>
              <a:rPr lang="en-ID" sz="2000" dirty="0" err="1"/>
              <a:t>kolega</a:t>
            </a:r>
            <a:r>
              <a:rPr lang="en-ID" sz="2000" dirty="0"/>
              <a:t>.</a:t>
            </a:r>
          </a:p>
          <a:p>
            <a:pPr algn="just"/>
            <a:r>
              <a:rPr lang="en-US" sz="2000" b="1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pemilik</a:t>
            </a:r>
            <a:r>
              <a:rPr lang="en-US" sz="2000" dirty="0"/>
              <a:t> </a:t>
            </a:r>
            <a:r>
              <a:rPr lang="en-US" sz="2000" dirty="0" err="1"/>
              <a:t>restoran</a:t>
            </a:r>
            <a:r>
              <a:rPr lang="en-US" sz="2000" dirty="0"/>
              <a:t> Muslim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memutuskan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menjual</a:t>
            </a:r>
            <a:r>
              <a:rPr lang="en-US" sz="2000" dirty="0"/>
              <a:t> </a:t>
            </a:r>
            <a:r>
              <a:rPr lang="en-US" sz="2000" dirty="0" err="1"/>
              <a:t>alkohol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ajaran</a:t>
            </a:r>
            <a:r>
              <a:rPr lang="en-US" sz="2000" dirty="0"/>
              <a:t> agama yang </a:t>
            </a:r>
            <a:r>
              <a:rPr lang="en-US" sz="2000" dirty="0" err="1"/>
              <a:t>melarang</a:t>
            </a:r>
            <a:r>
              <a:rPr lang="en-US" sz="2000" dirty="0"/>
              <a:t> </a:t>
            </a:r>
            <a:r>
              <a:rPr lang="en-US" sz="2000" dirty="0" err="1"/>
              <a:t>konsumsi</a:t>
            </a:r>
            <a:r>
              <a:rPr lang="en-US" sz="2000" dirty="0"/>
              <a:t> </a:t>
            </a:r>
            <a:r>
              <a:rPr lang="en-US" sz="2000" dirty="0" err="1"/>
              <a:t>minuman</a:t>
            </a:r>
            <a:r>
              <a:rPr lang="en-US" sz="2000" dirty="0"/>
              <a:t> </a:t>
            </a:r>
            <a:r>
              <a:rPr lang="en-US" sz="2000" dirty="0" err="1"/>
              <a:t>beralkohol</a:t>
            </a:r>
            <a:r>
              <a:rPr lang="en-US" sz="2000" dirty="0"/>
              <a:t>.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mencerminkan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nilai-nilai</a:t>
            </a:r>
            <a:r>
              <a:rPr lang="en-US" sz="2000" dirty="0"/>
              <a:t> agama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memengaruhi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.</a:t>
            </a:r>
            <a:endParaRPr lang="en-ID" sz="20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9177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1E89E-49EA-4F72-97BE-11C5952C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2.HUKUM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93C90-D51C-4D7D-ABE0-55C4C8B55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memberikan</a:t>
            </a:r>
            <a:r>
              <a:rPr lang="en-ID" sz="2000" dirty="0"/>
              <a:t> </a:t>
            </a:r>
            <a:r>
              <a:rPr lang="en-ID" sz="2000" dirty="0" err="1"/>
              <a:t>aturan</a:t>
            </a:r>
            <a:r>
              <a:rPr lang="en-ID" sz="2000" dirty="0"/>
              <a:t> formal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perilaku</a:t>
            </a:r>
            <a:r>
              <a:rPr lang="en-ID" sz="2000" dirty="0"/>
              <a:t> yang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diterima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. </a:t>
            </a:r>
            <a:r>
              <a:rPr lang="en-ID" sz="2000" dirty="0" err="1"/>
              <a:t>Meskipun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selalu</a:t>
            </a:r>
            <a:r>
              <a:rPr lang="en-ID" sz="2000" dirty="0"/>
              <a:t> </a:t>
            </a:r>
            <a:r>
              <a:rPr lang="en-ID" sz="2000" dirty="0" err="1"/>
              <a:t>sama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etika</a:t>
            </a:r>
            <a:r>
              <a:rPr lang="en-ID" sz="2000" dirty="0"/>
              <a:t>, </a:t>
            </a:r>
            <a:r>
              <a:rPr lang="en-ID" sz="2000" dirty="0" err="1"/>
              <a:t>sering</a:t>
            </a:r>
            <a:r>
              <a:rPr lang="en-ID" sz="2000" dirty="0"/>
              <a:t> kali </a:t>
            </a:r>
            <a:r>
              <a:rPr lang="en-ID" sz="2000" dirty="0" err="1"/>
              <a:t>ada</a:t>
            </a:r>
            <a:r>
              <a:rPr lang="en-ID" sz="2000" dirty="0"/>
              <a:t> </a:t>
            </a:r>
            <a:r>
              <a:rPr lang="en-ID" sz="2000" dirty="0" err="1"/>
              <a:t>tumpang</a:t>
            </a:r>
            <a:r>
              <a:rPr lang="en-ID" sz="2000" dirty="0"/>
              <a:t> </a:t>
            </a:r>
            <a:r>
              <a:rPr lang="en-ID" sz="2000" dirty="0" err="1"/>
              <a:t>tindih</a:t>
            </a:r>
            <a:r>
              <a:rPr lang="en-ID" sz="2000" dirty="0"/>
              <a:t>. </a:t>
            </a:r>
            <a:r>
              <a:rPr lang="en-ID" sz="2000" dirty="0" err="1"/>
              <a:t>Misalnya</a:t>
            </a:r>
            <a:r>
              <a:rPr lang="en-ID" sz="2000" dirty="0"/>
              <a:t>,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melarang</a:t>
            </a:r>
            <a:r>
              <a:rPr lang="en-ID" sz="2000" dirty="0"/>
              <a:t> </a:t>
            </a:r>
            <a:r>
              <a:rPr lang="en-ID" sz="2000" dirty="0" err="1"/>
              <a:t>penipuan</a:t>
            </a:r>
            <a:r>
              <a:rPr lang="en-ID" sz="2000" dirty="0"/>
              <a:t>, yang juga </a:t>
            </a:r>
            <a:r>
              <a:rPr lang="en-ID" sz="2000" dirty="0" err="1"/>
              <a:t>dianggap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etis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bisnis</a:t>
            </a:r>
            <a:r>
              <a:rPr lang="en-ID" sz="2000" dirty="0"/>
              <a:t>.</a:t>
            </a:r>
          </a:p>
          <a:p>
            <a:pPr algn="just"/>
            <a:r>
              <a:rPr lang="en-US" sz="2000" b="1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farmasi</a:t>
            </a:r>
            <a:r>
              <a:rPr lang="en-US" sz="2000" dirty="0"/>
              <a:t> </a:t>
            </a:r>
            <a:r>
              <a:rPr lang="en-US" sz="2000" dirty="0" err="1"/>
              <a:t>diharuskan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mematuhi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keamanan</a:t>
            </a:r>
            <a:r>
              <a:rPr lang="en-US" sz="2000" dirty="0"/>
              <a:t> </a:t>
            </a:r>
            <a:r>
              <a:rPr lang="en-US" sz="2000" dirty="0" err="1"/>
              <a:t>obat</a:t>
            </a:r>
            <a:r>
              <a:rPr lang="en-US" sz="2000" dirty="0"/>
              <a:t>.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diketahui</a:t>
            </a:r>
            <a:r>
              <a:rPr lang="en-US" sz="2000" dirty="0"/>
              <a:t> </a:t>
            </a:r>
            <a:r>
              <a:rPr lang="en-US" sz="2000" dirty="0" err="1"/>
              <a:t>menjual</a:t>
            </a:r>
            <a:r>
              <a:rPr lang="en-US" sz="2000" dirty="0"/>
              <a:t> </a:t>
            </a:r>
            <a:r>
              <a:rPr lang="en-US" sz="2000" dirty="0" err="1"/>
              <a:t>obat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teruji</a:t>
            </a:r>
            <a:r>
              <a:rPr lang="en-US" sz="2000" dirty="0"/>
              <a:t>,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melanggar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dan juga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,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membahayakan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.</a:t>
            </a:r>
            <a:endParaRPr lang="en-ID" sz="20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27674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EFCC8-8F4A-4299-9974-C2FCD9346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NORMA SOSIAL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E2A9E-D27B-4056-93C9-51902602A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sz="2000" dirty="0"/>
              <a:t>Norma </a:t>
            </a:r>
            <a:r>
              <a:rPr lang="en-ID" sz="2000" dirty="0" err="1"/>
              <a:t>sosial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kebiasaan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aturan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tertulis</a:t>
            </a:r>
            <a:r>
              <a:rPr lang="en-ID" sz="2000" dirty="0"/>
              <a:t> yang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kelompok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r>
              <a:rPr lang="en-ID" sz="2000" dirty="0"/>
              <a:t>. </a:t>
            </a:r>
            <a:r>
              <a:rPr lang="en-ID" sz="2000" dirty="0" err="1"/>
              <a:t>Misalnya</a:t>
            </a:r>
            <a:r>
              <a:rPr lang="en-ID" sz="2000" dirty="0"/>
              <a:t>,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budaya</a:t>
            </a:r>
            <a:r>
              <a:rPr lang="en-ID" sz="2000" dirty="0"/>
              <a:t>, </a:t>
            </a:r>
            <a:r>
              <a:rPr lang="en-ID" sz="2000" dirty="0" err="1"/>
              <a:t>transparansi</a:t>
            </a:r>
            <a:r>
              <a:rPr lang="en-ID" sz="2000" dirty="0"/>
              <a:t> dan </a:t>
            </a:r>
            <a:r>
              <a:rPr lang="en-ID" sz="2000" dirty="0" err="1"/>
              <a:t>akuntabilitas</a:t>
            </a:r>
            <a:r>
              <a:rPr lang="en-ID" sz="2000" dirty="0"/>
              <a:t> </a:t>
            </a:r>
            <a:r>
              <a:rPr lang="en-ID" sz="2000" dirty="0" err="1"/>
              <a:t>dianggap</a:t>
            </a:r>
            <a:r>
              <a:rPr lang="en-ID" sz="2000" dirty="0"/>
              <a:t> </a:t>
            </a:r>
            <a:r>
              <a:rPr lang="en-ID" sz="2000" dirty="0" err="1"/>
              <a:t>sangat</a:t>
            </a:r>
            <a:r>
              <a:rPr lang="en-ID" sz="2000" dirty="0"/>
              <a:t> </a:t>
            </a:r>
            <a:r>
              <a:rPr lang="en-ID" sz="2000" dirty="0" err="1"/>
              <a:t>penting</a:t>
            </a:r>
            <a:r>
              <a:rPr lang="en-ID" sz="2000" dirty="0"/>
              <a:t>, yang </a:t>
            </a:r>
            <a:r>
              <a:rPr lang="en-ID" sz="2000" dirty="0" err="1"/>
              <a:t>berdampak</a:t>
            </a:r>
            <a:r>
              <a:rPr lang="en-ID" sz="2000" dirty="0"/>
              <a:t> pada </a:t>
            </a:r>
            <a:r>
              <a:rPr lang="en-ID" sz="2000" dirty="0" err="1"/>
              <a:t>bagaimana</a:t>
            </a:r>
            <a:r>
              <a:rPr lang="en-ID" sz="2000" dirty="0"/>
              <a:t> </a:t>
            </a:r>
            <a:r>
              <a:rPr lang="en-ID" sz="2000" dirty="0" err="1"/>
              <a:t>seseorang</a:t>
            </a:r>
            <a:r>
              <a:rPr lang="en-ID" sz="2000" dirty="0"/>
              <a:t> </a:t>
            </a:r>
            <a:r>
              <a:rPr lang="en-ID" sz="2000" dirty="0" err="1"/>
              <a:t>berperilaku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konteks</a:t>
            </a:r>
            <a:r>
              <a:rPr lang="en-ID" sz="2000" dirty="0"/>
              <a:t> </a:t>
            </a:r>
            <a:r>
              <a:rPr lang="en-ID" sz="2000" dirty="0" err="1"/>
              <a:t>profesional</a:t>
            </a:r>
            <a:r>
              <a:rPr lang="en-ID" sz="2000" dirty="0"/>
              <a:t>.</a:t>
            </a:r>
          </a:p>
          <a:p>
            <a:pPr algn="just"/>
            <a:r>
              <a:rPr lang="en-ID" b="1" dirty="0" err="1"/>
              <a:t>Contoh</a:t>
            </a:r>
            <a:r>
              <a:rPr lang="en-ID" dirty="0"/>
              <a:t>: Di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,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suap</a:t>
            </a:r>
            <a:r>
              <a:rPr lang="en-ID" dirty="0"/>
              <a:t>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. </a:t>
            </a:r>
            <a:r>
              <a:rPr lang="en-ID" dirty="0" err="1"/>
              <a:t>Namun</a:t>
            </a:r>
            <a:r>
              <a:rPr lang="en-ID" dirty="0"/>
              <a:t>,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negara, </a:t>
            </a:r>
            <a:r>
              <a:rPr lang="en-ID" dirty="0" err="1"/>
              <a:t>norma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modern </a:t>
            </a:r>
            <a:r>
              <a:rPr lang="en-ID" dirty="0" err="1"/>
              <a:t>menganggap</a:t>
            </a:r>
            <a:r>
              <a:rPr lang="en-ID" dirty="0"/>
              <a:t> </a:t>
            </a:r>
            <a:r>
              <a:rPr lang="en-ID" dirty="0" err="1"/>
              <a:t>suap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etis</a:t>
            </a:r>
            <a:r>
              <a:rPr lang="en-ID" dirty="0"/>
              <a:t> dan </a:t>
            </a:r>
            <a:r>
              <a:rPr lang="en-ID" dirty="0" err="1"/>
              <a:t>ilegal</a:t>
            </a:r>
            <a:r>
              <a:rPr lang="en-ID" dirty="0"/>
              <a:t>, yang </a:t>
            </a:r>
            <a:r>
              <a:rPr lang="en-ID" dirty="0" err="1"/>
              <a:t>mencerminkan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harapan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.</a:t>
            </a:r>
          </a:p>
          <a:p>
            <a:pPr algn="just"/>
            <a:endParaRPr lang="en-ID" sz="20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78158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9A323-2369-4FA6-A0B4-238A137F1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FILOSOFI MORAL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61520-552F-4FFB-AD23-4953B8CBB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/>
            <a:r>
              <a:rPr lang="en-ID" sz="1900" dirty="0" err="1"/>
              <a:t>Filosofi</a:t>
            </a:r>
            <a:r>
              <a:rPr lang="en-ID" sz="1900" dirty="0"/>
              <a:t> </a:t>
            </a:r>
            <a:r>
              <a:rPr lang="en-ID" sz="1900" dirty="0" err="1"/>
              <a:t>etika</a:t>
            </a:r>
            <a:r>
              <a:rPr lang="en-ID" sz="1900" dirty="0"/>
              <a:t> </a:t>
            </a:r>
            <a:r>
              <a:rPr lang="en-ID" sz="1900" dirty="0" err="1"/>
              <a:t>mencakup</a:t>
            </a:r>
            <a:r>
              <a:rPr lang="en-ID" sz="1900" dirty="0"/>
              <a:t> </a:t>
            </a:r>
            <a:r>
              <a:rPr lang="en-ID" sz="1900" dirty="0" err="1"/>
              <a:t>teori-teori</a:t>
            </a:r>
            <a:r>
              <a:rPr lang="en-ID" sz="1900" dirty="0"/>
              <a:t> yang </a:t>
            </a:r>
            <a:r>
              <a:rPr lang="en-ID" sz="1900" dirty="0" err="1"/>
              <a:t>berbeda</a:t>
            </a:r>
            <a:r>
              <a:rPr lang="en-ID" sz="1900" dirty="0"/>
              <a:t> </a:t>
            </a:r>
            <a:r>
              <a:rPr lang="en-ID" sz="1900" dirty="0" err="1"/>
              <a:t>seperti</a:t>
            </a:r>
            <a:r>
              <a:rPr lang="en-ID" sz="1900" dirty="0"/>
              <a:t>:</a:t>
            </a:r>
          </a:p>
          <a:p>
            <a:pPr lvl="1" algn="just"/>
            <a:r>
              <a:rPr lang="en-ID" sz="1900" b="1" dirty="0" err="1"/>
              <a:t>Utilitarianisme</a:t>
            </a:r>
            <a:r>
              <a:rPr lang="en-ID" sz="1900" dirty="0"/>
              <a:t> (</a:t>
            </a:r>
            <a:r>
              <a:rPr lang="en-ID" sz="1900" dirty="0" err="1"/>
              <a:t>mengukur</a:t>
            </a:r>
            <a:r>
              <a:rPr lang="en-ID" sz="1900" dirty="0"/>
              <a:t> </a:t>
            </a:r>
            <a:r>
              <a:rPr lang="en-ID" sz="1900" dirty="0" err="1"/>
              <a:t>baik</a:t>
            </a:r>
            <a:r>
              <a:rPr lang="en-ID" sz="1900" dirty="0"/>
              <a:t> </a:t>
            </a:r>
            <a:r>
              <a:rPr lang="en-ID" sz="1900" dirty="0" err="1"/>
              <a:t>buruknya</a:t>
            </a:r>
            <a:r>
              <a:rPr lang="en-ID" sz="1900" dirty="0"/>
              <a:t> </a:t>
            </a:r>
            <a:r>
              <a:rPr lang="en-ID" sz="1900" dirty="0" err="1"/>
              <a:t>tindakan</a:t>
            </a:r>
            <a:r>
              <a:rPr lang="en-ID" sz="1900" dirty="0"/>
              <a:t> </a:t>
            </a:r>
            <a:r>
              <a:rPr lang="en-ID" sz="1900" dirty="0" err="1"/>
              <a:t>berdasarkan</a:t>
            </a:r>
            <a:r>
              <a:rPr lang="en-ID" sz="1900" dirty="0"/>
              <a:t> </a:t>
            </a:r>
            <a:r>
              <a:rPr lang="en-ID" sz="1900" dirty="0" err="1"/>
              <a:t>hasil</a:t>
            </a:r>
            <a:r>
              <a:rPr lang="en-ID" sz="1900" dirty="0"/>
              <a:t> </a:t>
            </a:r>
            <a:r>
              <a:rPr lang="en-ID" sz="1900" dirty="0" err="1"/>
              <a:t>atau</a:t>
            </a:r>
            <a:r>
              <a:rPr lang="en-ID" sz="1900" dirty="0"/>
              <a:t> </a:t>
            </a:r>
            <a:r>
              <a:rPr lang="en-ID" sz="1900" dirty="0" err="1"/>
              <a:t>manfaatnya</a:t>
            </a:r>
            <a:r>
              <a:rPr lang="en-ID" sz="1900" dirty="0"/>
              <a:t>)</a:t>
            </a:r>
          </a:p>
          <a:p>
            <a:pPr lvl="1" algn="just"/>
            <a:r>
              <a:rPr lang="en-ID" sz="1900" b="1" dirty="0" err="1"/>
              <a:t>Deontologi</a:t>
            </a:r>
            <a:r>
              <a:rPr lang="en-ID" sz="1900" dirty="0"/>
              <a:t> (</a:t>
            </a:r>
            <a:r>
              <a:rPr lang="en-ID" sz="1900" dirty="0" err="1"/>
              <a:t>berfokus</a:t>
            </a:r>
            <a:r>
              <a:rPr lang="en-ID" sz="1900" dirty="0"/>
              <a:t> pada </a:t>
            </a:r>
            <a:r>
              <a:rPr lang="en-ID" sz="1900" dirty="0" err="1"/>
              <a:t>kewajiban</a:t>
            </a:r>
            <a:r>
              <a:rPr lang="en-ID" sz="1900" dirty="0"/>
              <a:t> dan </a:t>
            </a:r>
            <a:r>
              <a:rPr lang="en-ID" sz="1900" dirty="0" err="1"/>
              <a:t>aturan</a:t>
            </a:r>
            <a:r>
              <a:rPr lang="en-ID" sz="1900" dirty="0"/>
              <a:t> moral yang </a:t>
            </a:r>
            <a:r>
              <a:rPr lang="en-ID" sz="1900" dirty="0" err="1"/>
              <a:t>harus</a:t>
            </a:r>
            <a:r>
              <a:rPr lang="en-ID" sz="1900" dirty="0"/>
              <a:t> </a:t>
            </a:r>
            <a:r>
              <a:rPr lang="en-ID" sz="1900" dirty="0" err="1"/>
              <a:t>diikuti</a:t>
            </a:r>
            <a:r>
              <a:rPr lang="en-ID" sz="1900" dirty="0"/>
              <a:t>)</a:t>
            </a:r>
          </a:p>
          <a:p>
            <a:pPr lvl="1" algn="just"/>
            <a:r>
              <a:rPr lang="en-ID" sz="1900" b="1" dirty="0" err="1"/>
              <a:t>Etika</a:t>
            </a:r>
            <a:r>
              <a:rPr lang="en-ID" sz="1900" b="1" dirty="0"/>
              <a:t> Kebajikan</a:t>
            </a:r>
            <a:r>
              <a:rPr lang="en-ID" sz="1900" dirty="0"/>
              <a:t> (</a:t>
            </a:r>
            <a:r>
              <a:rPr lang="en-ID" sz="1900" dirty="0" err="1"/>
              <a:t>berfokus</a:t>
            </a:r>
            <a:r>
              <a:rPr lang="en-ID" sz="1900" dirty="0"/>
              <a:t> pada </a:t>
            </a:r>
            <a:r>
              <a:rPr lang="en-ID" sz="1900" dirty="0" err="1"/>
              <a:t>karakter</a:t>
            </a:r>
            <a:r>
              <a:rPr lang="en-ID" sz="1900" dirty="0"/>
              <a:t> dan </a:t>
            </a:r>
            <a:r>
              <a:rPr lang="en-ID" sz="1900" dirty="0" err="1"/>
              <a:t>niat</a:t>
            </a:r>
            <a:r>
              <a:rPr lang="en-ID" sz="1900" dirty="0"/>
              <a:t> </a:t>
            </a:r>
            <a:r>
              <a:rPr lang="en-ID" sz="1900" dirty="0" err="1"/>
              <a:t>baik</a:t>
            </a:r>
            <a:r>
              <a:rPr lang="en-ID" sz="1900" dirty="0"/>
              <a:t> </a:t>
            </a:r>
            <a:r>
              <a:rPr lang="en-ID" sz="1900" dirty="0" err="1"/>
              <a:t>seseorang</a:t>
            </a:r>
            <a:r>
              <a:rPr lang="en-ID" sz="1900" dirty="0"/>
              <a:t>)</a:t>
            </a:r>
          </a:p>
          <a:p>
            <a:r>
              <a:rPr lang="en-US" sz="1900" b="1" dirty="0" err="1"/>
              <a:t>Contoh</a:t>
            </a:r>
            <a:r>
              <a:rPr lang="en-US" sz="1900" dirty="0"/>
              <a:t>: </a:t>
            </a:r>
            <a:r>
              <a:rPr lang="en-US" sz="1900" dirty="0" err="1"/>
              <a:t>Dalam</a:t>
            </a:r>
            <a:r>
              <a:rPr lang="en-US" sz="1900" dirty="0"/>
              <a:t> </a:t>
            </a:r>
            <a:r>
              <a:rPr lang="en-US" sz="1900" dirty="0" err="1"/>
              <a:t>perusahaan</a:t>
            </a:r>
            <a:r>
              <a:rPr lang="en-US" sz="1900" dirty="0"/>
              <a:t> </a:t>
            </a:r>
            <a:r>
              <a:rPr lang="en-US" sz="1900" dirty="0" err="1"/>
              <a:t>teknologi</a:t>
            </a:r>
            <a:r>
              <a:rPr lang="en-US" sz="1900" dirty="0"/>
              <a:t>, </a:t>
            </a:r>
            <a:r>
              <a:rPr lang="en-US" sz="1900" dirty="0" err="1"/>
              <a:t>seorang</a:t>
            </a:r>
            <a:r>
              <a:rPr lang="en-US" sz="1900" dirty="0"/>
              <a:t> </a:t>
            </a:r>
            <a:r>
              <a:rPr lang="en-US" sz="1900" dirty="0" err="1"/>
              <a:t>manajer</a:t>
            </a:r>
            <a:r>
              <a:rPr lang="en-US" sz="1900" dirty="0"/>
              <a:t> </a:t>
            </a:r>
            <a:r>
              <a:rPr lang="en-US" sz="1900" dirty="0" err="1"/>
              <a:t>mungkin</a:t>
            </a:r>
            <a:r>
              <a:rPr lang="en-US" sz="1900" dirty="0"/>
              <a:t> </a:t>
            </a:r>
            <a:r>
              <a:rPr lang="en-US" sz="1900" dirty="0" err="1"/>
              <a:t>menghadapi</a:t>
            </a:r>
            <a:r>
              <a:rPr lang="en-US" sz="1900" dirty="0"/>
              <a:t> </a:t>
            </a:r>
            <a:r>
              <a:rPr lang="en-US" sz="1900" dirty="0" err="1"/>
              <a:t>dilema</a:t>
            </a:r>
            <a:r>
              <a:rPr lang="en-US" sz="1900" dirty="0"/>
              <a:t> </a:t>
            </a:r>
            <a:r>
              <a:rPr lang="en-US" sz="1900" dirty="0" err="1"/>
              <a:t>antara</a:t>
            </a:r>
            <a:r>
              <a:rPr lang="en-US" sz="1900" dirty="0"/>
              <a:t> </a:t>
            </a:r>
            <a:r>
              <a:rPr lang="en-US" sz="1900" dirty="0" err="1"/>
              <a:t>meningkatkan</a:t>
            </a:r>
            <a:r>
              <a:rPr lang="en-US" sz="1900" dirty="0"/>
              <a:t> </a:t>
            </a:r>
            <a:r>
              <a:rPr lang="en-US" sz="1900" dirty="0" err="1"/>
              <a:t>keuntungan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</a:t>
            </a:r>
            <a:r>
              <a:rPr lang="en-US" sz="1900" dirty="0" err="1"/>
              <a:t>mengorbankan</a:t>
            </a:r>
            <a:r>
              <a:rPr lang="en-US" sz="1900" dirty="0"/>
              <a:t> </a:t>
            </a:r>
            <a:r>
              <a:rPr lang="en-US" sz="1900" dirty="0" err="1"/>
              <a:t>privasi</a:t>
            </a:r>
            <a:r>
              <a:rPr lang="en-US" sz="1900" dirty="0"/>
              <a:t> </a:t>
            </a:r>
            <a:r>
              <a:rPr lang="en-US" sz="1900" dirty="0" err="1"/>
              <a:t>pengguna</a:t>
            </a:r>
            <a:r>
              <a:rPr lang="en-US" sz="1900" dirty="0"/>
              <a:t>. </a:t>
            </a:r>
            <a:r>
              <a:rPr lang="en-US" sz="1900" dirty="0" err="1"/>
              <a:t>Pendekatan</a:t>
            </a:r>
            <a:r>
              <a:rPr lang="en-US" sz="1900" dirty="0"/>
              <a:t> </a:t>
            </a:r>
            <a:r>
              <a:rPr lang="en-US" sz="1900" dirty="0" err="1"/>
              <a:t>utilitarianisme</a:t>
            </a:r>
            <a:r>
              <a:rPr lang="en-US" sz="1900" dirty="0"/>
              <a:t> </a:t>
            </a:r>
            <a:r>
              <a:rPr lang="en-US" sz="1900" dirty="0" err="1"/>
              <a:t>dapat</a:t>
            </a:r>
            <a:r>
              <a:rPr lang="en-US" sz="1900" dirty="0"/>
              <a:t> </a:t>
            </a:r>
            <a:r>
              <a:rPr lang="en-US" sz="1900" dirty="0" err="1"/>
              <a:t>mendorong</a:t>
            </a:r>
            <a:r>
              <a:rPr lang="en-US" sz="1900" dirty="0"/>
              <a:t> </a:t>
            </a:r>
            <a:r>
              <a:rPr lang="en-US" sz="1900" dirty="0" err="1"/>
              <a:t>manajer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mempertimbangkan</a:t>
            </a:r>
            <a:r>
              <a:rPr lang="en-US" sz="1900" dirty="0"/>
              <a:t> </a:t>
            </a:r>
            <a:r>
              <a:rPr lang="en-US" sz="1900" dirty="0" err="1"/>
              <a:t>manfaat</a:t>
            </a:r>
            <a:r>
              <a:rPr lang="en-US" sz="1900" dirty="0"/>
              <a:t> </a:t>
            </a:r>
            <a:r>
              <a:rPr lang="en-US" sz="1900" dirty="0" err="1"/>
              <a:t>keseluruhan</a:t>
            </a:r>
            <a:r>
              <a:rPr lang="en-US" sz="1900" dirty="0"/>
              <a:t> </a:t>
            </a:r>
            <a:r>
              <a:rPr lang="en-US" sz="1900" dirty="0" err="1"/>
              <a:t>bagi</a:t>
            </a:r>
            <a:r>
              <a:rPr lang="en-US" sz="1900" dirty="0"/>
              <a:t> </a:t>
            </a:r>
            <a:r>
              <a:rPr lang="en-US" sz="1900" dirty="0" err="1"/>
              <a:t>pelanggan</a:t>
            </a:r>
            <a:r>
              <a:rPr lang="en-US" sz="1900" dirty="0"/>
              <a:t> dan </a:t>
            </a:r>
            <a:r>
              <a:rPr lang="en-US" sz="1900" dirty="0" err="1"/>
              <a:t>masyarakat</a:t>
            </a:r>
            <a:r>
              <a:rPr lang="en-US" sz="1900" dirty="0"/>
              <a:t> </a:t>
            </a:r>
            <a:r>
              <a:rPr lang="en-US" sz="1900" dirty="0" err="1"/>
              <a:t>sebelum</a:t>
            </a:r>
            <a:r>
              <a:rPr lang="en-US" sz="1900" dirty="0"/>
              <a:t> </a:t>
            </a:r>
            <a:r>
              <a:rPr lang="en-US" sz="1900" dirty="0" err="1"/>
              <a:t>membuat</a:t>
            </a:r>
            <a:r>
              <a:rPr lang="en-US" sz="1900" dirty="0"/>
              <a:t> </a:t>
            </a:r>
            <a:r>
              <a:rPr lang="en-US" sz="1900" dirty="0" err="1"/>
              <a:t>keputusan</a:t>
            </a:r>
            <a:r>
              <a:rPr lang="en-US" sz="1900" dirty="0"/>
              <a:t>, </a:t>
            </a:r>
            <a:r>
              <a:rPr lang="en-US" sz="1900" dirty="0" err="1"/>
              <a:t>sementara</a:t>
            </a:r>
            <a:r>
              <a:rPr lang="en-US" sz="1900" dirty="0"/>
              <a:t> </a:t>
            </a:r>
            <a:r>
              <a:rPr lang="en-US" sz="1900" dirty="0" err="1"/>
              <a:t>pendekatan</a:t>
            </a:r>
            <a:r>
              <a:rPr lang="en-US" sz="1900" dirty="0"/>
              <a:t> </a:t>
            </a:r>
            <a:r>
              <a:rPr lang="en-US" sz="1900" dirty="0" err="1"/>
              <a:t>deontologi</a:t>
            </a:r>
            <a:r>
              <a:rPr lang="en-US" sz="1900" dirty="0"/>
              <a:t> </a:t>
            </a:r>
            <a:r>
              <a:rPr lang="en-US" sz="1900" dirty="0" err="1"/>
              <a:t>mungkin</a:t>
            </a:r>
            <a:r>
              <a:rPr lang="en-US" sz="1900" dirty="0"/>
              <a:t> </a:t>
            </a:r>
            <a:r>
              <a:rPr lang="en-US" sz="1900" dirty="0" err="1"/>
              <a:t>mendorongnya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menghormati</a:t>
            </a:r>
            <a:r>
              <a:rPr lang="en-US" sz="1900" dirty="0"/>
              <a:t> </a:t>
            </a:r>
            <a:r>
              <a:rPr lang="en-US" sz="1900" dirty="0" err="1"/>
              <a:t>hak</a:t>
            </a:r>
            <a:r>
              <a:rPr lang="en-US" sz="1900" dirty="0"/>
              <a:t> </a:t>
            </a:r>
            <a:r>
              <a:rPr lang="en-US" sz="1900" dirty="0" err="1"/>
              <a:t>privasi</a:t>
            </a:r>
            <a:r>
              <a:rPr lang="en-US" sz="1900" dirty="0"/>
              <a:t> </a:t>
            </a:r>
            <a:r>
              <a:rPr lang="en-US" sz="1900" dirty="0" err="1"/>
              <a:t>sebagai</a:t>
            </a:r>
            <a:r>
              <a:rPr lang="en-US" sz="1900" dirty="0"/>
              <a:t> </a:t>
            </a:r>
            <a:r>
              <a:rPr lang="en-US" sz="1900" dirty="0" err="1"/>
              <a:t>kewajiban</a:t>
            </a:r>
            <a:r>
              <a:rPr lang="en-US" sz="1900" dirty="0"/>
              <a:t> moral.</a:t>
            </a:r>
            <a:endParaRPr lang="en-ID" sz="19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80710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7FAEC-969E-4481-B0D2-1F885EA49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KODE ETIK PROFESI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78FC2-1CD2-4F7F-BF66-63D2AE6E1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sz="2000" dirty="0"/>
              <a:t>Banyak </a:t>
            </a:r>
            <a:r>
              <a:rPr lang="en-ID" sz="2000" dirty="0" err="1"/>
              <a:t>profesi</a:t>
            </a:r>
            <a:r>
              <a:rPr lang="en-ID" sz="2000" dirty="0"/>
              <a:t>,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akuntan</a:t>
            </a:r>
            <a:r>
              <a:rPr lang="en-ID" sz="2000" dirty="0"/>
              <a:t>, </a:t>
            </a:r>
            <a:r>
              <a:rPr lang="en-ID" sz="2000" dirty="0" err="1"/>
              <a:t>dokter</a:t>
            </a:r>
            <a:r>
              <a:rPr lang="en-ID" sz="2000" dirty="0"/>
              <a:t>,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pengacara</a:t>
            </a:r>
            <a:r>
              <a:rPr lang="en-ID" sz="2000" dirty="0"/>
              <a:t>,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kode</a:t>
            </a:r>
            <a:r>
              <a:rPr lang="en-ID" sz="2000" dirty="0"/>
              <a:t> </a:t>
            </a:r>
            <a:r>
              <a:rPr lang="en-ID" sz="2000" dirty="0" err="1"/>
              <a:t>etik</a:t>
            </a:r>
            <a:r>
              <a:rPr lang="en-ID" sz="2000" dirty="0"/>
              <a:t> </a:t>
            </a:r>
            <a:r>
              <a:rPr lang="en-ID" sz="2000" dirty="0" err="1"/>
              <a:t>resmi</a:t>
            </a:r>
            <a:r>
              <a:rPr lang="en-ID" sz="2000" dirty="0"/>
              <a:t> yang </a:t>
            </a:r>
            <a:r>
              <a:rPr lang="en-ID" sz="2000" dirty="0" err="1"/>
              <a:t>dirumuskan</a:t>
            </a:r>
            <a:r>
              <a:rPr lang="en-ID" sz="2000" dirty="0"/>
              <a:t> oleh badan </a:t>
            </a:r>
            <a:r>
              <a:rPr lang="en-ID" sz="2000" dirty="0" err="1"/>
              <a:t>profesional</a:t>
            </a:r>
            <a:r>
              <a:rPr lang="en-ID" sz="2000" dirty="0"/>
              <a:t> </a:t>
            </a:r>
            <a:r>
              <a:rPr lang="en-ID" sz="2000" dirty="0" err="1"/>
              <a:t>terkait</a:t>
            </a:r>
            <a:r>
              <a:rPr lang="en-ID" sz="2000" dirty="0"/>
              <a:t>. </a:t>
            </a:r>
            <a:r>
              <a:rPr lang="en-ID" sz="2000" dirty="0" err="1"/>
              <a:t>Kode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memberikan</a:t>
            </a:r>
            <a:r>
              <a:rPr lang="en-ID" sz="2000" dirty="0"/>
              <a:t> </a:t>
            </a:r>
            <a:r>
              <a:rPr lang="en-ID" sz="2000" dirty="0" err="1"/>
              <a:t>panduan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apa</a:t>
            </a:r>
            <a:r>
              <a:rPr lang="en-ID" sz="2000" dirty="0"/>
              <a:t> yang </a:t>
            </a:r>
            <a:r>
              <a:rPr lang="en-ID" sz="2000" dirty="0" err="1"/>
              <a:t>dianggap</a:t>
            </a:r>
            <a:r>
              <a:rPr lang="en-ID" sz="2000" dirty="0"/>
              <a:t> </a:t>
            </a:r>
            <a:r>
              <a:rPr lang="en-ID" sz="2000" dirty="0" err="1"/>
              <a:t>benar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salah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konteks</a:t>
            </a:r>
            <a:r>
              <a:rPr lang="en-ID" sz="2000" dirty="0"/>
              <a:t> </a:t>
            </a:r>
            <a:r>
              <a:rPr lang="en-ID" sz="2000" dirty="0" err="1"/>
              <a:t>pekerjaan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r>
              <a:rPr lang="en-ID" sz="2000" dirty="0"/>
              <a:t>, </a:t>
            </a:r>
            <a:r>
              <a:rPr lang="en-ID" sz="2000" dirty="0" err="1"/>
              <a:t>misalnya</a:t>
            </a:r>
            <a:r>
              <a:rPr lang="en-ID" sz="2000" dirty="0"/>
              <a:t> </a:t>
            </a:r>
            <a:r>
              <a:rPr lang="en-ID" sz="2000" dirty="0" err="1"/>
              <a:t>kerahasiaan</a:t>
            </a:r>
            <a:r>
              <a:rPr lang="en-ID" sz="2000" dirty="0"/>
              <a:t>, </a:t>
            </a:r>
            <a:r>
              <a:rPr lang="en-ID" sz="2000" dirty="0" err="1"/>
              <a:t>integritas</a:t>
            </a:r>
            <a:r>
              <a:rPr lang="en-ID" sz="2000" dirty="0"/>
              <a:t>, dan </a:t>
            </a:r>
            <a:r>
              <a:rPr lang="en-ID" sz="2000" dirty="0" err="1"/>
              <a:t>tanggung</a:t>
            </a:r>
            <a:r>
              <a:rPr lang="en-ID" sz="2000" dirty="0"/>
              <a:t> </a:t>
            </a:r>
            <a:r>
              <a:rPr lang="en-ID" sz="2000" dirty="0" err="1"/>
              <a:t>jawab</a:t>
            </a:r>
            <a:r>
              <a:rPr lang="en-ID" sz="2000" dirty="0"/>
              <a:t> </a:t>
            </a:r>
            <a:r>
              <a:rPr lang="en-ID" sz="2000" dirty="0" err="1"/>
              <a:t>sosial</a:t>
            </a:r>
            <a:r>
              <a:rPr lang="en-ID" sz="2000" dirty="0"/>
              <a:t>.</a:t>
            </a:r>
          </a:p>
          <a:p>
            <a:r>
              <a:rPr lang="en-US" sz="2000" b="1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akuntan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r>
              <a:rPr lang="en-US" sz="2000" dirty="0" err="1"/>
              <a:t>diwajibkan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mengikuti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yang </a:t>
            </a:r>
            <a:r>
              <a:rPr lang="en-US" sz="2000" dirty="0" err="1"/>
              <a:t>ditetapkan</a:t>
            </a:r>
            <a:r>
              <a:rPr lang="en-US" sz="2000" dirty="0"/>
              <a:t> oleh </a:t>
            </a:r>
            <a:r>
              <a:rPr lang="en-US" sz="2000" dirty="0" err="1"/>
              <a:t>asosiasi</a:t>
            </a:r>
            <a:r>
              <a:rPr lang="en-US" sz="2000" dirty="0"/>
              <a:t> </a:t>
            </a:r>
            <a:r>
              <a:rPr lang="en-US" sz="2000" dirty="0" err="1"/>
              <a:t>profesinya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kerahasiaan</a:t>
            </a:r>
            <a:r>
              <a:rPr lang="en-US" sz="2000" dirty="0"/>
              <a:t> </a:t>
            </a:r>
            <a:r>
              <a:rPr lang="en-US" sz="2000" dirty="0" err="1"/>
              <a:t>klien</a:t>
            </a:r>
            <a:r>
              <a:rPr lang="en-US" sz="2000" dirty="0"/>
              <a:t> dan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yang </a:t>
            </a:r>
            <a:r>
              <a:rPr lang="en-US" sz="2000" dirty="0" err="1"/>
              <a:t>jujur</a:t>
            </a:r>
            <a:r>
              <a:rPr lang="en-US" sz="2000" dirty="0"/>
              <a:t>.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akuntan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mengungkapkan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 </a:t>
            </a:r>
            <a:r>
              <a:rPr lang="en-US" sz="2000" dirty="0" err="1"/>
              <a:t>klien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izin</a:t>
            </a:r>
            <a:r>
              <a:rPr lang="en-US" sz="2000" dirty="0"/>
              <a:t>,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melanggar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.</a:t>
            </a:r>
            <a:endParaRPr lang="en-ID" sz="20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66100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CC7C1-73F4-4459-8BA1-AE3414AB7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6.PENGALAMAN PRIBADI DAN SOSIAL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9F3E8-B388-4A3B-95DA-2013B46A0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sz="2000" dirty="0"/>
              <a:t>Nilai-</a:t>
            </a:r>
            <a:r>
              <a:rPr lang="en-ID" sz="2000" dirty="0" err="1"/>
              <a:t>nilai</a:t>
            </a:r>
            <a:r>
              <a:rPr lang="en-ID" sz="2000" dirty="0"/>
              <a:t> moral </a:t>
            </a:r>
            <a:r>
              <a:rPr lang="en-ID" sz="2000" dirty="0" err="1"/>
              <a:t>individu</a:t>
            </a:r>
            <a:r>
              <a:rPr lang="en-ID" sz="2000" dirty="0"/>
              <a:t> </a:t>
            </a:r>
            <a:r>
              <a:rPr lang="en-ID" sz="2000" dirty="0" err="1"/>
              <a:t>sering</a:t>
            </a:r>
            <a:r>
              <a:rPr lang="en-ID" sz="2000" dirty="0"/>
              <a:t> kali </a:t>
            </a:r>
            <a:r>
              <a:rPr lang="en-ID" sz="2000" dirty="0" err="1"/>
              <a:t>dibentuk</a:t>
            </a:r>
            <a:r>
              <a:rPr lang="en-ID" sz="2000" dirty="0"/>
              <a:t> oleh </a:t>
            </a:r>
            <a:r>
              <a:rPr lang="en-ID" sz="2000" dirty="0" err="1"/>
              <a:t>pengalaman</a:t>
            </a:r>
            <a:r>
              <a:rPr lang="en-ID" sz="2000" dirty="0"/>
              <a:t> </a:t>
            </a:r>
            <a:r>
              <a:rPr lang="en-ID" sz="2000" dirty="0" err="1"/>
              <a:t>hidup</a:t>
            </a:r>
            <a:r>
              <a:rPr lang="en-ID" sz="2000" dirty="0"/>
              <a:t> </a:t>
            </a:r>
            <a:r>
              <a:rPr lang="en-ID" sz="2000" dirty="0" err="1"/>
              <a:t>mereka</a:t>
            </a:r>
            <a:r>
              <a:rPr lang="en-ID" sz="2000" dirty="0"/>
              <a:t>, </a:t>
            </a:r>
            <a:r>
              <a:rPr lang="en-ID" sz="2000" dirty="0" err="1"/>
              <a:t>pendidikan</a:t>
            </a:r>
            <a:r>
              <a:rPr lang="en-ID" sz="2000" dirty="0"/>
              <a:t>, </a:t>
            </a:r>
            <a:r>
              <a:rPr lang="en-ID" sz="2000" dirty="0" err="1"/>
              <a:t>serta</a:t>
            </a:r>
            <a:r>
              <a:rPr lang="en-ID" sz="2000" dirty="0"/>
              <a:t> </a:t>
            </a:r>
            <a:r>
              <a:rPr lang="en-ID" sz="2000" dirty="0" err="1"/>
              <a:t>interaksi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dan </a:t>
            </a:r>
            <a:r>
              <a:rPr lang="en-ID" sz="2000" dirty="0" err="1"/>
              <a:t>masyarakat</a:t>
            </a:r>
            <a:r>
              <a:rPr lang="en-ID" sz="2000" dirty="0"/>
              <a:t> </a:t>
            </a:r>
            <a:r>
              <a:rPr lang="en-ID" sz="2000" dirty="0" err="1"/>
              <a:t>sekitar</a:t>
            </a:r>
            <a:r>
              <a:rPr lang="en-ID" sz="2000" dirty="0"/>
              <a:t>.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bisnis</a:t>
            </a:r>
            <a:r>
              <a:rPr lang="en-ID" sz="2000" dirty="0"/>
              <a:t>, </a:t>
            </a:r>
            <a:r>
              <a:rPr lang="en-ID" sz="2000" dirty="0" err="1"/>
              <a:t>pengalaman</a:t>
            </a:r>
            <a:r>
              <a:rPr lang="en-ID" sz="2000" dirty="0"/>
              <a:t> </a:t>
            </a:r>
            <a:r>
              <a:rPr lang="en-ID" sz="2000" dirty="0" err="1"/>
              <a:t>pribadi</a:t>
            </a:r>
            <a:r>
              <a:rPr lang="en-ID" sz="2000" dirty="0"/>
              <a:t>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panduan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membuat</a:t>
            </a:r>
            <a:r>
              <a:rPr lang="en-ID" sz="2000" dirty="0"/>
              <a:t> </a:t>
            </a:r>
            <a:r>
              <a:rPr lang="en-ID" sz="2000" dirty="0" err="1"/>
              <a:t>keputusan</a:t>
            </a:r>
            <a:r>
              <a:rPr lang="en-ID" sz="2000" dirty="0"/>
              <a:t> yang </a:t>
            </a:r>
            <a:r>
              <a:rPr lang="en-ID" sz="2000" dirty="0" err="1"/>
              <a:t>melibatkan</a:t>
            </a:r>
            <a:r>
              <a:rPr lang="en-ID" sz="2000" dirty="0"/>
              <a:t> </a:t>
            </a:r>
            <a:r>
              <a:rPr lang="en-ID" sz="2000" dirty="0" err="1"/>
              <a:t>dilema</a:t>
            </a:r>
            <a:r>
              <a:rPr lang="en-ID" sz="2000" dirty="0"/>
              <a:t> </a:t>
            </a:r>
            <a:r>
              <a:rPr lang="en-ID" sz="2000" dirty="0" err="1"/>
              <a:t>etika</a:t>
            </a:r>
            <a:r>
              <a:rPr lang="en-ID" sz="2000" dirty="0"/>
              <a:t>.</a:t>
            </a:r>
          </a:p>
          <a:p>
            <a:r>
              <a:rPr lang="en-US" sz="2000" b="1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pengusaha</a:t>
            </a:r>
            <a:r>
              <a:rPr lang="en-US" sz="2000" dirty="0"/>
              <a:t> yang </a:t>
            </a:r>
            <a:r>
              <a:rPr lang="en-US" sz="2000" dirty="0" err="1"/>
              <a:t>pernah</a:t>
            </a:r>
            <a:r>
              <a:rPr lang="en-US" sz="2000" dirty="0"/>
              <a:t> </a:t>
            </a:r>
            <a:r>
              <a:rPr lang="en-US" sz="2000" dirty="0" err="1"/>
              <a:t>mengalami</a:t>
            </a:r>
            <a:r>
              <a:rPr lang="en-US" sz="2000" dirty="0"/>
              <a:t> </a:t>
            </a:r>
            <a:r>
              <a:rPr lang="en-US" sz="2000" dirty="0" err="1"/>
              <a:t>ketidakadilan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berbisnis</a:t>
            </a:r>
            <a:r>
              <a:rPr lang="en-US" sz="2000" dirty="0"/>
              <a:t> di masa </a:t>
            </a:r>
            <a:r>
              <a:rPr lang="en-US" sz="2000" dirty="0" err="1"/>
              <a:t>lalu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memutuskan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menerapkan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perekrutan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adil</a:t>
            </a:r>
            <a:r>
              <a:rPr lang="en-US" sz="2000" dirty="0"/>
              <a:t> di </a:t>
            </a:r>
            <a:r>
              <a:rPr lang="en-US" sz="2000" dirty="0" err="1"/>
              <a:t>perusahaannya</a:t>
            </a:r>
            <a:r>
              <a:rPr lang="en-US" sz="2000" dirty="0"/>
              <a:t>,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kesempatan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kandidat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memandang</a:t>
            </a:r>
            <a:r>
              <a:rPr lang="en-US" sz="2000" dirty="0"/>
              <a:t> </a:t>
            </a:r>
            <a:r>
              <a:rPr lang="en-US" sz="2000" dirty="0" err="1"/>
              <a:t>latar</a:t>
            </a:r>
            <a:r>
              <a:rPr lang="en-US" sz="2000" dirty="0"/>
              <a:t> </a:t>
            </a:r>
            <a:r>
              <a:rPr lang="en-US" sz="2000" dirty="0" err="1"/>
              <a:t>belakang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</a:t>
            </a:r>
            <a:endParaRPr lang="en-ID" sz="2000" dirty="0"/>
          </a:p>
          <a:p>
            <a:endParaRPr lang="en-ID" sz="28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99977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31390-0A38-4418-8E6B-FE5D75826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7. </a:t>
            </a:r>
            <a:r>
              <a:rPr lang="en-ID" b="1" dirty="0" err="1"/>
              <a:t>Faktor</a:t>
            </a:r>
            <a:r>
              <a:rPr lang="en-ID" b="1" dirty="0"/>
              <a:t> </a:t>
            </a:r>
            <a:r>
              <a:rPr lang="en-ID" b="1" dirty="0" err="1"/>
              <a:t>Ekonomi</a:t>
            </a:r>
            <a:r>
              <a:rPr lang="en-ID" b="1" dirty="0"/>
              <a:t> dan </a:t>
            </a:r>
            <a:r>
              <a:rPr lang="en-ID" b="1" dirty="0" err="1"/>
              <a:t>Politik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93516-F94C-4B14-AB56-05DCF6F29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 dan </a:t>
            </a:r>
            <a:r>
              <a:rPr lang="en-ID" sz="2000" dirty="0" err="1"/>
              <a:t>politik</a:t>
            </a:r>
            <a:r>
              <a:rPr lang="en-ID" sz="2000" dirty="0"/>
              <a:t> di </a:t>
            </a:r>
            <a:r>
              <a:rPr lang="en-ID" sz="2000" dirty="0" err="1"/>
              <a:t>suatu</a:t>
            </a:r>
            <a:r>
              <a:rPr lang="en-ID" sz="2000" dirty="0"/>
              <a:t> negara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wilayah</a:t>
            </a:r>
            <a:r>
              <a:rPr lang="en-ID" sz="2000" dirty="0"/>
              <a:t> juga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etika</a:t>
            </a:r>
            <a:r>
              <a:rPr lang="en-ID" sz="2000" dirty="0"/>
              <a:t>. </a:t>
            </a:r>
            <a:r>
              <a:rPr lang="en-ID" sz="2000" dirty="0" err="1"/>
              <a:t>Misalnya</a:t>
            </a:r>
            <a:r>
              <a:rPr lang="en-ID" sz="2000" dirty="0"/>
              <a:t>,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 pasar </a:t>
            </a:r>
            <a:r>
              <a:rPr lang="en-ID" sz="2000" dirty="0" err="1"/>
              <a:t>bebas</a:t>
            </a:r>
            <a:r>
              <a:rPr lang="en-ID" sz="2000" dirty="0"/>
              <a:t>, </a:t>
            </a:r>
            <a:r>
              <a:rPr lang="en-ID" sz="2000" dirty="0" err="1"/>
              <a:t>konsep</a:t>
            </a:r>
            <a:r>
              <a:rPr lang="en-ID" sz="2000" dirty="0"/>
              <a:t> </a:t>
            </a:r>
            <a:r>
              <a:rPr lang="en-ID" sz="2000" dirty="0" err="1"/>
              <a:t>tanggung</a:t>
            </a:r>
            <a:r>
              <a:rPr lang="en-ID" sz="2000" dirty="0"/>
              <a:t> </a:t>
            </a:r>
            <a:r>
              <a:rPr lang="en-ID" sz="2000" dirty="0" err="1"/>
              <a:t>jawab</a:t>
            </a:r>
            <a:r>
              <a:rPr lang="en-ID" sz="2000" dirty="0"/>
              <a:t> </a:t>
            </a:r>
            <a:r>
              <a:rPr lang="en-ID" sz="2000" dirty="0" err="1"/>
              <a:t>sosial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r>
              <a:rPr lang="en-ID" sz="2000" dirty="0"/>
              <a:t>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berbeda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 yang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terpusat</a:t>
            </a:r>
            <a:r>
              <a:rPr lang="en-ID" sz="2000" dirty="0"/>
              <a:t>. </a:t>
            </a:r>
            <a:r>
              <a:rPr lang="en-ID" sz="2000" dirty="0" err="1"/>
              <a:t>Stabilitas</a:t>
            </a:r>
            <a:r>
              <a:rPr lang="en-ID" sz="2000" dirty="0"/>
              <a:t> </a:t>
            </a:r>
            <a:r>
              <a:rPr lang="en-ID" sz="2000" dirty="0" err="1"/>
              <a:t>politik</a:t>
            </a:r>
            <a:r>
              <a:rPr lang="en-ID" sz="2000" dirty="0"/>
              <a:t> juga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bagaimana</a:t>
            </a:r>
            <a:r>
              <a:rPr lang="en-ID" sz="2000" dirty="0"/>
              <a:t> </a:t>
            </a:r>
            <a:r>
              <a:rPr lang="en-ID" sz="2000" dirty="0" err="1"/>
              <a:t>nilai-nilai</a:t>
            </a:r>
            <a:r>
              <a:rPr lang="en-ID" sz="2000" dirty="0"/>
              <a:t> </a:t>
            </a:r>
            <a:r>
              <a:rPr lang="en-ID" sz="2000" dirty="0" err="1"/>
              <a:t>etis</a:t>
            </a:r>
            <a:r>
              <a:rPr lang="en-ID" sz="2000" dirty="0"/>
              <a:t> </a:t>
            </a:r>
            <a:r>
              <a:rPr lang="en-ID" sz="2000" dirty="0" err="1"/>
              <a:t>diterapkan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bisnis</a:t>
            </a:r>
            <a:r>
              <a:rPr lang="en-ID" sz="2000" dirty="0"/>
              <a:t>.</a:t>
            </a:r>
          </a:p>
          <a:p>
            <a:pPr algn="just"/>
            <a:r>
              <a:rPr lang="en-US" sz="2000" b="1" dirty="0" err="1"/>
              <a:t>Contoh</a:t>
            </a:r>
            <a:r>
              <a:rPr lang="en-US" sz="2000" dirty="0"/>
              <a:t>: Di negara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korupsi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,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merasa</a:t>
            </a:r>
            <a:r>
              <a:rPr lang="en-US" sz="2000" dirty="0"/>
              <a:t> </a:t>
            </a:r>
            <a:r>
              <a:rPr lang="en-US" sz="2000" dirty="0" err="1"/>
              <a:t>tertekan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praktik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bersaing</a:t>
            </a:r>
            <a:r>
              <a:rPr lang="en-US" sz="2000" dirty="0"/>
              <a:t>. </a:t>
            </a:r>
            <a:r>
              <a:rPr lang="en-US" sz="2000" dirty="0" err="1"/>
              <a:t>Namun</a:t>
            </a:r>
            <a:r>
              <a:rPr lang="en-US" sz="2000" dirty="0"/>
              <a:t>,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berkembangnya</a:t>
            </a:r>
            <a:r>
              <a:rPr lang="en-US" sz="2000" dirty="0"/>
              <a:t> </a:t>
            </a:r>
            <a:r>
              <a:rPr lang="en-US" sz="2000" dirty="0" err="1"/>
              <a:t>tekanan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sipil</a:t>
            </a:r>
            <a:r>
              <a:rPr lang="en-US" sz="2000" dirty="0"/>
              <a:t> dan </a:t>
            </a:r>
            <a:r>
              <a:rPr lang="en-US" sz="2000" dirty="0" err="1"/>
              <a:t>konsumen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praktik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transparan</a:t>
            </a:r>
            <a:r>
              <a:rPr lang="en-US" sz="2000" dirty="0"/>
              <a:t>,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mulai</a:t>
            </a:r>
            <a:r>
              <a:rPr lang="en-US" sz="2000" dirty="0"/>
              <a:t> </a:t>
            </a:r>
            <a:r>
              <a:rPr lang="en-US" sz="2000" dirty="0" err="1"/>
              <a:t>menerapkan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dan anti-</a:t>
            </a:r>
            <a:r>
              <a:rPr lang="en-US" sz="2000" dirty="0" err="1"/>
              <a:t>korupsi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reputasi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</a:t>
            </a:r>
            <a:endParaRPr lang="en-ID" sz="2000" dirty="0"/>
          </a:p>
          <a:p>
            <a:pPr algn="just"/>
            <a:endParaRPr lang="en-ID" sz="24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495895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1605</Words>
  <Application>Microsoft Office PowerPoint</Application>
  <PresentationFormat>Widescreen</PresentationFormat>
  <Paragraphs>82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Facet</vt:lpstr>
      <vt:lpstr>BAB 2 : KONSEP ETIKA</vt:lpstr>
      <vt:lpstr>KONSEP ETIKA</vt:lpstr>
      <vt:lpstr>1. AGAMA</vt:lpstr>
      <vt:lpstr>2.HUKUM</vt:lpstr>
      <vt:lpstr>3. NORMA SOSIAL</vt:lpstr>
      <vt:lpstr>4. FILOSOFI MORAL</vt:lpstr>
      <vt:lpstr>5. KODE ETIK PROFESI</vt:lpstr>
      <vt:lpstr>6.PENGALAMAN PRIBADI DAN SOSIAL</vt:lpstr>
      <vt:lpstr>7. Faktor Ekonomi dan Politik </vt:lpstr>
      <vt:lpstr>ETIKA BISNIS</vt:lpstr>
      <vt:lpstr>Pentingnya Etika Bisnis </vt:lpstr>
      <vt:lpstr>Prinsip-Prinsip Etika Bisnis</vt:lpstr>
      <vt:lpstr>Isu-isu dalam Etika Bisnis </vt:lpstr>
      <vt:lpstr>Tanggung Jawab Sosial Perusahaan (CSR) </vt:lpstr>
      <vt:lpstr>Penerapan Etika Bisnis</vt:lpstr>
      <vt:lpstr>ETIKA PROFESI </vt:lpstr>
      <vt:lpstr>Pentingnya Etika Profesi </vt:lpstr>
      <vt:lpstr>Prinsip-Prinsip Etika Profesi</vt:lpstr>
      <vt:lpstr>Kode Etik Profesi </vt:lpstr>
      <vt:lpstr>Penerapan Etika Profesi</vt:lpstr>
      <vt:lpstr>Contoh Etika Profesi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2 : KONSEP ETIKA</dc:title>
  <dc:creator>ok</dc:creator>
  <cp:lastModifiedBy>ok</cp:lastModifiedBy>
  <cp:revision>3</cp:revision>
  <dcterms:created xsi:type="dcterms:W3CDTF">2024-10-05T04:50:37Z</dcterms:created>
  <dcterms:modified xsi:type="dcterms:W3CDTF">2024-10-05T05:04:47Z</dcterms:modified>
</cp:coreProperties>
</file>