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CBA814-AF22-4300-9B52-B0CE373FEA73}" type="datetimeFigureOut">
              <a:rPr lang="en-US" smtClean="0"/>
              <a:pPr/>
              <a:t>5/19/2024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5EE8371-56DD-4485-B15E-3C236200FC2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Created by Dika Tondo </a:t>
            </a:r>
            <a:r>
              <a:rPr lang="en-US" dirty="0" err="1"/>
              <a:t>Widakdo</a:t>
            </a:r>
            <a:r>
              <a:rPr lang="en-US" dirty="0"/>
              <a:t>, </a:t>
            </a:r>
            <a:r>
              <a:rPr lang="en-US" dirty="0" err="1"/>
              <a:t>S.Kom</a:t>
            </a:r>
            <a:r>
              <a:rPr lang="en-US" dirty="0"/>
              <a:t>., M.T.I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b="1"/>
              <a:t>Adobe Illustrator</a:t>
            </a:r>
            <a:br>
              <a:rPr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228600"/>
            <a:ext cx="8839200" cy="6400800"/>
          </a:xfrm>
        </p:spPr>
        <p:txBody>
          <a:bodyPr/>
          <a:lstStyle/>
          <a:p>
            <a:r>
              <a:rPr lang="en-US" dirty="0"/>
              <a:t>Color and Color Guide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Color</a:t>
            </a:r>
            <a:r>
              <a:rPr lang="en-US" dirty="0"/>
              <a:t>,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Color Guide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 </a:t>
            </a:r>
            <a:r>
              <a:rPr lang="en-US" dirty="0" err="1"/>
              <a:t>tepi</a:t>
            </a:r>
            <a:r>
              <a:rPr lang="en-US" dirty="0"/>
              <a:t>.	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1058" t="26781" r="57051" b="37322"/>
          <a:stretch>
            <a:fillRect/>
          </a:stretch>
        </p:blipFill>
        <p:spPr bwMode="auto">
          <a:xfrm>
            <a:off x="304800" y="838200"/>
            <a:ext cx="4657725" cy="294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86800" cy="6248400"/>
          </a:xfrm>
        </p:spPr>
        <p:txBody>
          <a:bodyPr/>
          <a:lstStyle/>
          <a:p>
            <a:r>
              <a:rPr lang="en-US" dirty="0"/>
              <a:t>Stroke, </a:t>
            </a:r>
            <a:r>
              <a:rPr lang="en-US" dirty="0" err="1"/>
              <a:t>Gradien</a:t>
            </a:r>
            <a:r>
              <a:rPr lang="en-US" dirty="0"/>
              <a:t> and </a:t>
            </a:r>
            <a:r>
              <a:rPr lang="en-US" dirty="0" err="1"/>
              <a:t>Transperancy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Stroke</a:t>
            </a:r>
            <a:r>
              <a:rPr lang="en-US" dirty="0"/>
              <a:t>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mengedit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menambah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,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, </a:t>
            </a:r>
            <a:r>
              <a:rPr lang="en-US" dirty="0" err="1"/>
              <a:t>dll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Gradient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mengedit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gradasi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Transparency</a:t>
            </a:r>
            <a:r>
              <a:rPr lang="en-US" dirty="0"/>
              <a:t>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transparan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 l="10897" t="31054" r="56891" b="31624"/>
          <a:stretch>
            <a:fillRect/>
          </a:stretch>
        </p:blipFill>
        <p:spPr bwMode="auto">
          <a:xfrm>
            <a:off x="457200" y="838200"/>
            <a:ext cx="4476750" cy="291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324600"/>
          </a:xfrm>
        </p:spPr>
        <p:txBody>
          <a:bodyPr/>
          <a:lstStyle/>
          <a:p>
            <a:r>
              <a:rPr lang="en-US" dirty="0" err="1"/>
              <a:t>Swatches,Brushes</a:t>
            </a:r>
            <a:r>
              <a:rPr lang="en-US" dirty="0"/>
              <a:t>, and Symbol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Swatches</a:t>
            </a:r>
            <a:r>
              <a:rPr lang="en-US" dirty="0"/>
              <a:t>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menyimpat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Brushes</a:t>
            </a:r>
            <a:r>
              <a:rPr lang="en-US" dirty="0"/>
              <a:t>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mengedit</a:t>
            </a:r>
            <a:r>
              <a:rPr lang="en-US" dirty="0"/>
              <a:t> </a:t>
            </a:r>
            <a:r>
              <a:rPr lang="en-US" dirty="0" err="1"/>
              <a:t>macam</a:t>
            </a:r>
            <a:r>
              <a:rPr lang="en-US" dirty="0"/>
              <a:t> brush.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577" t="41880" r="56891" b="22507"/>
          <a:stretch>
            <a:fillRect/>
          </a:stretch>
        </p:blipFill>
        <p:spPr bwMode="auto">
          <a:xfrm>
            <a:off x="381000" y="685800"/>
            <a:ext cx="4476750" cy="2756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10600" cy="6248400"/>
          </a:xfrm>
        </p:spPr>
        <p:txBody>
          <a:bodyPr/>
          <a:lstStyle/>
          <a:p>
            <a:r>
              <a:rPr lang="en-US" dirty="0"/>
              <a:t>Layers, Action, and Links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Layers</a:t>
            </a:r>
            <a:r>
              <a:rPr lang="en-US" dirty="0"/>
              <a:t>,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ditempat</a:t>
            </a:r>
            <a:r>
              <a:rPr lang="en-US" dirty="0"/>
              <a:t> yang </a:t>
            </a:r>
            <a:r>
              <a:rPr lang="en-US" dirty="0" err="1"/>
              <a:t>terpisah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file,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palet</a:t>
            </a:r>
            <a:r>
              <a:rPr lang="en-US" dirty="0"/>
              <a:t> Appearance, Graphic Style, </a:t>
            </a:r>
            <a:r>
              <a:rPr lang="en-US" dirty="0" err="1"/>
              <a:t>Patfinder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masih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yang </a:t>
            </a:r>
            <a:r>
              <a:rPr lang="en-US" dirty="0" err="1"/>
              <a:t>lainnya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737" t="16239" r="57212" b="31624"/>
          <a:stretch>
            <a:fillRect/>
          </a:stretch>
        </p:blipFill>
        <p:spPr bwMode="auto">
          <a:xfrm>
            <a:off x="381000" y="762000"/>
            <a:ext cx="3552825" cy="3250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Adobe Illustrator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81600"/>
          </a:xfrm>
        </p:spPr>
        <p:txBody>
          <a:bodyPr/>
          <a:lstStyle/>
          <a:p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  <a:p>
            <a:pPr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program illustrator </a:t>
            </a:r>
            <a:r>
              <a:rPr lang="en-US" dirty="0" err="1"/>
              <a:t>pertama</a:t>
            </a:r>
            <a:r>
              <a:rPr lang="en-US" dirty="0"/>
              <a:t> kali,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default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Welcome Screen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ditampilkan</a:t>
            </a:r>
            <a:r>
              <a:rPr lang="en-US" dirty="0"/>
              <a:t>.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tampil</a:t>
            </a:r>
            <a:r>
              <a:rPr lang="en-US" dirty="0"/>
              <a:t>,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mengaktifkannya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menu Help &gt; Welcome Screen.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Welcome Screen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ikon</a:t>
            </a:r>
            <a:r>
              <a:rPr lang="en-US" dirty="0"/>
              <a:t> New </a:t>
            </a:r>
            <a:r>
              <a:rPr lang="en-US" dirty="0" err="1"/>
              <a:t>Document.Cara</a:t>
            </a:r>
            <a:r>
              <a:rPr lang="en-US" dirty="0"/>
              <a:t> </a:t>
            </a:r>
            <a:r>
              <a:rPr lang="en-US" dirty="0" err="1"/>
              <a:t>kedua</a:t>
            </a:r>
            <a:endParaRPr lang="en-US" dirty="0"/>
          </a:p>
          <a:p>
            <a:pPr>
              <a:buNone/>
            </a:pP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menu</a:t>
            </a:r>
          </a:p>
          <a:p>
            <a:pPr>
              <a:buNone/>
            </a:pPr>
            <a:r>
              <a:rPr lang="en-US" dirty="0"/>
              <a:t> File &gt; New,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dengan</a:t>
            </a:r>
            <a:endParaRPr lang="en-US" dirty="0"/>
          </a:p>
          <a:p>
            <a:pPr>
              <a:buNone/>
            </a:pPr>
            <a:r>
              <a:rPr lang="en-US" dirty="0" err="1"/>
              <a:t>menekan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Ctrl + N </a:t>
            </a:r>
            <a:r>
              <a:rPr lang="en-US" dirty="0" err="1"/>
              <a:t>pada</a:t>
            </a:r>
            <a:endParaRPr lang="en-US" dirty="0"/>
          </a:p>
          <a:p>
            <a:pPr>
              <a:buNone/>
            </a:pPr>
            <a:r>
              <a:rPr lang="en-US" dirty="0"/>
              <a:t> keyboard.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 l="10737" t="48433" r="74359" b="28490"/>
          <a:stretch>
            <a:fillRect/>
          </a:stretch>
        </p:blipFill>
        <p:spPr bwMode="auto">
          <a:xfrm>
            <a:off x="4876800" y="3871452"/>
            <a:ext cx="3429000" cy="298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pilih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memunculkan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New Document,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parameter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dokumen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2981" t="62108" r="71795" b="20798"/>
          <a:stretch>
            <a:fillRect/>
          </a:stretch>
        </p:blipFill>
        <p:spPr bwMode="auto">
          <a:xfrm>
            <a:off x="1295400" y="3200400"/>
            <a:ext cx="3752850" cy="237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/>
              <a:t>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new document</a:t>
            </a:r>
          </a:p>
          <a:p>
            <a:r>
              <a:rPr lang="en-US" dirty="0"/>
              <a:t>Name</a:t>
            </a:r>
          </a:p>
          <a:p>
            <a:r>
              <a:rPr lang="en-US" dirty="0"/>
              <a:t>Size</a:t>
            </a:r>
          </a:p>
          <a:p>
            <a:r>
              <a:rPr lang="en-US" dirty="0"/>
              <a:t>Units</a:t>
            </a:r>
          </a:p>
          <a:p>
            <a:r>
              <a:rPr lang="en-US" dirty="0"/>
              <a:t>Width and Height</a:t>
            </a:r>
          </a:p>
          <a:p>
            <a:r>
              <a:rPr lang="en-US" dirty="0"/>
              <a:t>Orientation</a:t>
            </a:r>
          </a:p>
          <a:p>
            <a:r>
              <a:rPr lang="en-US" dirty="0"/>
              <a:t>Color Mode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Menutup</a:t>
            </a:r>
            <a:r>
              <a:rPr lang="en-US" dirty="0"/>
              <a:t> </a:t>
            </a:r>
            <a:r>
              <a:rPr lang="en-US" dirty="0" err="1"/>
              <a:t>Dokumen</a:t>
            </a:r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baru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pilih</a:t>
            </a:r>
            <a:r>
              <a:rPr lang="en-US" dirty="0"/>
              <a:t> menu File &gt; Save As,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tekan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Shift + Ctrl + S. </a:t>
            </a:r>
          </a:p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Save As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muncul</a:t>
            </a:r>
            <a:r>
              <a:rPr lang="en-US" dirty="0"/>
              <a:t>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file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file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898" t="46439" r="74519" b="34188"/>
          <a:stretch>
            <a:fillRect/>
          </a:stretch>
        </p:blipFill>
        <p:spPr bwMode="auto">
          <a:xfrm>
            <a:off x="762000" y="3429000"/>
            <a:ext cx="3286125" cy="2455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Save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tersimpan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file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tentukan</a:t>
            </a:r>
            <a:r>
              <a:rPr lang="en-US" dirty="0"/>
              <a:t>.  </a:t>
            </a:r>
          </a:p>
          <a:p>
            <a:r>
              <a:rPr lang="en-US" dirty="0" err="1"/>
              <a:t>Sementara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mengedit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tersimpan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menyimpan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menu File &gt; Save,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tekan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Ctrl + S </a:t>
            </a:r>
            <a:r>
              <a:rPr lang="en-US" dirty="0" err="1"/>
              <a:t>pada</a:t>
            </a:r>
            <a:r>
              <a:rPr lang="en-US" dirty="0"/>
              <a:t> keyboard. </a:t>
            </a:r>
          </a:p>
          <a:p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menutup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yang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jendela</a:t>
            </a:r>
            <a:r>
              <a:rPr lang="en-US" dirty="0"/>
              <a:t> program Adobe Illustrator CS,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menu File &gt; Close,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menekan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Ctrl + W </a:t>
            </a:r>
            <a:r>
              <a:rPr lang="en-US" dirty="0" err="1"/>
              <a:t>pada</a:t>
            </a:r>
            <a:r>
              <a:rPr lang="en-US" dirty="0"/>
              <a:t> keyboard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r>
              <a:rPr lang="en-US" dirty="0" err="1"/>
              <a:t>Mengimpor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Mengekspor</a:t>
            </a:r>
            <a:r>
              <a:rPr lang="en-US" dirty="0"/>
              <a:t> </a:t>
            </a:r>
            <a:r>
              <a:rPr lang="en-US" dirty="0" err="1"/>
              <a:t>Dokumen</a:t>
            </a:r>
            <a:endParaRPr lang="en-US" dirty="0"/>
          </a:p>
          <a:p>
            <a:r>
              <a:rPr lang="en-US" dirty="0" err="1"/>
              <a:t>Impor</a:t>
            </a:r>
            <a:endParaRPr lang="en-US" dirty="0"/>
          </a:p>
          <a:p>
            <a:r>
              <a:rPr lang="en-US" dirty="0" err="1"/>
              <a:t>Pilih</a:t>
            </a:r>
            <a:r>
              <a:rPr lang="en-US" dirty="0"/>
              <a:t> menu File &gt; Place </a:t>
            </a:r>
          </a:p>
          <a:p>
            <a:r>
              <a:rPr lang="en-US" dirty="0" err="1"/>
              <a:t>Kemudian</a:t>
            </a:r>
            <a:r>
              <a:rPr lang="en-US" dirty="0"/>
              <a:t>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Place, </a:t>
            </a:r>
            <a:r>
              <a:rPr lang="en-US" dirty="0" err="1"/>
              <a:t>navigasikan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folder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image. </a:t>
            </a:r>
            <a:r>
              <a:rPr lang="en-US" dirty="0" err="1"/>
              <a:t>Selanjutnya</a:t>
            </a:r>
            <a:r>
              <a:rPr lang="en-US" dirty="0"/>
              <a:t>, </a:t>
            </a:r>
            <a:r>
              <a:rPr lang="en-US" dirty="0" err="1"/>
              <a:t>pilih</a:t>
            </a:r>
            <a:r>
              <a:rPr lang="en-US" dirty="0"/>
              <a:t> image yang </a:t>
            </a:r>
            <a:r>
              <a:rPr lang="en-US" dirty="0" err="1"/>
              <a:t>diinginkan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mengklik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image </a:t>
            </a:r>
            <a:r>
              <a:rPr lang="en-US" dirty="0" err="1"/>
              <a:t>tersebut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898" t="44444" r="74679" b="29345"/>
          <a:stretch>
            <a:fillRect/>
          </a:stretch>
        </p:blipFill>
        <p:spPr bwMode="auto">
          <a:xfrm>
            <a:off x="609600" y="3048000"/>
            <a:ext cx="2524125" cy="2580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Adobe Illustrator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materi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pelajari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:</a:t>
            </a:r>
          </a:p>
          <a:p>
            <a:pPr marL="514350" indent="-514350">
              <a:buAutoNum type="arabicPeriod"/>
            </a:pPr>
            <a:r>
              <a:rPr lang="en-US" dirty="0" err="1"/>
              <a:t>Mengenal</a:t>
            </a:r>
            <a:r>
              <a:rPr lang="en-US" dirty="0"/>
              <a:t> Menu </a:t>
            </a:r>
            <a:r>
              <a:rPr lang="en-US" dirty="0" err="1"/>
              <a:t>dan</a:t>
            </a:r>
            <a:r>
              <a:rPr lang="en-US" dirty="0"/>
              <a:t> Toolbox</a:t>
            </a:r>
          </a:p>
          <a:p>
            <a:pPr marL="514350" indent="-514350">
              <a:buAutoNum type="arabicPeriod"/>
            </a:pP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Desain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/>
          </a:bodyPr>
          <a:lstStyle/>
          <a:p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mengimpor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image </a:t>
            </a:r>
            <a:r>
              <a:rPr lang="en-US" dirty="0" err="1"/>
              <a:t>dengan</a:t>
            </a:r>
            <a:r>
              <a:rPr lang="en-US" dirty="0"/>
              <a:t> menu Place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perhatikan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“Link” yang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kiri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</a:t>
            </a:r>
            <a:r>
              <a:rPr lang="en-US" dirty="0" err="1"/>
              <a:t>tersebut</a:t>
            </a:r>
            <a:r>
              <a:rPr lang="en-US" dirty="0"/>
              <a:t>. </a:t>
            </a:r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image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file </a:t>
            </a:r>
            <a:r>
              <a:rPr lang="en-US" dirty="0" err="1"/>
              <a:t>terpisah</a:t>
            </a:r>
            <a:r>
              <a:rPr lang="en-US" dirty="0"/>
              <a:t> (linked file). </a:t>
            </a:r>
            <a:r>
              <a:rPr lang="en-US" dirty="0" err="1"/>
              <a:t>Keuntungan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ringan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image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akans</a:t>
            </a:r>
            <a:r>
              <a:rPr lang="en-US" dirty="0"/>
              <a:t> </a:t>
            </a:r>
            <a:r>
              <a:rPr lang="en-US" dirty="0" err="1"/>
              <a:t>ecara</a:t>
            </a:r>
            <a:r>
              <a:rPr lang="en-US" dirty="0"/>
              <a:t> </a:t>
            </a:r>
            <a:r>
              <a:rPr lang="en-US" dirty="0" err="1"/>
              <a:t>otomatis</a:t>
            </a:r>
            <a:r>
              <a:rPr lang="en-US" dirty="0"/>
              <a:t> </a:t>
            </a:r>
            <a:r>
              <a:rPr lang="en-US" dirty="0" err="1"/>
              <a:t>diaplikasikan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image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Illustrator. </a:t>
            </a:r>
            <a:r>
              <a:rPr lang="en-US" dirty="0" err="1"/>
              <a:t>Kerugiannya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image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terhapus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dipindahkan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penyimpannya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image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tampil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Illustrator. 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terasa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lain.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610600" cy="6324600"/>
          </a:xfrm>
        </p:spPr>
        <p:txBody>
          <a:bodyPr>
            <a:normAutofit/>
          </a:bodyPr>
          <a:lstStyle/>
          <a:p>
            <a:r>
              <a:rPr lang="en-US" dirty="0" err="1"/>
              <a:t>Sementara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menonaktifkan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“Link” </a:t>
            </a:r>
            <a:r>
              <a:rPr lang="en-US" dirty="0" err="1"/>
              <a:t>ini</a:t>
            </a:r>
            <a:r>
              <a:rPr lang="en-US" dirty="0"/>
              <a:t>, image yang </a:t>
            </a:r>
            <a:r>
              <a:rPr lang="en-US" dirty="0" err="1"/>
              <a:t>diimpor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integral.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membuka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image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senantiasa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konsekuensinya</a:t>
            </a:r>
            <a:r>
              <a:rPr lang="en-US" dirty="0"/>
              <a:t>,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file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. </a:t>
            </a:r>
          </a:p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image yang </a:t>
            </a:r>
            <a:r>
              <a:rPr lang="en-US" dirty="0" err="1"/>
              <a:t>diinginkan</a:t>
            </a:r>
            <a:r>
              <a:rPr lang="en-US" dirty="0"/>
              <a:t>, </a:t>
            </a:r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Place </a:t>
            </a:r>
            <a:r>
              <a:rPr lang="en-US" dirty="0" err="1"/>
              <a:t>dan</a:t>
            </a:r>
            <a:r>
              <a:rPr lang="en-US" dirty="0"/>
              <a:t> image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aktif</a:t>
            </a:r>
            <a:r>
              <a:rPr lang="en-US" dirty="0"/>
              <a:t>.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jelasnya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1058" t="22222" r="74359" b="57265"/>
          <a:stretch>
            <a:fillRect/>
          </a:stretch>
        </p:blipFill>
        <p:spPr bwMode="auto">
          <a:xfrm>
            <a:off x="685800" y="4114800"/>
            <a:ext cx="264848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304800"/>
            <a:ext cx="8686800" cy="6248400"/>
          </a:xfrm>
        </p:spPr>
        <p:txBody>
          <a:bodyPr/>
          <a:lstStyle/>
          <a:p>
            <a:r>
              <a:rPr lang="en-US" dirty="0" err="1"/>
              <a:t>Ekspor</a:t>
            </a:r>
            <a:endParaRPr lang="en-US" dirty="0"/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aktif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jendela</a:t>
            </a:r>
            <a:r>
              <a:rPr lang="en-US" dirty="0"/>
              <a:t> program Adobe Illustrator CS, </a:t>
            </a:r>
            <a:r>
              <a:rPr lang="en-US" dirty="0" err="1"/>
              <a:t>pilih</a:t>
            </a:r>
            <a:r>
              <a:rPr lang="en-US" dirty="0"/>
              <a:t> menu File &gt; Export.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 l="10417" t="27920" r="74519" b="54986"/>
          <a:stretch>
            <a:fillRect/>
          </a:stretch>
        </p:blipFill>
        <p:spPr bwMode="auto">
          <a:xfrm>
            <a:off x="838200" y="1905000"/>
            <a:ext cx="4219575" cy="3283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324600"/>
          </a:xfrm>
        </p:spPr>
        <p:txBody>
          <a:bodyPr/>
          <a:lstStyle/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kotak</a:t>
            </a:r>
            <a:r>
              <a:rPr lang="en-US" dirty="0"/>
              <a:t> dialog Export, </a:t>
            </a:r>
            <a:r>
              <a:rPr lang="en-US" dirty="0" err="1"/>
              <a:t>navigasikan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folder </a:t>
            </a:r>
            <a:r>
              <a:rPr lang="en-US" dirty="0" err="1"/>
              <a:t>lokasi</a:t>
            </a:r>
            <a:r>
              <a:rPr lang="en-US" dirty="0"/>
              <a:t> </a:t>
            </a:r>
            <a:r>
              <a:rPr lang="en-US" dirty="0" err="1"/>
              <a:t>penyimpanan</a:t>
            </a:r>
            <a:r>
              <a:rPr lang="en-US" dirty="0"/>
              <a:t> yang </a:t>
            </a:r>
            <a:r>
              <a:rPr lang="en-US" dirty="0" err="1"/>
              <a:t>diinginkan</a:t>
            </a:r>
            <a:r>
              <a:rPr lang="en-US" dirty="0"/>
              <a:t>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nama</a:t>
            </a:r>
            <a:r>
              <a:rPr lang="en-US" dirty="0"/>
              <a:t> file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ekspor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file yang </a:t>
            </a:r>
            <a:r>
              <a:rPr lang="en-US" dirty="0" err="1"/>
              <a:t>diinginkan</a:t>
            </a:r>
            <a:r>
              <a:rPr lang="en-US" dirty="0"/>
              <a:t>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tombol</a:t>
            </a:r>
            <a:r>
              <a:rPr lang="en-US" dirty="0"/>
              <a:t> Save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Illustrator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diekspor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format yang </a:t>
            </a:r>
            <a:r>
              <a:rPr lang="en-US" dirty="0" err="1"/>
              <a:t>diinginkan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rcRect l="10256" t="57835" r="74840" b="21937"/>
          <a:stretch>
            <a:fillRect/>
          </a:stretch>
        </p:blipFill>
        <p:spPr bwMode="auto">
          <a:xfrm>
            <a:off x="457200" y="1447800"/>
            <a:ext cx="3133725" cy="239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Terima Kasih, Semoga Bermanfaat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Mengenal</a:t>
            </a:r>
            <a:r>
              <a:rPr lang="en-US" dirty="0"/>
              <a:t> Menu </a:t>
            </a:r>
            <a:r>
              <a:rPr lang="en-US" dirty="0" err="1"/>
              <a:t>dan</a:t>
            </a:r>
            <a:r>
              <a:rPr lang="en-US" dirty="0"/>
              <a:t> Toolbox </a:t>
            </a:r>
            <a:r>
              <a:rPr lang="en-US" dirty="0" err="1"/>
              <a:t>pada</a:t>
            </a:r>
            <a:r>
              <a:rPr lang="en-US" dirty="0"/>
              <a:t> Adobe Illustrator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endParaRPr lang="en-US" sz="1800" dirty="0">
              <a:solidFill>
                <a:srgbClr val="FF0000"/>
              </a:solidFill>
            </a:endParaRPr>
          </a:p>
          <a:p>
            <a:r>
              <a:rPr lang="en-US" sz="1800" dirty="0">
                <a:solidFill>
                  <a:srgbClr val="FF0000"/>
                </a:solidFill>
              </a:rPr>
              <a:t>Open</a:t>
            </a:r>
            <a:r>
              <a:rPr lang="en-US" sz="1800" dirty="0"/>
              <a:t>: </a:t>
            </a:r>
            <a:r>
              <a:rPr lang="en-US" sz="1800" dirty="0" err="1"/>
              <a:t>Membuka</a:t>
            </a:r>
            <a:r>
              <a:rPr lang="en-US" sz="1800" dirty="0"/>
              <a:t> data </a:t>
            </a:r>
            <a:r>
              <a:rPr lang="en-US" sz="1800" dirty="0" err="1"/>
              <a:t>data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yang </a:t>
            </a:r>
            <a:r>
              <a:rPr lang="en-US" sz="1800" dirty="0" err="1"/>
              <a:t>pernah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buat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simpan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memory</a:t>
            </a:r>
          </a:p>
          <a:p>
            <a:r>
              <a:rPr lang="en-US" sz="1800" dirty="0">
                <a:solidFill>
                  <a:srgbClr val="FF0000"/>
                </a:solidFill>
              </a:rPr>
              <a:t>Create New</a:t>
            </a:r>
            <a:r>
              <a:rPr lang="en-US" sz="1800" dirty="0"/>
              <a:t>	: </a:t>
            </a:r>
            <a:r>
              <a:rPr lang="en-US" sz="1800" dirty="0" err="1"/>
              <a:t>Membuat</a:t>
            </a:r>
            <a:r>
              <a:rPr lang="en-US" sz="1800" dirty="0"/>
              <a:t> </a:t>
            </a:r>
            <a:r>
              <a:rPr lang="en-US" sz="1800" dirty="0" err="1"/>
              <a:t>lembar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/ Blank Project</a:t>
            </a:r>
          </a:p>
          <a:p>
            <a:r>
              <a:rPr lang="en-US" sz="1800" dirty="0">
                <a:solidFill>
                  <a:srgbClr val="FF0000"/>
                </a:solidFill>
              </a:rPr>
              <a:t>Getting Started</a:t>
            </a:r>
            <a:r>
              <a:rPr lang="en-US" sz="1800" dirty="0"/>
              <a:t>: </a:t>
            </a:r>
            <a:r>
              <a:rPr lang="en-US" sz="1800" dirty="0" err="1"/>
              <a:t>Membuka</a:t>
            </a:r>
            <a:r>
              <a:rPr lang="en-US" sz="1800" dirty="0"/>
              <a:t> data </a:t>
            </a:r>
            <a:r>
              <a:rPr lang="en-US" sz="1800" dirty="0" err="1"/>
              <a:t>data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yang </a:t>
            </a:r>
            <a:r>
              <a:rPr lang="en-US" sz="1800" dirty="0" err="1"/>
              <a:t>pernah</a:t>
            </a:r>
            <a:r>
              <a:rPr lang="en-US" sz="1800" dirty="0"/>
              <a:t> </a:t>
            </a:r>
            <a:r>
              <a:rPr lang="en-US" sz="1800" dirty="0" err="1"/>
              <a:t>kita</a:t>
            </a:r>
            <a:r>
              <a:rPr lang="en-US" sz="1800" dirty="0"/>
              <a:t> </a:t>
            </a:r>
            <a:r>
              <a:rPr lang="en-US" sz="1800" dirty="0" err="1"/>
              <a:t>buat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simpan</a:t>
            </a:r>
            <a:r>
              <a:rPr lang="en-US" sz="1800" dirty="0"/>
              <a:t> </a:t>
            </a:r>
            <a:r>
              <a:rPr lang="en-US" sz="1800" dirty="0" err="1"/>
              <a:t>sebelumnya</a:t>
            </a:r>
            <a:endParaRPr lang="en-US" sz="1800" dirty="0"/>
          </a:p>
          <a:p>
            <a:r>
              <a:rPr lang="en-US" sz="1800" dirty="0">
                <a:solidFill>
                  <a:srgbClr val="FF0000"/>
                </a:solidFill>
              </a:rPr>
              <a:t>New Features</a:t>
            </a:r>
            <a:r>
              <a:rPr lang="en-US" sz="1800" dirty="0"/>
              <a:t>: </a:t>
            </a:r>
            <a:r>
              <a:rPr lang="en-US" sz="1800" dirty="0" err="1"/>
              <a:t>Menampilkan</a:t>
            </a:r>
            <a:r>
              <a:rPr lang="en-US" sz="1800" dirty="0"/>
              <a:t> </a:t>
            </a:r>
            <a:r>
              <a:rPr lang="en-US" sz="1800" dirty="0" err="1"/>
              <a:t>fasilitas</a:t>
            </a:r>
            <a:r>
              <a:rPr lang="en-US" sz="1800" dirty="0"/>
              <a:t> </a:t>
            </a:r>
            <a:r>
              <a:rPr lang="en-US" sz="1800" dirty="0" err="1"/>
              <a:t>fasilitas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yang </a:t>
            </a:r>
            <a:r>
              <a:rPr lang="en-US" sz="1800" dirty="0" err="1"/>
              <a:t>ada</a:t>
            </a:r>
            <a:r>
              <a:rPr lang="en-US" sz="1800" dirty="0"/>
              <a:t> </a:t>
            </a:r>
            <a:r>
              <a:rPr lang="en-US" sz="1800" dirty="0" err="1"/>
              <a:t>di</a:t>
            </a:r>
            <a:r>
              <a:rPr lang="en-US" sz="1800" dirty="0"/>
              <a:t> Adobe Illustrator</a:t>
            </a:r>
          </a:p>
          <a:p>
            <a:r>
              <a:rPr lang="en-US" sz="1800" dirty="0">
                <a:solidFill>
                  <a:srgbClr val="FF0000"/>
                </a:solidFill>
              </a:rPr>
              <a:t>Resources</a:t>
            </a:r>
            <a:r>
              <a:rPr lang="en-US" sz="1800" dirty="0"/>
              <a:t>: </a:t>
            </a:r>
            <a:r>
              <a:rPr lang="en-US" sz="1800" dirty="0" err="1"/>
              <a:t>Memberikan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</a:t>
            </a:r>
            <a:r>
              <a:rPr lang="en-US" sz="1800" dirty="0" err="1"/>
              <a:t>terkait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</a:t>
            </a:r>
            <a:r>
              <a:rPr lang="en-US" sz="1800" dirty="0" err="1"/>
              <a:t>pengerjaan</a:t>
            </a:r>
            <a:r>
              <a:rPr lang="en-US" sz="1800" dirty="0"/>
              <a:t>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cara</a:t>
            </a:r>
            <a:r>
              <a:rPr lang="en-US" sz="1800" dirty="0"/>
              <a:t> </a:t>
            </a:r>
            <a:r>
              <a:rPr lang="en-US" sz="1800" dirty="0" err="1"/>
              <a:t>kerja</a:t>
            </a:r>
            <a:r>
              <a:rPr lang="en-US" sz="1800" dirty="0"/>
              <a:t> Adobe Illustrator</a:t>
            </a:r>
          </a:p>
          <a:p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447800"/>
            <a:ext cx="4008438" cy="238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81000"/>
            <a:ext cx="8458200" cy="6096000"/>
          </a:xfrm>
        </p:spPr>
        <p:txBody>
          <a:bodyPr/>
          <a:lstStyle/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Membuka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New Document</a:t>
            </a: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Name	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nama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baru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Menentukan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ingin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diterapkan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baru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Width and Height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menginputkan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tinggi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baru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Orientation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baru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Units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Menetukan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satuan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ukuran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Perintah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mengonfirmasi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demgan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diinginkan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rcRect l="23398" t="41880" r="43910" b="27635"/>
          <a:stretch>
            <a:fillRect/>
          </a:stretch>
        </p:blipFill>
        <p:spPr bwMode="auto">
          <a:xfrm>
            <a:off x="457200" y="1143000"/>
            <a:ext cx="5076825" cy="2662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172200"/>
          </a:xfrm>
        </p:spPr>
        <p:txBody>
          <a:bodyPr>
            <a:normAutofit/>
          </a:bodyPr>
          <a:lstStyle/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Menu Bar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File, Edit, Select, Object,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dll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Property Bar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kedetailan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dihasilkan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toolbox</a:t>
            </a: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Toolbox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Kerja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Status Bar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Menampilkan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status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waktu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, color history,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dll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Artboard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Area	: Area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nantinya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tercetak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desain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sudah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buat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Palletes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	: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warna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 l="25000" t="41880" r="42788" b="22222"/>
          <a:stretch>
            <a:fillRect/>
          </a:stretch>
        </p:blipFill>
        <p:spPr bwMode="auto">
          <a:xfrm>
            <a:off x="609600" y="990600"/>
            <a:ext cx="5067300" cy="3176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610600" cy="6248400"/>
          </a:xfrm>
        </p:spPr>
        <p:txBody>
          <a:bodyPr>
            <a:normAutofit/>
          </a:bodyPr>
          <a:lstStyle/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Toolbox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Selection Tool (V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), Tool yang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 Selection Tool (A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ruas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kurva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Magic Wand Tool (Y),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memilih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Lasso Tool (Q),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ruas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kurva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laso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 Tool (P),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lurus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ata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lengkung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kurva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 Tool (T),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menulis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huruf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7. Line Segment Tool (\),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2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Elipse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Tool (L),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lingkaran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7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Paintbrush Tool (B),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pilihan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brush yang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aktif</a:t>
            </a:r>
            <a:endParaRPr lang="en-US" sz="12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/>
          <a:srcRect l="32372" t="32764" r="53526" b="11681"/>
          <a:stretch>
            <a:fillRect/>
          </a:stretch>
        </p:blipFill>
        <p:spPr bwMode="auto">
          <a:xfrm>
            <a:off x="200025" y="1371600"/>
            <a:ext cx="2085975" cy="461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8686800" cy="640080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10.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Pencil Tool (N),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mengedit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11.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Blob Brush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Shift+B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melukis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12.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Eraser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Shift+E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menghapus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13.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Rotate Tool (R),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memutar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14.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Scale Tool (S),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ukuran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angka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Warp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Shift+R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distorasi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garis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kurva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16.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Free Transform Tool (E),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mengubah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memutar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memiringkan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(skew)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diseleksi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17.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Symbol Sprayer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symbol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sedang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18.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Column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Grapth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Tool (J),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menggambar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grafik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statistik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19.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Mesh Tool (U),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objekyang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gradasi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titik-titik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mesh.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20.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Gradien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Tool (G),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gradasi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21.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Eyedropper Tool (I),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mengambil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22.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Blend Tool (W),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mencampur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(blend)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23.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Live Paint Bucket Tool (K),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fill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terpilih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terseleksi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24.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Live paint selection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Shift+L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warna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fill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25. 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Artboard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Shift+O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menyeleksi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menggeser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merubah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artboard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lembar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kerja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26. 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Slice Tool (</a:t>
            </a:r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Shift+K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Digunakan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mengiris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memotong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r>
              <a:rPr lang="en-US" dirty="0"/>
              <a:t>27. </a:t>
            </a:r>
            <a:r>
              <a:rPr lang="en-US" dirty="0">
                <a:solidFill>
                  <a:srgbClr val="FF0000"/>
                </a:solidFill>
              </a:rPr>
              <a:t>Hand Tool (H),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mggeser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</a:p>
          <a:p>
            <a:r>
              <a:rPr lang="en-US" dirty="0"/>
              <a:t>28. </a:t>
            </a:r>
            <a:r>
              <a:rPr lang="en-US" dirty="0">
                <a:solidFill>
                  <a:srgbClr val="FF0000"/>
                </a:solidFill>
              </a:rPr>
              <a:t>Zoom Tool (Z),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memperbasar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. </a:t>
            </a:r>
          </a:p>
          <a:p>
            <a:r>
              <a:rPr lang="en-US" dirty="0"/>
              <a:t>29. </a:t>
            </a:r>
            <a:r>
              <a:rPr lang="en-US" dirty="0">
                <a:solidFill>
                  <a:srgbClr val="FF0000"/>
                </a:solidFill>
              </a:rPr>
              <a:t>Fill (X),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. </a:t>
            </a:r>
          </a:p>
          <a:p>
            <a:r>
              <a:rPr lang="en-US" dirty="0"/>
              <a:t>30. </a:t>
            </a:r>
            <a:r>
              <a:rPr lang="en-US" dirty="0">
                <a:solidFill>
                  <a:srgbClr val="FF0000"/>
                </a:solidFill>
              </a:rPr>
              <a:t>Stroke (X),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garis</a:t>
            </a:r>
            <a:r>
              <a:rPr lang="en-US" dirty="0"/>
              <a:t>. </a:t>
            </a:r>
          </a:p>
          <a:p>
            <a:r>
              <a:rPr lang="en-US" dirty="0"/>
              <a:t>31. </a:t>
            </a:r>
            <a:r>
              <a:rPr lang="en-US" dirty="0">
                <a:solidFill>
                  <a:srgbClr val="FF0000"/>
                </a:solidFill>
              </a:rPr>
              <a:t>Color (&lt;),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palet</a:t>
            </a:r>
            <a:r>
              <a:rPr lang="en-US" dirty="0"/>
              <a:t> color. </a:t>
            </a:r>
          </a:p>
          <a:p>
            <a:r>
              <a:rPr lang="en-US" dirty="0"/>
              <a:t>32. </a:t>
            </a:r>
            <a:r>
              <a:rPr lang="en-US" dirty="0">
                <a:solidFill>
                  <a:srgbClr val="FF0000"/>
                </a:solidFill>
              </a:rPr>
              <a:t>None (/),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warna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sekali</a:t>
            </a:r>
            <a:r>
              <a:rPr lang="en-US" dirty="0"/>
              <a:t>. </a:t>
            </a:r>
          </a:p>
          <a:p>
            <a:r>
              <a:rPr lang="en-US" dirty="0"/>
              <a:t>33. </a:t>
            </a:r>
            <a:r>
              <a:rPr lang="en-US" dirty="0">
                <a:solidFill>
                  <a:srgbClr val="FF0000"/>
                </a:solidFill>
              </a:rPr>
              <a:t>Change Screen Mode (F),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tampilan</a:t>
            </a:r>
            <a:r>
              <a:rPr lang="en-US" dirty="0"/>
              <a:t> </a:t>
            </a:r>
            <a:r>
              <a:rPr lang="en-US" dirty="0" err="1"/>
              <a:t>layar</a:t>
            </a:r>
            <a:r>
              <a:rPr lang="en-US" dirty="0"/>
              <a:t>. </a:t>
            </a:r>
          </a:p>
          <a:p>
            <a:r>
              <a:rPr lang="en-US" dirty="0"/>
              <a:t>34. </a:t>
            </a:r>
            <a:r>
              <a:rPr lang="en-US" dirty="0">
                <a:solidFill>
                  <a:srgbClr val="FF0000"/>
                </a:solidFill>
              </a:rPr>
              <a:t>Gradient (&gt;),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mengaktifkan</a:t>
            </a:r>
            <a:r>
              <a:rPr lang="en-US" dirty="0"/>
              <a:t> </a:t>
            </a:r>
            <a:r>
              <a:rPr lang="en-US" dirty="0" err="1"/>
              <a:t>palet</a:t>
            </a:r>
            <a:r>
              <a:rPr lang="en-US" dirty="0"/>
              <a:t> gradient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8610600" cy="6324600"/>
          </a:xfrm>
        </p:spPr>
        <p:txBody>
          <a:bodyPr/>
          <a:lstStyle/>
          <a:p>
            <a:r>
              <a:rPr lang="en-US" dirty="0"/>
              <a:t>Pallet Illustration</a:t>
            </a:r>
          </a:p>
          <a:p>
            <a:pPr>
              <a:buNone/>
            </a:pPr>
            <a:r>
              <a:rPr lang="en-US" dirty="0"/>
              <a:t>	Navigator and Info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Navigator: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navigasi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lembar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. </a:t>
            </a:r>
          </a:p>
          <a:p>
            <a:r>
              <a:rPr lang="en-US" dirty="0" err="1">
                <a:solidFill>
                  <a:srgbClr val="FF0000"/>
                </a:solidFill>
              </a:rPr>
              <a:t>Palet</a:t>
            </a:r>
            <a:r>
              <a:rPr lang="en-US" dirty="0">
                <a:solidFill>
                  <a:srgbClr val="FF0000"/>
                </a:solidFill>
              </a:rPr>
              <a:t> Info:</a:t>
            </a:r>
            <a:r>
              <a:rPr lang="en-US" dirty="0"/>
              <a:t> </a:t>
            </a:r>
            <a:r>
              <a:rPr lang="en-US" dirty="0" err="1"/>
              <a:t>menyampaikan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berhubungan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i="1" dirty="0"/>
              <a:t>tool </a:t>
            </a:r>
            <a:r>
              <a:rPr lang="en-US" dirty="0"/>
              <a:t>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terpilih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rcRect l="10737" t="34473" r="67468" b="43305"/>
          <a:stretch>
            <a:fillRect/>
          </a:stretch>
        </p:blipFill>
        <p:spPr bwMode="auto">
          <a:xfrm>
            <a:off x="685800" y="1143000"/>
            <a:ext cx="4781550" cy="274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283</TotalTime>
  <Words>1510</Words>
  <Application>Microsoft Office PowerPoint</Application>
  <PresentationFormat>On-screen Show (4:3)</PresentationFormat>
  <Paragraphs>186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Franklin Gothic Book</vt:lpstr>
      <vt:lpstr>Perpetua</vt:lpstr>
      <vt:lpstr>Times New Roman</vt:lpstr>
      <vt:lpstr>Wingdings 2</vt:lpstr>
      <vt:lpstr>Equity</vt:lpstr>
      <vt:lpstr>Adobe Illustrator </vt:lpstr>
      <vt:lpstr>Adobe Illustrator</vt:lpstr>
      <vt:lpstr>Mengenal Menu dan Toolbox pada Adobe Illustrator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Teknik Dasar Desain dengan Adobe Illustrator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Terima Kasih, Semoga Bermanfaat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Adobe Illustrator</dc:title>
  <dc:creator>Lutfi Dimas</dc:creator>
  <cp:lastModifiedBy>Dika Tondo</cp:lastModifiedBy>
  <cp:revision>26</cp:revision>
  <dcterms:created xsi:type="dcterms:W3CDTF">2018-05-18T12:09:11Z</dcterms:created>
  <dcterms:modified xsi:type="dcterms:W3CDTF">2024-05-18T18:59:32Z</dcterms:modified>
</cp:coreProperties>
</file>