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2" r:id="rId3"/>
    <p:sldId id="303" r:id="rId4"/>
    <p:sldId id="306" r:id="rId5"/>
    <p:sldId id="304" r:id="rId6"/>
    <p:sldId id="305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275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867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454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3074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4315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733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220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319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53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406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0672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1473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715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2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2.jpeg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981" y="1357853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Metodologi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Penelitian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Penulisan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Ilmiah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76095" y="2172488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Pertemuan-2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Kriteria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Kualitas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Yang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Baik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(</a:t>
            </a:r>
            <a:r>
              <a:rPr lang="en-US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lanjutan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95331E-49CA-465D-BE3B-A7E71D858EB0}"/>
              </a:ext>
            </a:extLst>
          </p:cNvPr>
          <p:cNvSpPr/>
          <p:nvPr/>
        </p:nvSpPr>
        <p:spPr>
          <a:xfrm>
            <a:off x="2771800" y="2132856"/>
            <a:ext cx="5915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ketepatan</a:t>
            </a:r>
            <a:r>
              <a:rPr lang="en-US" b="1" dirty="0"/>
              <a:t> </a:t>
            </a:r>
            <a:r>
              <a:rPr lang="en-US" dirty="0"/>
              <a:t>dan </a:t>
            </a:r>
            <a:r>
              <a:rPr lang="en-US" b="1" dirty="0" err="1"/>
              <a:t>kepercayaan</a:t>
            </a:r>
            <a:r>
              <a:rPr lang="en-US" b="1" dirty="0"/>
              <a:t> yang </a:t>
            </a:r>
            <a:r>
              <a:rPr lang="en-US" b="1" dirty="0" err="1"/>
              <a:t>tinggi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dirty="0" err="1"/>
              <a:t>objektif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yang </a:t>
            </a:r>
            <a:r>
              <a:rPr lang="en-US" dirty="0" err="1"/>
              <a:t>ditarik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b="1" dirty="0" err="1"/>
              <a:t>berdasarkan</a:t>
            </a:r>
            <a:r>
              <a:rPr lang="en-US" b="1" dirty="0"/>
              <a:t> data </a:t>
            </a:r>
            <a:r>
              <a:rPr lang="en-US" dirty="0"/>
              <a:t>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dilapangan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digeneralisasikan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pada </a:t>
            </a:r>
            <a:r>
              <a:rPr lang="en-US" dirty="0" err="1"/>
              <a:t>lingkup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.</a:t>
            </a:r>
          </a:p>
        </p:txBody>
      </p:sp>
      <p:pic>
        <p:nvPicPr>
          <p:cNvPr id="9218" name="Picture 2" descr="ID# 906 - Stickton Thumbs Up Jump - PowerPoint Animation">
            <a:extLst>
              <a:ext uri="{FF2B5EF4-FFF2-40B4-BE49-F238E27FC236}">
                <a16:creationId xmlns:a16="http://schemas.microsoft.com/office/drawing/2014/main" id="{A58314AB-8544-4452-B9CE-CF0B052ADE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2862322" cy="286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16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Kriteria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Yang Ideal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3695B2-5E00-4009-94E7-F6C1996C96B3}"/>
              </a:ext>
            </a:extLst>
          </p:cNvPr>
          <p:cNvSpPr/>
          <p:nvPr/>
        </p:nvSpPr>
        <p:spPr>
          <a:xfrm>
            <a:off x="214312" y="1183600"/>
            <a:ext cx="60136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/>
              <a:t> </a:t>
            </a:r>
            <a:r>
              <a:rPr lang="en-US" b="1" dirty="0" err="1"/>
              <a:t>Kompeten</a:t>
            </a:r>
            <a:r>
              <a:rPr lang="en-US" b="1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/>
              <a:t>Menguasai</a:t>
            </a:r>
            <a:r>
              <a:rPr lang="en-US" dirty="0"/>
              <a:t> dan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b="1" dirty="0" err="1"/>
              <a:t>Objektif</a:t>
            </a:r>
            <a:r>
              <a:rPr lang="en-US" b="1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mencampuradukkan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b="1" dirty="0" err="1"/>
              <a:t>Jujur</a:t>
            </a:r>
            <a:r>
              <a:rPr lang="en-US" b="1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memaksakan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subjektifitas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b="1" dirty="0" err="1"/>
              <a:t>Faktual</a:t>
            </a:r>
            <a:r>
              <a:rPr lang="en-US" b="1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b="1" dirty="0"/>
              <a:t>Terbuka</a:t>
            </a:r>
            <a:r>
              <a:rPr lang="en-US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/>
              <a:t>Bersedia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orang lain.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/>
              <a:t>Bersedia</a:t>
            </a:r>
            <a:r>
              <a:rPr lang="en-US" dirty="0"/>
              <a:t>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penelitiannya</a:t>
            </a:r>
            <a:r>
              <a:rPr lang="en-US" dirty="0"/>
              <a:t> oleh orang lain. </a:t>
            </a:r>
          </a:p>
        </p:txBody>
      </p:sp>
      <p:pic>
        <p:nvPicPr>
          <p:cNvPr id="10244" name="Picture 4" descr="ID# 23935 - Business Man Emote Thumbs Up - PowerPoint Animation">
            <a:extLst>
              <a:ext uri="{FF2B5EF4-FFF2-40B4-BE49-F238E27FC236}">
                <a16:creationId xmlns:a16="http://schemas.microsoft.com/office/drawing/2014/main" id="{E7A124BE-8EB9-44BE-BF12-81684B51F6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602" y="2268274"/>
            <a:ext cx="3340086" cy="334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73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Etika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Dalam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26B42D-EF69-4380-A503-27CF1997668C}"/>
              </a:ext>
            </a:extLst>
          </p:cNvPr>
          <p:cNvSpPr/>
          <p:nvPr/>
        </p:nvSpPr>
        <p:spPr>
          <a:xfrm>
            <a:off x="2987824" y="1720840"/>
            <a:ext cx="57606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ijin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dilakukannya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kesediaan</a:t>
            </a:r>
            <a:r>
              <a:rPr lang="en-US" dirty="0"/>
              <a:t> </a:t>
            </a:r>
            <a:r>
              <a:rPr lang="en-US" dirty="0" err="1"/>
              <a:t>calon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disampaikan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dijaga</a:t>
            </a:r>
            <a:r>
              <a:rPr lang="en-US" dirty="0"/>
              <a:t> </a:t>
            </a:r>
            <a:r>
              <a:rPr lang="en-US" dirty="0" err="1"/>
              <a:t>kerahasiaannya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 </a:t>
            </a:r>
            <a:r>
              <a:rPr lang="en-US" dirty="0" err="1"/>
              <a:t>hendaknya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diberitahu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.</a:t>
            </a:r>
          </a:p>
        </p:txBody>
      </p:sp>
      <p:pic>
        <p:nvPicPr>
          <p:cNvPr id="11266" name="Picture 2" descr="ID# 21369 - Brad Tablet Presenting Side - PowerPoint Animation">
            <a:extLst>
              <a:ext uri="{FF2B5EF4-FFF2-40B4-BE49-F238E27FC236}">
                <a16:creationId xmlns:a16="http://schemas.microsoft.com/office/drawing/2014/main" id="{C09E699D-051C-4CB9-BBBB-FF3C36E4F8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41" y="2346554"/>
            <a:ext cx="2954654" cy="295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66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Pelanggaran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Etika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A97FD6-DCAC-4966-A6EA-F4FE53122FAD}"/>
              </a:ext>
            </a:extLst>
          </p:cNvPr>
          <p:cNvSpPr/>
          <p:nvPr/>
        </p:nvSpPr>
        <p:spPr>
          <a:xfrm>
            <a:off x="2855863" y="1484784"/>
            <a:ext cx="60486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Pengubahan</a:t>
            </a:r>
            <a:r>
              <a:rPr lang="en-US" dirty="0"/>
              <a:t> data/</a:t>
            </a:r>
            <a:r>
              <a:rPr lang="en-US" dirty="0" err="1"/>
              <a:t>informasi</a:t>
            </a:r>
            <a:r>
              <a:rPr lang="en-US" dirty="0"/>
              <a:t> (</a:t>
            </a:r>
            <a:r>
              <a:rPr lang="en-US" dirty="0" err="1"/>
              <a:t>manipulasi</a:t>
            </a:r>
            <a:r>
              <a:rPr lang="en-US" dirty="0"/>
              <a:t> data/</a:t>
            </a:r>
            <a:r>
              <a:rPr lang="en-US" dirty="0" err="1"/>
              <a:t>informasi</a:t>
            </a:r>
            <a:r>
              <a:rPr lang="en-US" dirty="0"/>
              <a:t>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Penyalahgunaan</a:t>
            </a:r>
            <a:r>
              <a:rPr lang="en-US" dirty="0"/>
              <a:t> data/</a:t>
            </a:r>
            <a:r>
              <a:rPr lang="en-US" dirty="0" err="1"/>
              <a:t>informasi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Pengakuan</a:t>
            </a:r>
            <a:r>
              <a:rPr lang="en-US" dirty="0"/>
              <a:t> dan </a:t>
            </a:r>
            <a:r>
              <a:rPr lang="en-US" dirty="0" err="1"/>
              <a:t>penggunaan</a:t>
            </a:r>
            <a:r>
              <a:rPr lang="en-US" dirty="0"/>
              <a:t> data/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ijin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Publikasi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ijin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merahasiakan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data yang </a:t>
            </a:r>
            <a:r>
              <a:rPr lang="en-US" dirty="0" err="1"/>
              <a:t>semestinya</a:t>
            </a:r>
            <a:r>
              <a:rPr lang="en-US" dirty="0"/>
              <a:t> </a:t>
            </a:r>
            <a:r>
              <a:rPr lang="en-US" dirty="0" err="1"/>
              <a:t>dirahasiakan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Menjiplak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orang lain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ijin</a:t>
            </a:r>
            <a:r>
              <a:rPr lang="en-US" dirty="0"/>
              <a:t> (</a:t>
            </a:r>
            <a:r>
              <a:rPr lang="en-US" dirty="0" err="1"/>
              <a:t>plagiat</a:t>
            </a:r>
            <a:r>
              <a:rPr lang="en-US" dirty="0"/>
              <a:t>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 </a:t>
            </a:r>
          </a:p>
        </p:txBody>
      </p:sp>
      <p:pic>
        <p:nvPicPr>
          <p:cNvPr id="12290" name="Picture 2" descr="ID# 8964 - Stop Gesture in Prohibited Symbol - PowerPoint Animation">
            <a:extLst>
              <a:ext uri="{FF2B5EF4-FFF2-40B4-BE49-F238E27FC236}">
                <a16:creationId xmlns:a16="http://schemas.microsoft.com/office/drawing/2014/main" id="{16228D78-B615-43A9-BE79-EE6111DF0B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2276872"/>
            <a:ext cx="3044115" cy="304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58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Definisi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A55EFB-5130-4C87-9A48-5C1B3D835930}"/>
              </a:ext>
            </a:extLst>
          </p:cNvPr>
          <p:cNvSpPr/>
          <p:nvPr/>
        </p:nvSpPr>
        <p:spPr>
          <a:xfrm>
            <a:off x="2915816" y="1412776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/>
              <a:t>pemikiran</a:t>
            </a:r>
            <a:r>
              <a:rPr lang="en-US" dirty="0"/>
              <a:t> yang </a:t>
            </a:r>
            <a:r>
              <a:rPr lang="en-US" b="1" dirty="0" err="1"/>
              <a:t>sistematis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pemecahannya</a:t>
            </a:r>
            <a:r>
              <a:rPr lang="en-US" dirty="0"/>
              <a:t> </a:t>
            </a:r>
            <a:r>
              <a:rPr lang="en-US" b="1" dirty="0" err="1"/>
              <a:t>memerlukan</a:t>
            </a:r>
            <a:r>
              <a:rPr lang="en-US" b="1" dirty="0"/>
              <a:t> </a:t>
            </a:r>
            <a:r>
              <a:rPr lang="en-US" b="1" dirty="0" err="1"/>
              <a:t>pengumpulan</a:t>
            </a:r>
            <a:r>
              <a:rPr lang="en-US" b="1" dirty="0"/>
              <a:t> </a:t>
            </a:r>
            <a:r>
              <a:rPr lang="en-US" dirty="0"/>
              <a:t>dan</a:t>
            </a:r>
            <a:r>
              <a:rPr lang="en-US" b="1" dirty="0"/>
              <a:t> </a:t>
            </a:r>
            <a:r>
              <a:rPr lang="en-US" b="1" dirty="0" err="1"/>
              <a:t>penafsiran</a:t>
            </a:r>
            <a:r>
              <a:rPr lang="en-US" b="1" dirty="0"/>
              <a:t> </a:t>
            </a:r>
            <a:r>
              <a:rPr lang="en-US" b="1" dirty="0" err="1"/>
              <a:t>fakta-fakta</a:t>
            </a:r>
            <a:r>
              <a:rPr lang="en-US" dirty="0"/>
              <a:t> (David H. Penny).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5DC52B-987D-4AFE-8D6C-B57CCC93B98F}"/>
              </a:ext>
            </a:extLst>
          </p:cNvPr>
          <p:cNvSpPr/>
          <p:nvPr/>
        </p:nvSpPr>
        <p:spPr>
          <a:xfrm>
            <a:off x="2915816" y="2774851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/>
              <a:t>penyelidikan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b="1" dirty="0" err="1"/>
              <a:t>dijalankan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memperoleh</a:t>
            </a:r>
            <a:r>
              <a:rPr lang="en-US" b="1" dirty="0"/>
              <a:t> </a:t>
            </a:r>
            <a:r>
              <a:rPr lang="en-US" b="1" dirty="0" err="1"/>
              <a:t>fakta-fakta</a:t>
            </a:r>
            <a:r>
              <a:rPr lang="en-US" b="1" dirty="0"/>
              <a:t>/</a:t>
            </a:r>
            <a:r>
              <a:rPr lang="en-US" b="1" dirty="0" err="1"/>
              <a:t>prinsip-prinsip</a:t>
            </a:r>
            <a:r>
              <a:rPr lang="en-US" b="1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sabar</a:t>
            </a:r>
            <a:r>
              <a:rPr lang="en-US" dirty="0"/>
              <a:t>, </a:t>
            </a:r>
            <a:r>
              <a:rPr lang="en-US" dirty="0" err="1"/>
              <a:t>hati-hati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 (</a:t>
            </a:r>
            <a:r>
              <a:rPr lang="id-ID" dirty="0"/>
              <a:t>J Suprapto MA</a:t>
            </a:r>
            <a:r>
              <a:rPr lang="en-US" dirty="0"/>
              <a:t>).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F49B1F-8478-4AF8-852D-BB7F17A01A49}"/>
              </a:ext>
            </a:extLst>
          </p:cNvPr>
          <p:cNvSpPr/>
          <p:nvPr/>
        </p:nvSpPr>
        <p:spPr>
          <a:xfrm>
            <a:off x="2915816" y="4136926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/>
              <a:t>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dirty="0" err="1"/>
              <a:t>menemukan</a:t>
            </a:r>
            <a:r>
              <a:rPr lang="en-US" dirty="0"/>
              <a:t>, </a:t>
            </a:r>
            <a:r>
              <a:rPr lang="en-US" b="1" dirty="0" err="1"/>
              <a:t>mengembangkan</a:t>
            </a:r>
            <a:r>
              <a:rPr lang="en-US" dirty="0"/>
              <a:t> dan </a:t>
            </a:r>
            <a:r>
              <a:rPr lang="en-US" b="1" dirty="0" err="1"/>
              <a:t>menguji</a:t>
            </a:r>
            <a:r>
              <a:rPr lang="en-US" dirty="0"/>
              <a:t> </a:t>
            </a:r>
            <a:r>
              <a:rPr lang="en-US" b="1" dirty="0" err="1"/>
              <a:t>kebenaran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(</a:t>
            </a:r>
            <a:r>
              <a:rPr lang="en-US" dirty="0" err="1"/>
              <a:t>Sutrisno</a:t>
            </a:r>
            <a:r>
              <a:rPr lang="en-US" dirty="0"/>
              <a:t> </a:t>
            </a:r>
            <a:r>
              <a:rPr lang="en-US" dirty="0" err="1"/>
              <a:t>Hadi</a:t>
            </a:r>
            <a:r>
              <a:rPr lang="en-US" dirty="0"/>
              <a:t> MA).</a:t>
            </a:r>
          </a:p>
        </p:txBody>
      </p:sp>
      <p:pic>
        <p:nvPicPr>
          <p:cNvPr id="1026" name="Picture 2" descr="ID# 14007 - Leprechaun Presenting Something - PowerPoint Animation">
            <a:extLst>
              <a:ext uri="{FF2B5EF4-FFF2-40B4-BE49-F238E27FC236}">
                <a16:creationId xmlns:a16="http://schemas.microsoft.com/office/drawing/2014/main" id="{0CFA5186-0EAA-4BA7-A55C-34190FB71A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32652"/>
            <a:ext cx="2810876" cy="281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# 21766 - Scientist Mixing Formulas Explosion - PowerPoint Animation">
            <a:extLst>
              <a:ext uri="{FF2B5EF4-FFF2-40B4-BE49-F238E27FC236}">
                <a16:creationId xmlns:a16="http://schemas.microsoft.com/office/drawing/2014/main" id="{59BE9C58-9FFF-4D86-A00E-97A2D32A64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645024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90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Definisi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(</a:t>
            </a:r>
            <a:r>
              <a:rPr lang="en-US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lanjutan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85CEBA-C198-41B9-8B6E-A8605FB341AF}"/>
              </a:ext>
            </a:extLst>
          </p:cNvPr>
          <p:cNvSpPr/>
          <p:nvPr/>
        </p:nvSpPr>
        <p:spPr>
          <a:xfrm>
            <a:off x="467544" y="1466044"/>
            <a:ext cx="53995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memahami</a:t>
            </a:r>
            <a:r>
              <a:rPr lang="en-US" b="1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b="1" dirty="0" err="1"/>
              <a:t>penyelidikan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bukti-bukti</a:t>
            </a:r>
            <a:r>
              <a:rPr lang="en-US" dirty="0"/>
              <a:t> yang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sehubungan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hati-hati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/>
              <a:t>diperoleh</a:t>
            </a:r>
            <a:r>
              <a:rPr lang="en-US" dirty="0"/>
              <a:t> </a:t>
            </a:r>
            <a:r>
              <a:rPr lang="en-US" b="1" dirty="0" err="1"/>
              <a:t>pemecahannya</a:t>
            </a:r>
            <a:r>
              <a:rPr lang="en-US" dirty="0"/>
              <a:t> (Mohammad Ali).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8AA172-7631-4158-B216-354A770F5ABD}"/>
              </a:ext>
            </a:extLst>
          </p:cNvPr>
          <p:cNvSpPr/>
          <p:nvPr/>
        </p:nvSpPr>
        <p:spPr>
          <a:xfrm>
            <a:off x="493480" y="3938934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i="1" dirty="0"/>
              <a:t>art</a:t>
            </a:r>
            <a:r>
              <a:rPr lang="en-US" dirty="0"/>
              <a:t> dan </a:t>
            </a:r>
            <a:r>
              <a:rPr lang="en-US" b="1" i="1" dirty="0"/>
              <a:t>science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b="1" dirty="0" err="1"/>
              <a:t>mencari</a:t>
            </a:r>
            <a:r>
              <a:rPr lang="en-US" b="1" dirty="0"/>
              <a:t> </a:t>
            </a:r>
            <a:r>
              <a:rPr lang="en-US" b="1" dirty="0" err="1"/>
              <a:t>jawaban</a:t>
            </a:r>
            <a:r>
              <a:rPr lang="en-US" b="1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/>
              <a:t>permasalahan</a:t>
            </a:r>
            <a:r>
              <a:rPr lang="en-US" b="1" dirty="0"/>
              <a:t> (</a:t>
            </a:r>
            <a:r>
              <a:rPr lang="en-US" b="1" dirty="0" err="1"/>
              <a:t>Yoseph</a:t>
            </a:r>
            <a:r>
              <a:rPr lang="en-US" b="1" dirty="0"/>
              <a:t>).</a:t>
            </a:r>
          </a:p>
        </p:txBody>
      </p:sp>
      <p:pic>
        <p:nvPicPr>
          <p:cNvPr id="2050" name="Picture 2" descr="ID# 20853 - Talia Presenting Something - PowerPoint Animation">
            <a:extLst>
              <a:ext uri="{FF2B5EF4-FFF2-40B4-BE49-F238E27FC236}">
                <a16:creationId xmlns:a16="http://schemas.microsoft.com/office/drawing/2014/main" id="{738BE5E1-76DF-49B9-9792-A70FAE6525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120" y="1291054"/>
            <a:ext cx="2657400" cy="26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D# 21736 - Scientist Woman Testing Solution - PowerPoint Animation">
            <a:extLst>
              <a:ext uri="{FF2B5EF4-FFF2-40B4-BE49-F238E27FC236}">
                <a16:creationId xmlns:a16="http://schemas.microsoft.com/office/drawing/2014/main" id="{6A2426F2-535B-4DDB-B785-E604A8F69E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595" y="3789040"/>
            <a:ext cx="2376450" cy="23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80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Definisi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(</a:t>
            </a:r>
            <a:r>
              <a:rPr lang="en-US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lanjutan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8F4DC9-6812-4E0B-84EE-373EF7BCB171}"/>
              </a:ext>
            </a:extLst>
          </p:cNvPr>
          <p:cNvSpPr/>
          <p:nvPr/>
        </p:nvSpPr>
        <p:spPr>
          <a:xfrm>
            <a:off x="2218639" y="1585720"/>
            <a:ext cx="6450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Metodologi</a:t>
            </a:r>
            <a:r>
              <a:rPr lang="en-US" b="1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/>
              <a:t>kumpulan</a:t>
            </a:r>
            <a:r>
              <a:rPr lang="en-US" b="1" dirty="0"/>
              <a:t> </a:t>
            </a:r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9C5C38-B4D4-4BA3-8103-D0187398EA4B}"/>
              </a:ext>
            </a:extLst>
          </p:cNvPr>
          <p:cNvSpPr/>
          <p:nvPr/>
        </p:nvSpPr>
        <p:spPr>
          <a:xfrm>
            <a:off x="2190668" y="2292936"/>
            <a:ext cx="56368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Metode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r>
              <a:rPr 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72D7CB-E7AB-4091-83C9-218B86062802}"/>
              </a:ext>
            </a:extLst>
          </p:cNvPr>
          <p:cNvSpPr/>
          <p:nvPr/>
        </p:nvSpPr>
        <p:spPr>
          <a:xfrm>
            <a:off x="2190668" y="2758060"/>
            <a:ext cx="6624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ilmiah</a:t>
            </a:r>
            <a:r>
              <a:rPr lang="en-US" b="1" dirty="0"/>
              <a:t>  </a:t>
            </a:r>
            <a:r>
              <a:rPr lang="en-US" dirty="0"/>
              <a:t>yang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keilmuan</a:t>
            </a:r>
            <a:r>
              <a:rPr lang="en-US" dirty="0"/>
              <a:t> (</a:t>
            </a:r>
            <a:r>
              <a:rPr lang="en-US" b="1" dirty="0" err="1"/>
              <a:t>Rasional</a:t>
            </a:r>
            <a:r>
              <a:rPr lang="en-US" dirty="0"/>
              <a:t>: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,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nalar</a:t>
            </a:r>
            <a:r>
              <a:rPr lang="en-US" dirty="0"/>
              <a:t>; </a:t>
            </a:r>
            <a:r>
              <a:rPr lang="en-US" b="1" dirty="0" err="1"/>
              <a:t>Empiris</a:t>
            </a:r>
            <a:r>
              <a:rPr lang="en-US" dirty="0"/>
              <a:t>: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diamati</a:t>
            </a:r>
            <a:r>
              <a:rPr lang="en-US" dirty="0"/>
              <a:t> oleh </a:t>
            </a:r>
            <a:r>
              <a:rPr lang="en-US" dirty="0" err="1"/>
              <a:t>indera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; </a:t>
            </a:r>
            <a:r>
              <a:rPr lang="en-US" b="1" dirty="0" err="1"/>
              <a:t>Sistematis</a:t>
            </a:r>
            <a:r>
              <a:rPr lang="en-US" dirty="0"/>
              <a:t>: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logis</a:t>
            </a:r>
            <a:r>
              <a:rPr lang="en-US" dirty="0"/>
              <a:t>)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mendapatkan</a:t>
            </a:r>
            <a:r>
              <a:rPr lang="en-US" b="1" dirty="0"/>
              <a:t> data</a:t>
            </a:r>
            <a:r>
              <a:rPr lang="en-US" dirty="0"/>
              <a:t>: </a:t>
            </a:r>
            <a:r>
              <a:rPr lang="en-US" dirty="0" err="1"/>
              <a:t>empiris</a:t>
            </a:r>
            <a:r>
              <a:rPr lang="en-US" dirty="0"/>
              <a:t> dan valid (</a:t>
            </a:r>
            <a:r>
              <a:rPr lang="en-US" b="1" i="1" dirty="0" err="1"/>
              <a:t>reliabel</a:t>
            </a:r>
            <a:r>
              <a:rPr lang="en-US" dirty="0"/>
              <a:t>: </a:t>
            </a:r>
            <a:r>
              <a:rPr lang="en-US" dirty="0" err="1"/>
              <a:t>konsisten</a:t>
            </a:r>
            <a:r>
              <a:rPr lang="en-US" dirty="0"/>
              <a:t>; dan </a:t>
            </a:r>
            <a:r>
              <a:rPr lang="en-US" b="1" dirty="0" err="1"/>
              <a:t>obyektif</a:t>
            </a:r>
            <a:r>
              <a:rPr lang="en-US" dirty="0"/>
              <a:t>: </a:t>
            </a:r>
            <a:r>
              <a:rPr lang="en-US" dirty="0" err="1"/>
              <a:t>disepakati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b="1" dirty="0">
                <a:solidFill>
                  <a:srgbClr val="0070C0"/>
                </a:solidFill>
              </a:rPr>
              <a:t>) </a:t>
            </a:r>
            <a:r>
              <a:rPr lang="en-US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dirty="0"/>
              <a:t>dan</a:t>
            </a:r>
            <a:r>
              <a:rPr lang="en-US" b="1" dirty="0"/>
              <a:t> </a:t>
            </a:r>
            <a:r>
              <a:rPr lang="en-US" b="1" dirty="0" err="1"/>
              <a:t>kegunaan</a:t>
            </a:r>
            <a:r>
              <a:rPr lang="en-US" b="1" dirty="0"/>
              <a:t> </a:t>
            </a:r>
            <a:r>
              <a:rPr lang="en-US" b="1" dirty="0" err="1"/>
              <a:t>tertentu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b="1" dirty="0" err="1"/>
              <a:t>Penemuan</a:t>
            </a:r>
            <a:r>
              <a:rPr lang="en-US" dirty="0"/>
              <a:t>: data </a:t>
            </a:r>
            <a:r>
              <a:rPr lang="en-US" dirty="0" err="1"/>
              <a:t>betul-betul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; </a:t>
            </a:r>
            <a:r>
              <a:rPr lang="en-US" b="1" dirty="0" err="1"/>
              <a:t>Pembuktian</a:t>
            </a:r>
            <a:r>
              <a:rPr lang="en-US" dirty="0"/>
              <a:t>: 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membuktikan</a:t>
            </a:r>
            <a:r>
              <a:rPr lang="en-US" dirty="0"/>
              <a:t> </a:t>
            </a:r>
            <a:r>
              <a:rPr lang="en-US" dirty="0" err="1"/>
              <a:t>keragu-raguan</a:t>
            </a:r>
            <a:r>
              <a:rPr lang="en-US" dirty="0"/>
              <a:t>; </a:t>
            </a:r>
            <a:r>
              <a:rPr lang="en-US" b="1" dirty="0" err="1"/>
              <a:t>Pengembangan</a:t>
            </a:r>
            <a:r>
              <a:rPr lang="en-US" dirty="0"/>
              <a:t>: </a:t>
            </a:r>
            <a:r>
              <a:rPr lang="en-US" dirty="0" err="1"/>
              <a:t>memperdalam</a:t>
            </a:r>
            <a:r>
              <a:rPr lang="en-US" dirty="0"/>
              <a:t> dan </a:t>
            </a:r>
            <a:r>
              <a:rPr lang="en-US" dirty="0" err="1"/>
              <a:t>memperluas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64DA18-2F4E-4C00-9A37-E22AD8E51840}"/>
              </a:ext>
            </a:extLst>
          </p:cNvPr>
          <p:cNvSpPr/>
          <p:nvPr/>
        </p:nvSpPr>
        <p:spPr>
          <a:xfrm>
            <a:off x="2216813" y="5341567"/>
            <a:ext cx="67128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Metodologi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metode-metode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dan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teknik-teknik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</a:t>
            </a:r>
          </a:p>
        </p:txBody>
      </p:sp>
      <p:pic>
        <p:nvPicPr>
          <p:cNvPr id="3074" name="Picture 2" descr="ID# 13354 - Scientist Looking Observing - PowerPoint Animation">
            <a:extLst>
              <a:ext uri="{FF2B5EF4-FFF2-40B4-BE49-F238E27FC236}">
                <a16:creationId xmlns:a16="http://schemas.microsoft.com/office/drawing/2014/main" id="{6E6853A1-0C05-436E-9043-83D6FF3F08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1065"/>
            <a:ext cx="2471039" cy="247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D# 21738 - Scientist Woman Entering Data - PowerPoint Animation">
            <a:extLst>
              <a:ext uri="{FF2B5EF4-FFF2-40B4-BE49-F238E27FC236}">
                <a16:creationId xmlns:a16="http://schemas.microsoft.com/office/drawing/2014/main" id="{E6C8C43E-0BA0-44BF-BB75-B35915BE81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49"/>
            <a:ext cx="2242173" cy="224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61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Fungsi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D572E9-4622-427F-905A-ABB473AB7CA7}"/>
              </a:ext>
            </a:extLst>
          </p:cNvPr>
          <p:cNvSpPr/>
          <p:nvPr/>
        </p:nvSpPr>
        <p:spPr>
          <a:xfrm>
            <a:off x="2843808" y="1577579"/>
            <a:ext cx="56886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Memperoleh</a:t>
            </a:r>
            <a:r>
              <a:rPr lang="en-US" dirty="0"/>
              <a:t> data/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Mengembangkan</a:t>
            </a:r>
            <a:r>
              <a:rPr lang="en-US" dirty="0"/>
              <a:t>, </a:t>
            </a:r>
            <a:r>
              <a:rPr lang="en-US" dirty="0" err="1"/>
              <a:t>menguji</a:t>
            </a:r>
            <a:r>
              <a:rPr lang="en-US" dirty="0"/>
              <a:t> dan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Menerangkan</a:t>
            </a:r>
            <a:r>
              <a:rPr lang="en-US" dirty="0"/>
              <a:t>, </a:t>
            </a:r>
            <a:r>
              <a:rPr lang="en-US" dirty="0" err="1"/>
              <a:t>memprediksi</a:t>
            </a:r>
            <a:r>
              <a:rPr lang="en-US" dirty="0"/>
              <a:t>, dan </a:t>
            </a:r>
            <a:r>
              <a:rPr lang="en-US" dirty="0" err="1"/>
              <a:t>mengontrol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validasi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dan </a:t>
            </a:r>
            <a:r>
              <a:rPr lang="en-US" dirty="0" err="1"/>
              <a:t>solusinya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khazanah</a:t>
            </a:r>
            <a:r>
              <a:rPr lang="en-US" dirty="0"/>
              <a:t> </a:t>
            </a:r>
            <a:r>
              <a:rPr lang="en-US" dirty="0" err="1"/>
              <a:t>pengayaan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</p:txBody>
      </p:sp>
      <p:pic>
        <p:nvPicPr>
          <p:cNvPr id="4098" name="Picture 2" descr="ID# 16758 - Engineers Turbine Engine - PowerPoint Animation">
            <a:extLst>
              <a:ext uri="{FF2B5EF4-FFF2-40B4-BE49-F238E27FC236}">
                <a16:creationId xmlns:a16="http://schemas.microsoft.com/office/drawing/2014/main" id="{9821BEB4-1D36-45B3-9540-904E9D5E69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" y="1412776"/>
            <a:ext cx="2630721" cy="263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D# 265 - Mad Scientist Holding Brain - PowerPoint Animation">
            <a:extLst>
              <a:ext uri="{FF2B5EF4-FFF2-40B4-BE49-F238E27FC236}">
                <a16:creationId xmlns:a16="http://schemas.microsoft.com/office/drawing/2014/main" id="{D87BEE8B-9F78-4BED-AEFA-A8A4B9A587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3" y="3861047"/>
            <a:ext cx="2592513" cy="259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43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Karakteristik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Ilmiah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6A39EC-B2B7-49BD-955A-3EB65BD3F78B}"/>
              </a:ext>
            </a:extLst>
          </p:cNvPr>
          <p:cNvSpPr/>
          <p:nvPr/>
        </p:nvSpPr>
        <p:spPr>
          <a:xfrm>
            <a:off x="611560" y="155679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Logis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Kritis</a:t>
            </a:r>
            <a:r>
              <a:rPr lang="en-US" dirty="0"/>
              <a:t> &amp;  </a:t>
            </a:r>
            <a:r>
              <a:rPr lang="en-US" dirty="0" err="1"/>
              <a:t>Analitis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Empiris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Objektif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Sistematis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Konseptual</a:t>
            </a:r>
            <a:r>
              <a:rPr lang="en-US" dirty="0"/>
              <a:t> &amp; </a:t>
            </a:r>
            <a:r>
              <a:rPr lang="en-US" dirty="0" err="1"/>
              <a:t>teoretis</a:t>
            </a:r>
            <a:endParaRPr lang="en-US" dirty="0"/>
          </a:p>
        </p:txBody>
      </p:sp>
      <p:pic>
        <p:nvPicPr>
          <p:cNvPr id="5122" name="Picture 2" descr="ID# 16743 - Switch Turning On / Off Brain - PowerPoint Animation">
            <a:extLst>
              <a:ext uri="{FF2B5EF4-FFF2-40B4-BE49-F238E27FC236}">
                <a16:creationId xmlns:a16="http://schemas.microsoft.com/office/drawing/2014/main" id="{FBA612EB-1B38-4580-AF8C-790FA08CC1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33500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D# 1831 - Earth Magnifying Glass Search - PowerPoint Animation">
            <a:extLst>
              <a:ext uri="{FF2B5EF4-FFF2-40B4-BE49-F238E27FC236}">
                <a16:creationId xmlns:a16="http://schemas.microsoft.com/office/drawing/2014/main" id="{DB985A27-A2CB-4DCC-8B76-7EDDE24FE3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93561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D# 15665 - Mad Scientist With Clipboard - PowerPoint Animation">
            <a:extLst>
              <a:ext uri="{FF2B5EF4-FFF2-40B4-BE49-F238E27FC236}">
                <a16:creationId xmlns:a16="http://schemas.microsoft.com/office/drawing/2014/main" id="{B2CA044C-BEF5-4A10-A6C8-F8FA31612E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787" y="2918867"/>
            <a:ext cx="3139321" cy="313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D# 21166 - Biz Man Working Hard At Computer - PowerPoint Animation">
            <a:extLst>
              <a:ext uri="{FF2B5EF4-FFF2-40B4-BE49-F238E27FC236}">
                <a16:creationId xmlns:a16="http://schemas.microsoft.com/office/drawing/2014/main" id="{D979E673-0AA5-4EC9-BF26-BC257279C5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440" y="3670738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92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Tipikal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Objek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Penelitian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A9510D-E9BC-4230-AB10-2B3AC904D22F}"/>
              </a:ext>
            </a:extLst>
          </p:cNvPr>
          <p:cNvSpPr/>
          <p:nvPr/>
        </p:nvSpPr>
        <p:spPr>
          <a:xfrm>
            <a:off x="3347864" y="1720840"/>
            <a:ext cx="5338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ide yang </a:t>
            </a:r>
            <a:r>
              <a:rPr lang="en-US" dirty="0" err="1"/>
              <a:t>dilatarbelakangi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temuan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berdasar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, </a:t>
            </a:r>
            <a:r>
              <a:rPr lang="en-US" dirty="0" err="1"/>
              <a:t>teori</a:t>
            </a:r>
            <a:r>
              <a:rPr lang="en-US" dirty="0"/>
              <a:t>, </a:t>
            </a:r>
            <a:r>
              <a:rPr lang="en-US" dirty="0" err="1"/>
              <a:t>penerapan</a:t>
            </a:r>
            <a:r>
              <a:rPr lang="en-US" dirty="0"/>
              <a:t>, </a:t>
            </a:r>
            <a:r>
              <a:rPr lang="en-US" dirty="0" err="1"/>
              <a:t>mekanisme</a:t>
            </a:r>
            <a:r>
              <a:rPr lang="en-US" dirty="0"/>
              <a:t> dan lain </a:t>
            </a:r>
            <a:r>
              <a:rPr lang="en-US" dirty="0" err="1"/>
              <a:t>sejenis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, </a:t>
            </a:r>
            <a:r>
              <a:rPr lang="en-US" dirty="0" err="1"/>
              <a:t>penerapan</a:t>
            </a:r>
            <a:r>
              <a:rPr lang="en-US" dirty="0"/>
              <a:t>, </a:t>
            </a:r>
            <a:r>
              <a:rPr lang="en-US" dirty="0" err="1"/>
              <a:t>teori</a:t>
            </a:r>
            <a:r>
              <a:rPr lang="en-US" dirty="0"/>
              <a:t>, </a:t>
            </a:r>
            <a:r>
              <a:rPr lang="en-US" dirty="0" err="1"/>
              <a:t>mekanisme</a:t>
            </a:r>
            <a:r>
              <a:rPr lang="en-US" dirty="0"/>
              <a:t> dan lain </a:t>
            </a:r>
            <a:r>
              <a:rPr lang="en-US" dirty="0" err="1"/>
              <a:t>sejenis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bahasan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dipergunakan</a:t>
            </a:r>
            <a:r>
              <a:rPr lang="en-US" dirty="0"/>
              <a:t>/ </a:t>
            </a:r>
            <a:r>
              <a:rPr lang="en-US" dirty="0" err="1"/>
              <a:t>dioperasikan</a:t>
            </a:r>
            <a:endParaRPr lang="en-US" dirty="0"/>
          </a:p>
        </p:txBody>
      </p:sp>
      <p:pic>
        <p:nvPicPr>
          <p:cNvPr id="6146" name="Picture 2" descr="ID# 22790 - Talia Sitting On Pile Of Books - PowerPoint Animation">
            <a:extLst>
              <a:ext uri="{FF2B5EF4-FFF2-40B4-BE49-F238E27FC236}">
                <a16:creationId xmlns:a16="http://schemas.microsoft.com/office/drawing/2014/main" id="{DBBCEC99-E096-4761-8E82-3B914A80FF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44" y="3854971"/>
            <a:ext cx="2645841" cy="26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D# 12550 - Apple Falling From Tree - Presentation Clipart">
            <a:extLst>
              <a:ext uri="{FF2B5EF4-FFF2-40B4-BE49-F238E27FC236}">
                <a16:creationId xmlns:a16="http://schemas.microsoft.com/office/drawing/2014/main" id="{33D36EAC-B81F-46E5-BE33-89D24EDAF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2776"/>
            <a:ext cx="2492398" cy="249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D# 8958 - Gyroscope - PowerPoint Animation">
            <a:extLst>
              <a:ext uri="{FF2B5EF4-FFF2-40B4-BE49-F238E27FC236}">
                <a16:creationId xmlns:a16="http://schemas.microsoft.com/office/drawing/2014/main" id="{E926988F-1520-4FD8-B00F-124E2398E5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00" y="3645024"/>
            <a:ext cx="1655736" cy="165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D# 15307 - Plant Bearing Fruit - PowerPoint Animation">
            <a:extLst>
              <a:ext uri="{FF2B5EF4-FFF2-40B4-BE49-F238E27FC236}">
                <a16:creationId xmlns:a16="http://schemas.microsoft.com/office/drawing/2014/main" id="{D3F75C27-8C78-482F-AD8D-144CC090AF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01" y="2173978"/>
            <a:ext cx="1619326" cy="16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54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Argumentasi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Penting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Dalam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Melakukan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Penelitian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66C0A8-F350-4B62-BCD3-2DE3F6C8D29E}"/>
              </a:ext>
            </a:extLst>
          </p:cNvPr>
          <p:cNvSpPr/>
          <p:nvPr/>
        </p:nvSpPr>
        <p:spPr>
          <a:xfrm>
            <a:off x="611560" y="2274838"/>
            <a:ext cx="46805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i="1" dirty="0"/>
              <a:t>Deduction</a:t>
            </a:r>
            <a:r>
              <a:rPr lang="en-US" i="1" dirty="0"/>
              <a:t>/</a:t>
            </a:r>
            <a:r>
              <a:rPr lang="en-US" dirty="0" err="1"/>
              <a:t>deduktif</a:t>
            </a: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Berangkat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/</a:t>
            </a:r>
            <a:r>
              <a:rPr lang="en-US" dirty="0" err="1"/>
              <a:t>teori</a:t>
            </a:r>
            <a:r>
              <a:rPr lang="en-US" dirty="0"/>
              <a:t>/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membuktikannya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i="1" dirty="0"/>
              <a:t>Induction/</a:t>
            </a:r>
            <a:r>
              <a:rPr lang="en-US" dirty="0" err="1"/>
              <a:t>induktif</a:t>
            </a: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err="1"/>
              <a:t>Berangkat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fenomena-fenomena</a:t>
            </a:r>
            <a:r>
              <a:rPr lang="en-US" dirty="0"/>
              <a:t> di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.</a:t>
            </a:r>
          </a:p>
        </p:txBody>
      </p:sp>
      <p:pic>
        <p:nvPicPr>
          <p:cNvPr id="7170" name="Picture 2" descr="ID# 2011 - Head Outline with Gears - PowerPoint Animation">
            <a:extLst>
              <a:ext uri="{FF2B5EF4-FFF2-40B4-BE49-F238E27FC236}">
                <a16:creationId xmlns:a16="http://schemas.microsoft.com/office/drawing/2014/main" id="{DD01F150-EE0C-4D7C-BB25-7BBCA8DE5B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D# 11165 - Figure Pondering Board - PowerPoint Animation">
            <a:extLst>
              <a:ext uri="{FF2B5EF4-FFF2-40B4-BE49-F238E27FC236}">
                <a16:creationId xmlns:a16="http://schemas.microsoft.com/office/drawing/2014/main" id="{9CF2CB62-B489-4497-B49D-40A89C928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37515"/>
            <a:ext cx="2805276" cy="280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D# 10969 - Idea Text In Light Bulb - Presentation Clipart">
            <a:extLst>
              <a:ext uri="{FF2B5EF4-FFF2-40B4-BE49-F238E27FC236}">
                <a16:creationId xmlns:a16="http://schemas.microsoft.com/office/drawing/2014/main" id="{D64C7BF2-E90F-46A9-BD27-D61B71B38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596512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27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Kriteria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Kualitas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Penelitian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Yang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Baik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95331E-49CA-465D-BE3B-A7E71D858EB0}"/>
              </a:ext>
            </a:extLst>
          </p:cNvPr>
          <p:cNvSpPr/>
          <p:nvPr/>
        </p:nvSpPr>
        <p:spPr>
          <a:xfrm>
            <a:off x="2843808" y="2276416"/>
            <a:ext cx="5842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/>
              <a:t>tujuan</a:t>
            </a:r>
            <a:r>
              <a:rPr lang="en-US" b="1" dirty="0"/>
              <a:t> yang </a:t>
            </a:r>
            <a:r>
              <a:rPr lang="en-US" b="1" dirty="0" err="1"/>
              <a:t>jelas</a:t>
            </a:r>
            <a:r>
              <a:rPr lang="en-US" dirty="0"/>
              <a:t>, </a:t>
            </a:r>
            <a:r>
              <a:rPr lang="en-US" dirty="0" err="1"/>
              <a:t>berdasarkan</a:t>
            </a:r>
            <a:r>
              <a:rPr lang="en-US" dirty="0"/>
              <a:t> pada </a:t>
            </a:r>
            <a:r>
              <a:rPr lang="en-US" dirty="0" err="1"/>
              <a:t>permasalahan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b="1" dirty="0" err="1"/>
              <a:t>landasan</a:t>
            </a:r>
            <a:r>
              <a:rPr lang="en-US" b="1" dirty="0"/>
              <a:t> </a:t>
            </a:r>
            <a:r>
              <a:rPr lang="en-US" b="1" dirty="0" err="1"/>
              <a:t>teori</a:t>
            </a:r>
            <a:r>
              <a:rPr lang="en-US" b="1" dirty="0"/>
              <a:t> yang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yang </a:t>
            </a:r>
            <a:r>
              <a:rPr lang="en-US" b="1" dirty="0" err="1"/>
              <a:t>cermat</a:t>
            </a:r>
            <a:r>
              <a:rPr lang="en-US" b="1" dirty="0"/>
              <a:t> </a:t>
            </a:r>
            <a:r>
              <a:rPr lang="en-US" dirty="0"/>
              <a:t>dan</a:t>
            </a:r>
            <a:r>
              <a:rPr lang="en-US" b="1" dirty="0"/>
              <a:t> </a:t>
            </a:r>
            <a:r>
              <a:rPr lang="en-US" b="1" dirty="0" err="1"/>
              <a:t>teliti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b="1" dirty="0" err="1"/>
              <a:t>hipotesis</a:t>
            </a:r>
            <a:r>
              <a:rPr lang="en-US" b="1" dirty="0"/>
              <a:t> yang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diuji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/>
              <a:t>didukung</a:t>
            </a:r>
            <a:r>
              <a:rPr lang="en-US" b="1" dirty="0"/>
              <a:t>/</a:t>
            </a:r>
            <a:r>
              <a:rPr lang="en-US" b="1" dirty="0" err="1"/>
              <a:t>diulang</a:t>
            </a:r>
            <a:r>
              <a:rPr lang="en-US" b="1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riset-riset</a:t>
            </a:r>
            <a:r>
              <a:rPr lang="en-US" dirty="0"/>
              <a:t> yang lain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diuji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validitas</a:t>
            </a:r>
            <a:r>
              <a:rPr lang="en-US" b="1" dirty="0"/>
              <a:t> </a:t>
            </a:r>
            <a:r>
              <a:rPr lang="en-US" dirty="0"/>
              <a:t>dan </a:t>
            </a:r>
            <a:r>
              <a:rPr lang="en-US" b="1" dirty="0" err="1"/>
              <a:t>reliabilitasnya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8194" name="Picture 2" descr="ID# 22654 - Man Points Up Give Thumbs Up - PowerPoint Animation">
            <a:extLst>
              <a:ext uri="{FF2B5EF4-FFF2-40B4-BE49-F238E27FC236}">
                <a16:creationId xmlns:a16="http://schemas.microsoft.com/office/drawing/2014/main" id="{48F54F44-6691-4416-90EF-FE1C334F5B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7" y="3565168"/>
            <a:ext cx="2684721" cy="268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D# 1538 - Mad Scientist  - Presentation Clipart">
            <a:extLst>
              <a:ext uri="{FF2B5EF4-FFF2-40B4-BE49-F238E27FC236}">
                <a16:creationId xmlns:a16="http://schemas.microsoft.com/office/drawing/2014/main" id="{EF970846-9F82-44E1-A8C9-F1E67E4E2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7" y="84766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54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</Words>
  <Application>Microsoft Office PowerPoint</Application>
  <PresentationFormat>On-screen Show (4:3)</PresentationFormat>
  <Paragraphs>143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Bradley Hand ITC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2021-03-30T03:15:20Z</dcterms:modified>
</cp:coreProperties>
</file>