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65" r:id="rId3"/>
    <p:sldId id="285" r:id="rId4"/>
    <p:sldId id="286" r:id="rId5"/>
    <p:sldId id="287" r:id="rId6"/>
    <p:sldId id="266" r:id="rId7"/>
    <p:sldId id="270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72" r:id="rId16"/>
    <p:sldId id="273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2ED4D-7DC5-4A49-A2DD-9CBB18118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AAE10D-F5BF-4D1F-BF20-9450F2BF4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B33EC-8881-4DE5-B252-C9D9E147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EC55-AA69-46FA-82AB-C1610BBA0380}" type="datetimeFigureOut">
              <a:rPr lang="en-ID" smtClean="0"/>
              <a:t>05/05/2021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9F758-339E-43FC-9470-593C4D08D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EF002-FBAE-4085-BF17-E380593F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0DC1-BD7F-411A-A4F1-BC0F484C80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993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3F0F3-C81E-4D0C-AD0B-3229CACD2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181ED8-1252-4F81-A096-985FD9D2A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A7D44-0F07-4B0B-9B9C-6F857AD33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EC55-AA69-46FA-82AB-C1610BBA0380}" type="datetimeFigureOut">
              <a:rPr lang="en-ID" smtClean="0"/>
              <a:t>05/05/2021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6E002-BA04-43BD-BC42-236E60DC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F5A3B-3127-4A93-BEFF-C65425F7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0DC1-BD7F-411A-A4F1-BC0F484C80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239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334F82-1703-4C5B-A797-E41F4A1A5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C2ACC-E859-4AF7-B490-6ABC68FB1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9EFB5-0A22-4FCB-893D-F60AF66B3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EC55-AA69-46FA-82AB-C1610BBA0380}" type="datetimeFigureOut">
              <a:rPr lang="en-ID" smtClean="0"/>
              <a:t>05/05/2021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946F1-E539-4D38-A2D9-D1E230838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ADEB5-3A2C-4381-A32C-58A652C2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0DC1-BD7F-411A-A4F1-BC0F484C80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80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7AA3D-19C9-443D-BDD0-89F5FFE9A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90EAA-2593-4068-84B6-B3C8748BF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6902C-7B11-4482-9C76-D1FF8944E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EC55-AA69-46FA-82AB-C1610BBA0380}" type="datetimeFigureOut">
              <a:rPr lang="en-ID" smtClean="0"/>
              <a:t>05/05/2021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907EE-E4BD-49BC-9A9D-BC9F4DE51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AFB14-80EC-4B03-83F8-B83C9F92B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0DC1-BD7F-411A-A4F1-BC0F484C80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224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96D41-225B-4542-8F2D-3B7297783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E42A4-7B72-4B92-B606-2CFF9C519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58F24-8428-4770-A4EC-5DF87AFAE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EC55-AA69-46FA-82AB-C1610BBA0380}" type="datetimeFigureOut">
              <a:rPr lang="en-ID" smtClean="0"/>
              <a:t>05/05/2021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E3608-25C5-4AE5-8A39-F87B90A3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6343D-8069-485E-87BB-0FA679CAD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0DC1-BD7F-411A-A4F1-BC0F484C80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684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BDDE9-3F96-4247-86A1-1CEF9B3C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5A8AF-6E78-4BAB-99D1-725BC10ED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CD0E4-0D96-429D-88AD-62879F164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325B3-85EE-4C86-B335-795F05E44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EC55-AA69-46FA-82AB-C1610BBA0380}" type="datetimeFigureOut">
              <a:rPr lang="en-ID" smtClean="0"/>
              <a:t>05/05/2021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13974-A0D7-4D9E-9367-BCD7691D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87C6B-4B64-4C1D-96EB-1AC7475BA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0DC1-BD7F-411A-A4F1-BC0F484C80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863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098F4-C1A8-49F9-97C6-CA6DAEA7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B43C0-36AB-494A-9C0C-A886DACB3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7698C-F619-4BAD-BDA4-5CF7D0D45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170BC-4E56-4D6A-B121-0351DAC16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8E76BF-9D99-4BB6-B056-6B4A424366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868165-35DB-4B80-A7AD-25ACCA0D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EC55-AA69-46FA-82AB-C1610BBA0380}" type="datetimeFigureOut">
              <a:rPr lang="en-ID" smtClean="0"/>
              <a:t>05/05/2021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89FAE9-6C95-4168-981B-D86E6DCC7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D93109-AD61-478D-A04F-40E644E5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0DC1-BD7F-411A-A4F1-BC0F484C80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232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DFB2-58D7-46EE-952E-3B84EE5AC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8D4BBC-5342-47DD-8AB4-70ECF79C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EC55-AA69-46FA-82AB-C1610BBA0380}" type="datetimeFigureOut">
              <a:rPr lang="en-ID" smtClean="0"/>
              <a:t>05/05/2021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E4423-49DA-4AFA-A14D-452076EA2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A02E5-795A-4FE0-8288-8D9EACEC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0DC1-BD7F-411A-A4F1-BC0F484C80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980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6E1E0B-FCCF-4E97-99AF-B722DE0A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EC55-AA69-46FA-82AB-C1610BBA0380}" type="datetimeFigureOut">
              <a:rPr lang="en-ID" smtClean="0"/>
              <a:t>05/05/2021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FA3FAD-C3ED-490F-88BA-D792DF8FE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CD038-2ECE-4F4A-A24C-E6823E2E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0DC1-BD7F-411A-A4F1-BC0F484C80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066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3885F-289F-4A61-A65F-45F542614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9462A-D881-48AF-A409-61A73DB21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49B14-8E73-40AB-988B-5575A78AE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35372-6B64-4B25-85FD-64E26096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EC55-AA69-46FA-82AB-C1610BBA0380}" type="datetimeFigureOut">
              <a:rPr lang="en-ID" smtClean="0"/>
              <a:t>05/05/2021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A1897-B7B5-4569-88DE-9640A62C1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91900-63F9-4B50-BA3E-7CD2D624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0DC1-BD7F-411A-A4F1-BC0F484C80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1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E9558-64D1-4CF1-9C3F-2D4489D7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9B5F7E-E5EC-4910-BBC5-0332969A5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4D342-539F-443B-96B0-BEF4B93B4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5DAA4-E62D-433F-B4D4-21B72FF71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EEC55-AA69-46FA-82AB-C1610BBA0380}" type="datetimeFigureOut">
              <a:rPr lang="en-ID" smtClean="0"/>
              <a:t>05/05/2021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B0901-4C5E-4D97-9378-E403420EC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7C64E-32F6-41B7-B3A8-B05E6954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0DC1-BD7F-411A-A4F1-BC0F484C80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132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228107-A33F-42DA-8FBA-DDE5C0B1A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65AE6-B39F-4B85-8F3A-5B5C2859D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D3EB-5FEF-4BAB-B663-BFABD4ED1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EEC55-AA69-46FA-82AB-C1610BBA0380}" type="datetimeFigureOut">
              <a:rPr lang="en-ID" smtClean="0"/>
              <a:t>05/05/2021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8FB92-6EFA-46AF-8D99-B86E12CB3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23C74-BEB6-4D40-A0E4-3AA2F6B3F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B0DC1-BD7F-411A-A4F1-BC0F484C806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819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21C2-65AE-4F72-B243-2A4C1A3F3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D3BD-EC65-45C1-9AC9-AF81176F9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C575C-0635-4292-BD7E-D207740BA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45"/>
            <a:ext cx="12235228" cy="683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16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ntry #4 by Dipokchandra for Design a Banner for booth background ...">
            <a:extLst>
              <a:ext uri="{FF2B5EF4-FFF2-40B4-BE49-F238E27FC236}">
                <a16:creationId xmlns:a16="http://schemas.microsoft.com/office/drawing/2014/main" id="{8B17A7E8-3B88-4B51-A6D6-248EF45E1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041058-8E7F-4D6C-BBAD-97F9A01589EF}"/>
              </a:ext>
            </a:extLst>
          </p:cNvPr>
          <p:cNvSpPr/>
          <p:nvPr/>
        </p:nvSpPr>
        <p:spPr>
          <a:xfrm>
            <a:off x="716280" y="1209378"/>
            <a:ext cx="110947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LcPeriod" startAt="3"/>
            </a:pPr>
            <a:r>
              <a:rPr lang="en-ID" sz="3200" b="1" dirty="0" err="1">
                <a:solidFill>
                  <a:srgbClr val="00B0F0"/>
                </a:solidFill>
              </a:rPr>
              <a:t>Perencanaan</a:t>
            </a:r>
            <a:r>
              <a:rPr lang="en-ID" sz="3200" b="1" dirty="0">
                <a:solidFill>
                  <a:srgbClr val="00B0F0"/>
                </a:solidFill>
              </a:rPr>
              <a:t> </a:t>
            </a:r>
            <a:r>
              <a:rPr lang="en-ID" sz="3200" b="1" dirty="0" err="1">
                <a:solidFill>
                  <a:srgbClr val="00B0F0"/>
                </a:solidFill>
              </a:rPr>
              <a:t>jangka</a:t>
            </a:r>
            <a:r>
              <a:rPr lang="en-ID" sz="3200" b="1" dirty="0">
                <a:solidFill>
                  <a:srgbClr val="00B0F0"/>
                </a:solidFill>
              </a:rPr>
              <a:t> </a:t>
            </a:r>
            <a:r>
              <a:rPr lang="en-ID" sz="3200" b="1" dirty="0" err="1">
                <a:solidFill>
                  <a:srgbClr val="00B0F0"/>
                </a:solidFill>
              </a:rPr>
              <a:t>pendek</a:t>
            </a:r>
            <a:r>
              <a:rPr lang="en-ID" sz="3200" b="1" dirty="0">
                <a:solidFill>
                  <a:srgbClr val="00B0F0"/>
                </a:solidFill>
              </a:rPr>
              <a:t> (short range planning)</a:t>
            </a:r>
            <a:br>
              <a:rPr lang="en-ID" sz="3200" b="1" dirty="0">
                <a:solidFill>
                  <a:srgbClr val="00B0F0"/>
                </a:solidFill>
              </a:rPr>
            </a:br>
            <a:r>
              <a:rPr lang="en-ID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Perencanaan</a:t>
            </a:r>
            <a:r>
              <a:rPr lang="en-ID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jangka</a:t>
            </a:r>
            <a:r>
              <a:rPr lang="en-ID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pendek</a:t>
            </a:r>
            <a:r>
              <a:rPr lang="en-ID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berupa</a:t>
            </a:r>
            <a:r>
              <a:rPr lang="en-ID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kegiatan</a:t>
            </a:r>
            <a:r>
              <a:rPr lang="en-ID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penjadwalan</a:t>
            </a:r>
            <a:r>
              <a:rPr lang="en-ID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perakitan</a:t>
            </a:r>
            <a:r>
              <a:rPr lang="en-ID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produk</a:t>
            </a:r>
            <a:r>
              <a:rPr lang="en-ID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akhir</a:t>
            </a:r>
            <a:r>
              <a:rPr lang="en-ID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(final assembly schedule), </a:t>
            </a:r>
            <a:r>
              <a:rPr lang="en-ID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perencanaan</a:t>
            </a:r>
            <a:r>
              <a:rPr lang="en-ID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dan </a:t>
            </a:r>
            <a:r>
              <a:rPr lang="en-ID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pengendalian</a:t>
            </a:r>
            <a:r>
              <a:rPr lang="en-ID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input-output, </a:t>
            </a:r>
            <a:r>
              <a:rPr lang="en-ID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pengendalian</a:t>
            </a:r>
            <a:r>
              <a:rPr lang="en-ID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kegiatan</a:t>
            </a:r>
            <a:r>
              <a:rPr lang="en-ID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produksi</a:t>
            </a:r>
            <a:r>
              <a:rPr lang="en-ID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en-ID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perencanaan</a:t>
            </a:r>
            <a:r>
              <a:rPr lang="en-ID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dan </a:t>
            </a:r>
            <a:r>
              <a:rPr lang="en-ID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pengendalian</a:t>
            </a:r>
            <a:r>
              <a:rPr lang="en-ID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purchase, dan </a:t>
            </a:r>
            <a:r>
              <a:rPr lang="en-ID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manajemen</a:t>
            </a:r>
            <a:r>
              <a:rPr lang="en-ID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D" sz="32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proyek</a:t>
            </a:r>
            <a:r>
              <a:rPr lang="en-ID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br>
              <a:rPr lang="en-ID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ID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0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ntry #4 by Dipokchandra for Design a Banner for booth background ...">
            <a:extLst>
              <a:ext uri="{FF2B5EF4-FFF2-40B4-BE49-F238E27FC236}">
                <a16:creationId xmlns:a16="http://schemas.microsoft.com/office/drawing/2014/main" id="{8B17A7E8-3B88-4B51-A6D6-248EF45E1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F48683-1E9C-4528-8583-CBFFA2D7C54A}"/>
              </a:ext>
            </a:extLst>
          </p:cNvPr>
          <p:cNvSpPr/>
          <p:nvPr/>
        </p:nvSpPr>
        <p:spPr>
          <a:xfrm>
            <a:off x="457199" y="181957"/>
            <a:ext cx="1164187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3200" dirty="0">
                <a:solidFill>
                  <a:srgbClr val="00B0F0"/>
                </a:solidFill>
              </a:rPr>
              <a:t>6. KEGIATAN PERENCANAAN DAN PENGENDALIAN PRODUKSI </a:t>
            </a:r>
          </a:p>
          <a:p>
            <a:r>
              <a:rPr lang="en-ID" sz="3200" dirty="0">
                <a:solidFill>
                  <a:srgbClr val="00B0F0"/>
                </a:solidFill>
              </a:rPr>
              <a:t>     MELIPUTI:</a:t>
            </a:r>
          </a:p>
          <a:p>
            <a:endParaRPr lang="en-ID" sz="3200" dirty="0">
              <a:solidFill>
                <a:srgbClr val="00B0F0"/>
              </a:solidFill>
            </a:endParaRPr>
          </a:p>
          <a:p>
            <a:pPr marL="1028700" lvl="1" indent="-571500">
              <a:buFont typeface="+mj-lt"/>
              <a:buAutoNum type="romanLcPeriod"/>
            </a:pPr>
            <a:r>
              <a:rPr lang="en-ID" sz="3200" dirty="0" err="1">
                <a:solidFill>
                  <a:srgbClr val="FFC000"/>
                </a:solidFill>
              </a:rPr>
              <a:t>Peramalan</a:t>
            </a:r>
            <a:r>
              <a:rPr lang="en-ID" sz="3200" dirty="0">
                <a:solidFill>
                  <a:srgbClr val="FFC000"/>
                </a:solidFill>
              </a:rPr>
              <a:t> </a:t>
            </a:r>
            <a:r>
              <a:rPr lang="en-ID" sz="3200" dirty="0" err="1">
                <a:solidFill>
                  <a:srgbClr val="FFC000"/>
                </a:solidFill>
              </a:rPr>
              <a:t>kuantitas</a:t>
            </a:r>
            <a:r>
              <a:rPr lang="en-ID" sz="3200" dirty="0">
                <a:solidFill>
                  <a:srgbClr val="FFC000"/>
                </a:solidFill>
              </a:rPr>
              <a:t> </a:t>
            </a:r>
            <a:r>
              <a:rPr lang="en-ID" sz="3200" dirty="0" err="1">
                <a:solidFill>
                  <a:srgbClr val="FFC000"/>
                </a:solidFill>
              </a:rPr>
              <a:t>permintaan</a:t>
            </a:r>
            <a:endParaRPr lang="en-ID" sz="3200" dirty="0">
              <a:solidFill>
                <a:srgbClr val="FFC000"/>
              </a:solidFill>
            </a:endParaRPr>
          </a:p>
          <a:p>
            <a:pPr marL="1028700" lvl="1" indent="-571500">
              <a:buFont typeface="+mj-lt"/>
              <a:buAutoNum type="romanLcPeriod"/>
            </a:pPr>
            <a:r>
              <a:rPr lang="en-ID" sz="3200" dirty="0" err="1">
                <a:solidFill>
                  <a:srgbClr val="FFC000"/>
                </a:solidFill>
              </a:rPr>
              <a:t>Perencanaan</a:t>
            </a:r>
            <a:r>
              <a:rPr lang="en-ID" sz="3200" dirty="0">
                <a:solidFill>
                  <a:srgbClr val="FFC000"/>
                </a:solidFill>
              </a:rPr>
              <a:t> </a:t>
            </a:r>
            <a:r>
              <a:rPr lang="en-ID" sz="3200" dirty="0" err="1">
                <a:solidFill>
                  <a:srgbClr val="FFC000"/>
                </a:solidFill>
              </a:rPr>
              <a:t>pembelian</a:t>
            </a:r>
            <a:r>
              <a:rPr lang="en-ID" sz="3200" dirty="0">
                <a:solidFill>
                  <a:srgbClr val="FFC000"/>
                </a:solidFill>
              </a:rPr>
              <a:t>/</a:t>
            </a:r>
            <a:r>
              <a:rPr lang="en-ID" sz="3200" dirty="0" err="1">
                <a:solidFill>
                  <a:srgbClr val="FFC000"/>
                </a:solidFill>
              </a:rPr>
              <a:t>pengadaan</a:t>
            </a:r>
            <a:r>
              <a:rPr lang="en-ID" sz="3200" dirty="0">
                <a:solidFill>
                  <a:srgbClr val="FFC000"/>
                </a:solidFill>
              </a:rPr>
              <a:t>: </a:t>
            </a:r>
            <a:r>
              <a:rPr lang="en-ID" sz="3200" dirty="0" err="1">
                <a:solidFill>
                  <a:srgbClr val="FFC000"/>
                </a:solidFill>
              </a:rPr>
              <a:t>jenis</a:t>
            </a:r>
            <a:r>
              <a:rPr lang="en-ID" sz="3200" dirty="0">
                <a:solidFill>
                  <a:srgbClr val="FFC000"/>
                </a:solidFill>
              </a:rPr>
              <a:t>, </a:t>
            </a:r>
            <a:r>
              <a:rPr lang="en-ID" sz="3200" dirty="0" err="1">
                <a:solidFill>
                  <a:srgbClr val="FFC000"/>
                </a:solidFill>
              </a:rPr>
              <a:t>jumlah</a:t>
            </a:r>
            <a:r>
              <a:rPr lang="en-ID" sz="3200" dirty="0">
                <a:solidFill>
                  <a:srgbClr val="FFC000"/>
                </a:solidFill>
              </a:rPr>
              <a:t>, dan </a:t>
            </a:r>
            <a:r>
              <a:rPr lang="en-ID" sz="3200" dirty="0" err="1">
                <a:solidFill>
                  <a:srgbClr val="FFC000"/>
                </a:solidFill>
              </a:rPr>
              <a:t>waktu</a:t>
            </a:r>
            <a:endParaRPr lang="en-ID" sz="3200" dirty="0">
              <a:solidFill>
                <a:srgbClr val="FFC000"/>
              </a:solidFill>
            </a:endParaRPr>
          </a:p>
          <a:p>
            <a:pPr marL="1028700" lvl="1" indent="-571500">
              <a:buFont typeface="+mj-lt"/>
              <a:buAutoNum type="romanLcPeriod"/>
            </a:pPr>
            <a:r>
              <a:rPr lang="en-ID" sz="3200" dirty="0" err="1">
                <a:solidFill>
                  <a:srgbClr val="FFC000"/>
                </a:solidFill>
              </a:rPr>
              <a:t>Perencanaan</a:t>
            </a:r>
            <a:r>
              <a:rPr lang="en-ID" sz="3200" dirty="0">
                <a:solidFill>
                  <a:srgbClr val="FFC000"/>
                </a:solidFill>
              </a:rPr>
              <a:t> </a:t>
            </a:r>
            <a:r>
              <a:rPr lang="en-ID" sz="3200" dirty="0" err="1">
                <a:solidFill>
                  <a:srgbClr val="FFC000"/>
                </a:solidFill>
              </a:rPr>
              <a:t>persediaan</a:t>
            </a:r>
            <a:r>
              <a:rPr lang="en-ID" sz="3200" dirty="0">
                <a:solidFill>
                  <a:srgbClr val="FFC000"/>
                </a:solidFill>
              </a:rPr>
              <a:t> (inventory): </a:t>
            </a:r>
            <a:r>
              <a:rPr lang="en-ID" sz="3200" dirty="0" err="1">
                <a:solidFill>
                  <a:srgbClr val="FFC000"/>
                </a:solidFill>
              </a:rPr>
              <a:t>jenis</a:t>
            </a:r>
            <a:r>
              <a:rPr lang="en-ID" sz="3200" dirty="0">
                <a:solidFill>
                  <a:srgbClr val="FFC000"/>
                </a:solidFill>
              </a:rPr>
              <a:t>, </a:t>
            </a:r>
            <a:r>
              <a:rPr lang="en-ID" sz="3200" dirty="0" err="1">
                <a:solidFill>
                  <a:srgbClr val="FFC000"/>
                </a:solidFill>
              </a:rPr>
              <a:t>jumlah</a:t>
            </a:r>
            <a:r>
              <a:rPr lang="en-ID" sz="3200" dirty="0">
                <a:solidFill>
                  <a:srgbClr val="FFC000"/>
                </a:solidFill>
              </a:rPr>
              <a:t>, dan </a:t>
            </a:r>
            <a:r>
              <a:rPr lang="en-ID" sz="3200" dirty="0" err="1">
                <a:solidFill>
                  <a:srgbClr val="FFC000"/>
                </a:solidFill>
              </a:rPr>
              <a:t>waktu</a:t>
            </a:r>
            <a:endParaRPr lang="en-ID" sz="3200" dirty="0">
              <a:solidFill>
                <a:srgbClr val="FFC000"/>
              </a:solidFill>
            </a:endParaRPr>
          </a:p>
          <a:p>
            <a:pPr marL="1028700" lvl="1" indent="-571500">
              <a:buFont typeface="+mj-lt"/>
              <a:buAutoNum type="romanLcPeriod"/>
            </a:pPr>
            <a:r>
              <a:rPr lang="en-ID" sz="3200" dirty="0" err="1">
                <a:solidFill>
                  <a:srgbClr val="FFC000"/>
                </a:solidFill>
              </a:rPr>
              <a:t>Perencanaan</a:t>
            </a:r>
            <a:r>
              <a:rPr lang="en-ID" sz="3200" dirty="0">
                <a:solidFill>
                  <a:srgbClr val="FFC000"/>
                </a:solidFill>
              </a:rPr>
              <a:t> </a:t>
            </a:r>
            <a:r>
              <a:rPr lang="en-ID" sz="3200" dirty="0" err="1">
                <a:solidFill>
                  <a:srgbClr val="FFC000"/>
                </a:solidFill>
              </a:rPr>
              <a:t>kapasitas</a:t>
            </a:r>
            <a:r>
              <a:rPr lang="en-ID" sz="3200" dirty="0">
                <a:solidFill>
                  <a:srgbClr val="FFC000"/>
                </a:solidFill>
              </a:rPr>
              <a:t>: </a:t>
            </a:r>
            <a:r>
              <a:rPr lang="en-ID" sz="3200" dirty="0" err="1">
                <a:solidFill>
                  <a:srgbClr val="FFC000"/>
                </a:solidFill>
              </a:rPr>
              <a:t>tenaga</a:t>
            </a:r>
            <a:r>
              <a:rPr lang="en-ID" sz="3200" dirty="0">
                <a:solidFill>
                  <a:srgbClr val="FFC000"/>
                </a:solidFill>
              </a:rPr>
              <a:t> </a:t>
            </a:r>
            <a:r>
              <a:rPr lang="en-ID" sz="3200" dirty="0" err="1">
                <a:solidFill>
                  <a:srgbClr val="FFC000"/>
                </a:solidFill>
              </a:rPr>
              <a:t>kerja</a:t>
            </a:r>
            <a:r>
              <a:rPr lang="en-ID" sz="3200" dirty="0">
                <a:solidFill>
                  <a:srgbClr val="FFC000"/>
                </a:solidFill>
              </a:rPr>
              <a:t>, </a:t>
            </a:r>
            <a:r>
              <a:rPr lang="en-ID" sz="3200" dirty="0" err="1">
                <a:solidFill>
                  <a:srgbClr val="FFC000"/>
                </a:solidFill>
              </a:rPr>
              <a:t>mesin</a:t>
            </a:r>
            <a:r>
              <a:rPr lang="en-ID" sz="3200" dirty="0">
                <a:solidFill>
                  <a:srgbClr val="FFC000"/>
                </a:solidFill>
              </a:rPr>
              <a:t>, </a:t>
            </a:r>
            <a:r>
              <a:rPr lang="en-ID" sz="3200" dirty="0" err="1">
                <a:solidFill>
                  <a:srgbClr val="FFC000"/>
                </a:solidFill>
              </a:rPr>
              <a:t>fasilitas</a:t>
            </a:r>
            <a:endParaRPr lang="en-ID" sz="3200" dirty="0">
              <a:solidFill>
                <a:srgbClr val="FFC000"/>
              </a:solidFill>
            </a:endParaRPr>
          </a:p>
          <a:p>
            <a:pPr marL="1028700" lvl="1" indent="-571500">
              <a:buFont typeface="+mj-lt"/>
              <a:buAutoNum type="romanLcPeriod"/>
            </a:pPr>
            <a:r>
              <a:rPr lang="en-ID" sz="3200" dirty="0" err="1">
                <a:solidFill>
                  <a:srgbClr val="FFC000"/>
                </a:solidFill>
              </a:rPr>
              <a:t>Penjadwalan</a:t>
            </a:r>
            <a:r>
              <a:rPr lang="en-ID" sz="3200" dirty="0">
                <a:solidFill>
                  <a:srgbClr val="FFC000"/>
                </a:solidFill>
              </a:rPr>
              <a:t> </a:t>
            </a:r>
            <a:r>
              <a:rPr lang="en-ID" sz="3200" dirty="0" err="1">
                <a:solidFill>
                  <a:srgbClr val="FFC000"/>
                </a:solidFill>
              </a:rPr>
              <a:t>produksi</a:t>
            </a:r>
            <a:r>
              <a:rPr lang="en-ID" sz="3200" dirty="0">
                <a:solidFill>
                  <a:srgbClr val="FFC000"/>
                </a:solidFill>
              </a:rPr>
              <a:t> dan </a:t>
            </a:r>
            <a:r>
              <a:rPr lang="en-ID" sz="3200" dirty="0" err="1">
                <a:solidFill>
                  <a:srgbClr val="FFC000"/>
                </a:solidFill>
              </a:rPr>
              <a:t>tenaga</a:t>
            </a:r>
            <a:r>
              <a:rPr lang="en-ID" sz="3200" dirty="0">
                <a:solidFill>
                  <a:srgbClr val="FFC000"/>
                </a:solidFill>
              </a:rPr>
              <a:t> </a:t>
            </a:r>
            <a:r>
              <a:rPr lang="en-ID" sz="3200" dirty="0" err="1">
                <a:solidFill>
                  <a:srgbClr val="FFC000"/>
                </a:solidFill>
              </a:rPr>
              <a:t>kerja</a:t>
            </a:r>
            <a:endParaRPr lang="en-ID" sz="3200" dirty="0">
              <a:solidFill>
                <a:srgbClr val="FFC000"/>
              </a:solidFill>
            </a:endParaRPr>
          </a:p>
          <a:p>
            <a:pPr marL="1028700" lvl="1" indent="-571500">
              <a:buFont typeface="+mj-lt"/>
              <a:buAutoNum type="romanLcPeriod"/>
            </a:pPr>
            <a:r>
              <a:rPr lang="en-ID" sz="3200" dirty="0" err="1">
                <a:solidFill>
                  <a:srgbClr val="FFC000"/>
                </a:solidFill>
              </a:rPr>
              <a:t>Penjaminan</a:t>
            </a:r>
            <a:r>
              <a:rPr lang="en-ID" sz="3200" dirty="0">
                <a:solidFill>
                  <a:srgbClr val="FFC000"/>
                </a:solidFill>
              </a:rPr>
              <a:t> </a:t>
            </a:r>
            <a:r>
              <a:rPr lang="en-ID" sz="3200" dirty="0" err="1">
                <a:solidFill>
                  <a:srgbClr val="FFC000"/>
                </a:solidFill>
              </a:rPr>
              <a:t>kualitas</a:t>
            </a:r>
            <a:endParaRPr lang="en-ID" sz="3200" dirty="0">
              <a:solidFill>
                <a:srgbClr val="FFC000"/>
              </a:solidFill>
            </a:endParaRPr>
          </a:p>
          <a:p>
            <a:pPr marL="1028700" lvl="1" indent="-571500">
              <a:buFont typeface="+mj-lt"/>
              <a:buAutoNum type="romanLcPeriod"/>
            </a:pPr>
            <a:r>
              <a:rPr lang="en-ID" sz="3200" dirty="0">
                <a:solidFill>
                  <a:srgbClr val="FFC000"/>
                </a:solidFill>
              </a:rPr>
              <a:t>Monitoring </a:t>
            </a:r>
            <a:r>
              <a:rPr lang="en-ID" sz="3200" dirty="0" err="1">
                <a:solidFill>
                  <a:srgbClr val="FFC000"/>
                </a:solidFill>
              </a:rPr>
              <a:t>aktivitas</a:t>
            </a:r>
            <a:r>
              <a:rPr lang="en-ID" sz="3200" dirty="0">
                <a:solidFill>
                  <a:srgbClr val="FFC000"/>
                </a:solidFill>
              </a:rPr>
              <a:t> </a:t>
            </a:r>
            <a:r>
              <a:rPr lang="en-ID" sz="3200" dirty="0" err="1">
                <a:solidFill>
                  <a:srgbClr val="FFC000"/>
                </a:solidFill>
              </a:rPr>
              <a:t>produksi</a:t>
            </a:r>
            <a:endParaRPr lang="en-ID" sz="3200" dirty="0">
              <a:solidFill>
                <a:srgbClr val="FFC000"/>
              </a:solidFill>
            </a:endParaRPr>
          </a:p>
          <a:p>
            <a:pPr marL="1028700" lvl="1" indent="-571500">
              <a:buFont typeface="+mj-lt"/>
              <a:buAutoNum type="romanLcPeriod"/>
            </a:pPr>
            <a:r>
              <a:rPr lang="en-ID" sz="3200" dirty="0" err="1">
                <a:solidFill>
                  <a:srgbClr val="FFC000"/>
                </a:solidFill>
              </a:rPr>
              <a:t>Pengendalian</a:t>
            </a:r>
            <a:r>
              <a:rPr lang="en-ID" sz="3200" dirty="0">
                <a:solidFill>
                  <a:srgbClr val="FFC000"/>
                </a:solidFill>
              </a:rPr>
              <a:t> </a:t>
            </a:r>
            <a:r>
              <a:rPr lang="en-ID" sz="3200" dirty="0" err="1">
                <a:solidFill>
                  <a:srgbClr val="FFC000"/>
                </a:solidFill>
              </a:rPr>
              <a:t>produksi</a:t>
            </a:r>
            <a:endParaRPr lang="en-ID" sz="3200" dirty="0">
              <a:solidFill>
                <a:srgbClr val="FFC000"/>
              </a:solidFill>
            </a:endParaRPr>
          </a:p>
          <a:p>
            <a:pPr marL="1028700" lvl="1" indent="-571500">
              <a:buFont typeface="+mj-lt"/>
              <a:buAutoNum type="romanLcPeriod"/>
            </a:pPr>
            <a:r>
              <a:rPr lang="en-ID" sz="3200" dirty="0" err="1">
                <a:solidFill>
                  <a:srgbClr val="FFC000"/>
                </a:solidFill>
              </a:rPr>
              <a:t>Pelaporan</a:t>
            </a:r>
            <a:r>
              <a:rPr lang="en-ID" sz="3200" dirty="0">
                <a:solidFill>
                  <a:srgbClr val="FFC000"/>
                </a:solidFill>
              </a:rPr>
              <a:t> dan </a:t>
            </a:r>
            <a:r>
              <a:rPr lang="en-ID" sz="3200" dirty="0" err="1">
                <a:solidFill>
                  <a:srgbClr val="FFC000"/>
                </a:solidFill>
              </a:rPr>
              <a:t>pendataan</a:t>
            </a:r>
            <a:endParaRPr lang="en-ID" sz="3200" b="0" i="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4843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ntry #4 by Dipokchandra for Design a Banner for booth background ...">
            <a:extLst>
              <a:ext uri="{FF2B5EF4-FFF2-40B4-BE49-F238E27FC236}">
                <a16:creationId xmlns:a16="http://schemas.microsoft.com/office/drawing/2014/main" id="{8B17A7E8-3B88-4B51-A6D6-248EF45E1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14B0FD-C548-4080-9284-7ABAE1523FF2}"/>
              </a:ext>
            </a:extLst>
          </p:cNvPr>
          <p:cNvSpPr/>
          <p:nvPr/>
        </p:nvSpPr>
        <p:spPr>
          <a:xfrm>
            <a:off x="151680" y="192215"/>
            <a:ext cx="10493578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ID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TIPS MENJALANKAN PERENCANAAN PRODUKSI </a:t>
            </a:r>
          </a:p>
          <a:p>
            <a:r>
              <a:rPr lang="en-ID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AGAR DAPAT BERJALAN SESUAI KORIDOR</a:t>
            </a:r>
            <a:endParaRPr lang="en-ID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242035-0F3F-4D0A-A7EF-FC6100288917}"/>
              </a:ext>
            </a:extLst>
          </p:cNvPr>
          <p:cNvSpPr/>
          <p:nvPr/>
        </p:nvSpPr>
        <p:spPr>
          <a:xfrm>
            <a:off x="704335" y="1997839"/>
            <a:ext cx="111705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dijalankan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diusahakan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 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rencana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sulit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diperkirakan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pelaksanaannya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terkadang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dibiarkan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berjalan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begitu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keterhubungan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divisi yang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Umpamanya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pembahasan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sumberdaya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peningkatan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dan lain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sebagainya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divisi yang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kerumitan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hubungan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8557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ntry #4 by Dipokchandra for Design a Banner for booth background ...">
            <a:extLst>
              <a:ext uri="{FF2B5EF4-FFF2-40B4-BE49-F238E27FC236}">
                <a16:creationId xmlns:a16="http://schemas.microsoft.com/office/drawing/2014/main" id="{8B17A7E8-3B88-4B51-A6D6-248EF45E1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D6288A-BB58-40E4-94E7-E1751C9C61BB}"/>
              </a:ext>
            </a:extLst>
          </p:cNvPr>
          <p:cNvSpPr/>
          <p:nvPr/>
        </p:nvSpPr>
        <p:spPr>
          <a:xfrm>
            <a:off x="473676" y="658159"/>
            <a:ext cx="112446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bergerak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maju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oleh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sebab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dipandang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hambatan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tantangan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pekerjaan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tentu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menemua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tantangan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diselesaikan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menjadikan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maju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langkah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dibandingkan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pesaing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tantangan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mengejar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kesempurnaan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perfection)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ID" sz="2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Penyelesaian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bahkan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kesempatan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membuka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elemen-elemen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kunci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Manfaatnya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mendongkrak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memperlancar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141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ntry #4 by Dipokchandra for Design a Banner for booth background ...">
            <a:extLst>
              <a:ext uri="{FF2B5EF4-FFF2-40B4-BE49-F238E27FC236}">
                <a16:creationId xmlns:a16="http://schemas.microsoft.com/office/drawing/2014/main" id="{8B17A7E8-3B88-4B51-A6D6-248EF45E1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BE257D-D65E-45C6-9989-0A1F6857D36F}"/>
              </a:ext>
            </a:extLst>
          </p:cNvPr>
          <p:cNvSpPr/>
          <p:nvPr/>
        </p:nvSpPr>
        <p:spPr>
          <a:xfrm>
            <a:off x="527221" y="449132"/>
            <a:ext cx="112116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Agar </a:t>
            </a:r>
            <a:r>
              <a:rPr lang="en-ID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perencanaa</a:t>
            </a:r>
            <a:r>
              <a:rPr lang="en-ID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ID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disusun</a:t>
            </a:r>
            <a:r>
              <a:rPr lang="en-ID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berjalan</a:t>
            </a:r>
            <a:r>
              <a:rPr lang="en-ID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draft yang </a:t>
            </a:r>
            <a:r>
              <a:rPr lang="en-ID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ID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diperhatikan</a:t>
            </a:r>
            <a:r>
              <a:rPr lang="en-ID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menjalankan</a:t>
            </a:r>
            <a:r>
              <a:rPr lang="en-ID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lain : </a:t>
            </a:r>
            <a:endParaRPr lang="en-ID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CE6F87-3892-4CB5-991F-3EA7541859D6}"/>
              </a:ext>
            </a:extLst>
          </p:cNvPr>
          <p:cNvSpPr/>
          <p:nvPr/>
        </p:nvSpPr>
        <p:spPr>
          <a:xfrm>
            <a:off x="626075" y="2222404"/>
            <a:ext cx="11112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 algn="just">
              <a:buFont typeface="+mj-lt"/>
              <a:buAutoNum type="romanLcPeriod"/>
            </a:pPr>
            <a:r>
              <a:rPr lang="en-ID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Pemesanan</a:t>
            </a:r>
            <a:r>
              <a:rPr lang="en-ID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ID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ID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endParaRPr lang="en-ID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015976-E092-44FC-BAD2-463198F85C97}"/>
              </a:ext>
            </a:extLst>
          </p:cNvPr>
          <p:cNvSpPr/>
          <p:nvPr/>
        </p:nvSpPr>
        <p:spPr>
          <a:xfrm>
            <a:off x="1009135" y="2961068"/>
            <a:ext cx="107297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Pemesanan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memerlukan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kemungkinan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buruk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muncul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berkenaan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Keterlambatan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transportasi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pengiriman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Cuaca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buruk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	</a:t>
            </a: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menghambat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ketersedian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endParaRPr lang="en-ID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Kelangkaan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 lain </a:t>
            </a:r>
            <a:r>
              <a:rPr lang="en-ID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sebagainya</a:t>
            </a:r>
            <a:r>
              <a:rPr lang="en-ID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7871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ntry #4 by Dipokchandra for Design a Banner for booth background ...">
            <a:extLst>
              <a:ext uri="{FF2B5EF4-FFF2-40B4-BE49-F238E27FC236}">
                <a16:creationId xmlns:a16="http://schemas.microsoft.com/office/drawing/2014/main" id="{2A4A1DDE-D1C7-46BA-9D07-948A01FB3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793627-F73F-48BE-B25F-0CAE0DFE87AD}"/>
              </a:ext>
            </a:extLst>
          </p:cNvPr>
          <p:cNvSpPr/>
          <p:nvPr/>
        </p:nvSpPr>
        <p:spPr>
          <a:xfrm>
            <a:off x="502508" y="14723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>
              <a:buFont typeface="+mj-lt"/>
              <a:buAutoNum type="romanLcPeriod" startAt="2"/>
            </a:pPr>
            <a:r>
              <a:rPr lang="en-ID" sz="32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Pengadaan</a:t>
            </a:r>
            <a:r>
              <a:rPr lang="en-ID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endParaRPr lang="en-ID" sz="32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32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sz="3200" b="0" i="0" u="none" strike="noStrike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6E6160-C67B-4B9E-A776-0929D322AAD5}"/>
              </a:ext>
            </a:extLst>
          </p:cNvPr>
          <p:cNvSpPr/>
          <p:nvPr/>
        </p:nvSpPr>
        <p:spPr>
          <a:xfrm>
            <a:off x="860853" y="839293"/>
            <a:ext cx="105938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memerlukan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penilaian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agar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Bisa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jadi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mencoba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terlebih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dahulu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menemukan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cocok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0D4C57-6904-4660-BFF4-A7C060EE5ED8}"/>
              </a:ext>
            </a:extLst>
          </p:cNvPr>
          <p:cNvSpPr/>
          <p:nvPr/>
        </p:nvSpPr>
        <p:spPr>
          <a:xfrm>
            <a:off x="502508" y="247880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indent="-400050">
              <a:buFont typeface="+mj-lt"/>
              <a:buAutoNum type="romanLcPeriod" startAt="3"/>
            </a:pPr>
            <a:r>
              <a:rPr lang="en-ID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Bottleneck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3BE76C-B07C-4AE0-8840-E06FA1C212DD}"/>
              </a:ext>
            </a:extLst>
          </p:cNvPr>
          <p:cNvSpPr/>
          <p:nvPr/>
        </p:nvSpPr>
        <p:spPr>
          <a:xfrm>
            <a:off x="860854" y="3171333"/>
            <a:ext cx="105938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 lain yang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mendapat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perhatian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bottleneck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Bottleneck 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kemacetan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akibat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tumpeng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tindih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28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bottleneck 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sama-sama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serta-merta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menghilangkan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salah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satunya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kegiatan-kegiatan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sama-sama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Cara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penyelesaiannya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penyusunan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pertimbangan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terbaik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optimal.</a:t>
            </a:r>
          </a:p>
        </p:txBody>
      </p:sp>
    </p:spTree>
    <p:extLst>
      <p:ext uri="{BB962C8B-B14F-4D97-AF65-F5344CB8AC3E}">
        <p14:creationId xmlns:p14="http://schemas.microsoft.com/office/powerpoint/2010/main" val="2205959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ntry #4 by Dipokchandra for Design a Banner for booth background ...">
            <a:extLst>
              <a:ext uri="{FF2B5EF4-FFF2-40B4-BE49-F238E27FC236}">
                <a16:creationId xmlns:a16="http://schemas.microsoft.com/office/drawing/2014/main" id="{F5EF469B-F88E-42D3-BDF5-558D7F6B9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CD77C3-5CDE-4338-B1F9-7BC3A3C3DE4F}"/>
              </a:ext>
            </a:extLst>
          </p:cNvPr>
          <p:cNvSpPr/>
          <p:nvPr/>
        </p:nvSpPr>
        <p:spPr>
          <a:xfrm>
            <a:off x="391296" y="266946"/>
            <a:ext cx="115329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LcPeriod" startAt="4"/>
            </a:pPr>
            <a:r>
              <a:rPr lang="en-ID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Rekruitmen</a:t>
            </a:r>
            <a:r>
              <a:rPr lang="en-ID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ID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ID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kapasitas</a:t>
            </a:r>
            <a:endParaRPr lang="en-ID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+mj-lt"/>
              <a:buAutoNum type="romanLcPeriod" startAt="4"/>
            </a:pPr>
            <a:endParaRPr lang="en-ID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B0822C-8DBA-4C42-90B6-F9E9C8777271}"/>
              </a:ext>
            </a:extLst>
          </p:cNvPr>
          <p:cNvSpPr/>
          <p:nvPr/>
        </p:nvSpPr>
        <p:spPr>
          <a:xfrm>
            <a:off x="1070919" y="1207010"/>
            <a:ext cx="106309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kunci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jabatan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terspesialisasi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membutuhkan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peningkatan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optimal. Karena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memegang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peranan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operasional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sehari-hari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mendapat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guna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kapasitasnya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ID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muncul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diperlukannya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alternatif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ID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handle /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menggantikan</a:t>
            </a:r>
            <a:r>
              <a:rPr lang="en-ID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pekerjaan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mengikuti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pelatihan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ID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Demikian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halnya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penerimaaan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rekruitmen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karyawan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Tentu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membutuhkan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adaptasi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proses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menyesuaikan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ritme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toleransi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batasan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agar proses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adaptasi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berjalan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lancar</a:t>
            </a:r>
            <a:r>
              <a:rPr lang="en-ID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9743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244819-420F-462C-AF8B-22D06DC5C864}"/>
              </a:ext>
            </a:extLst>
          </p:cNvPr>
          <p:cNvSpPr/>
          <p:nvPr/>
        </p:nvSpPr>
        <p:spPr>
          <a:xfrm>
            <a:off x="4290563" y="397556"/>
            <a:ext cx="3264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REFERENSI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611AE1-6AF3-4AAE-A9E6-646117132498}"/>
              </a:ext>
            </a:extLst>
          </p:cNvPr>
          <p:cNvSpPr/>
          <p:nvPr/>
        </p:nvSpPr>
        <p:spPr>
          <a:xfrm>
            <a:off x="2026023" y="2483600"/>
            <a:ext cx="10049436" cy="1969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Abdullah, M. </a:t>
            </a:r>
            <a:r>
              <a:rPr lang="en-ID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Ma’ruf</a:t>
            </a:r>
            <a:r>
              <a:rPr lang="en-ID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2017. </a:t>
            </a:r>
            <a:r>
              <a:rPr lang="en-ID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ID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Kelayakan</a:t>
            </a:r>
            <a:r>
              <a:rPr lang="en-ID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Bisnis</a:t>
            </a:r>
            <a:r>
              <a:rPr lang="en-ID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Aswaja</a:t>
            </a:r>
            <a:r>
              <a:rPr lang="en-ID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Presindo</a:t>
            </a:r>
            <a:r>
              <a:rPr lang="en-ID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Yogyakarta.. ISBN            </a:t>
            </a:r>
            <a:endParaRPr lang="en-ID" sz="1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9786026733030 </a:t>
            </a:r>
            <a:endParaRPr lang="en-ID" sz="1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Fahmi, </a:t>
            </a:r>
            <a:r>
              <a:rPr lang="en-ID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Irham</a:t>
            </a:r>
            <a:r>
              <a:rPr lang="en-ID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2014. </a:t>
            </a:r>
            <a:r>
              <a:rPr lang="en-ID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ID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Kelayakan</a:t>
            </a:r>
            <a:r>
              <a:rPr lang="en-ID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Bisnis</a:t>
            </a:r>
            <a:r>
              <a:rPr lang="en-ID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 Keputusan </a:t>
            </a:r>
            <a:r>
              <a:rPr lang="en-ID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Investasi</a:t>
            </a:r>
            <a:r>
              <a:rPr lang="en-ID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Mitra </a:t>
            </a:r>
            <a:r>
              <a:rPr lang="en-ID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Wacana</a:t>
            </a:r>
            <a:r>
              <a:rPr lang="en-ID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Media. </a:t>
            </a:r>
            <a:endParaRPr lang="en-ID" sz="16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D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Jakarta.  ISBN 9786021353226</a:t>
            </a:r>
            <a:endParaRPr lang="en-ID" sz="16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Porter, Michel E. 1993. Competitive Advantage. </a:t>
            </a:r>
            <a:r>
              <a:rPr lang="en-US" dirty="0" err="1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Macmilan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Publishers.  Michigan</a:t>
            </a:r>
            <a:endParaRPr lang="en-ID" sz="16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30A36E-FD3E-47FD-9892-B5166110DDF6}"/>
              </a:ext>
            </a:extLst>
          </p:cNvPr>
          <p:cNvSpPr/>
          <p:nvPr/>
        </p:nvSpPr>
        <p:spPr>
          <a:xfrm>
            <a:off x="1780503" y="4432375"/>
            <a:ext cx="264795" cy="387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E0FEA1-2AC2-43D2-A284-3A86F7461813}"/>
              </a:ext>
            </a:extLst>
          </p:cNvPr>
          <p:cNvSpPr/>
          <p:nvPr/>
        </p:nvSpPr>
        <p:spPr>
          <a:xfrm>
            <a:off x="1780503" y="7183195"/>
            <a:ext cx="15376525" cy="387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2AC8F41-ED9C-4104-B758-45CD1B1D4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718" y="-12102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Kotler, Philip; Keller, Kevin L. 2015. Marketing Management. Global edition. ISBN                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9780273753360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226A6E6-7384-4E84-8BF4-9C1EC8380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718" y="-7530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Murni, Asfia;  Amaliawiati, Lia. 2012. Ekonomi Mikro. PT. Refika Aditama. Bandung. ISBN  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9786028650793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6EDD68-88C6-4082-B715-02A7B2611D6E}"/>
              </a:ext>
            </a:extLst>
          </p:cNvPr>
          <p:cNvSpPr/>
          <p:nvPr/>
        </p:nvSpPr>
        <p:spPr>
          <a:xfrm>
            <a:off x="1985682" y="4588633"/>
            <a:ext cx="9672917" cy="773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Kotler, Philip; Keller, Kevin L. 2015. Marketing Management. Global edition. ISBN                </a:t>
            </a:r>
            <a:endParaRPr lang="en-ID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9780273753360</a:t>
            </a:r>
            <a:endParaRPr lang="en-ID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0A36E-FD3E-47FD-9892-B5166110DDF6}"/>
              </a:ext>
            </a:extLst>
          </p:cNvPr>
          <p:cNvSpPr/>
          <p:nvPr/>
        </p:nvSpPr>
        <p:spPr>
          <a:xfrm>
            <a:off x="946785" y="5642610"/>
            <a:ext cx="264795" cy="387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514237-6DA0-4FF7-9436-2ED885B3DC71}"/>
              </a:ext>
            </a:extLst>
          </p:cNvPr>
          <p:cNvSpPr/>
          <p:nvPr/>
        </p:nvSpPr>
        <p:spPr>
          <a:xfrm>
            <a:off x="946785" y="7418705"/>
            <a:ext cx="15849600" cy="387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E0FEA1-2AC2-43D2-A284-3A86F7461813}"/>
              </a:ext>
            </a:extLst>
          </p:cNvPr>
          <p:cNvSpPr/>
          <p:nvPr/>
        </p:nvSpPr>
        <p:spPr>
          <a:xfrm>
            <a:off x="946785" y="8393430"/>
            <a:ext cx="15376525" cy="387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7220F94B-9B5A-4EA0-82DD-234F19356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50A68641-B6FA-4E7B-A730-8AFD13C5C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Murni, Asfia;  Amaliawiati, Lia. 2012. Ekonomi Mikro. PT. Refika Aditama. Bandung. ISBN  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9786028650793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514237-6DA0-4FF7-9436-2ED885B3DC71}"/>
              </a:ext>
            </a:extLst>
          </p:cNvPr>
          <p:cNvSpPr/>
          <p:nvPr/>
        </p:nvSpPr>
        <p:spPr>
          <a:xfrm>
            <a:off x="1099185" y="7571105"/>
            <a:ext cx="15849600" cy="387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E0FEA1-2AC2-43D2-A284-3A86F7461813}"/>
              </a:ext>
            </a:extLst>
          </p:cNvPr>
          <p:cNvSpPr/>
          <p:nvPr/>
        </p:nvSpPr>
        <p:spPr>
          <a:xfrm>
            <a:off x="1099185" y="8545830"/>
            <a:ext cx="15376525" cy="387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BB799A5F-06AE-4FF1-8581-EE9B699B0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958C0E7A-BAC8-4562-9CF9-508F17388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Murni, Asfia;  Amaliawiati, Lia. 2012. Ekonomi Mikro. PT. Refika Aditama. Bandung. ISBN  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9786028650793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44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rown Background #6890293">
            <a:extLst>
              <a:ext uri="{FF2B5EF4-FFF2-40B4-BE49-F238E27FC236}">
                <a16:creationId xmlns:a16="http://schemas.microsoft.com/office/drawing/2014/main" id="{991291B9-9731-4C79-90DA-7EDCD5D88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E84A23-B223-40CF-8F6C-8596D0F67A55}"/>
              </a:ext>
            </a:extLst>
          </p:cNvPr>
          <p:cNvSpPr/>
          <p:nvPr/>
        </p:nvSpPr>
        <p:spPr>
          <a:xfrm>
            <a:off x="296562" y="360060"/>
            <a:ext cx="43125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PENDAHULUAN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31C217-7755-4104-9907-1F4C0C46920A}"/>
              </a:ext>
            </a:extLst>
          </p:cNvPr>
          <p:cNvSpPr/>
          <p:nvPr/>
        </p:nvSpPr>
        <p:spPr>
          <a:xfrm>
            <a:off x="162104" y="3809305"/>
            <a:ext cx="1162624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ID" sz="24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penjadwalan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pengusaha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menghemat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tenaga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mempersingkat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proses,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pemborosan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mengoptimalkan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fungsi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ketepatan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Oleh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pengusaha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mengoptimalkan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30" name="Picture 6" descr="E-commerce marketing ideas to increase online sales | EBS">
            <a:extLst>
              <a:ext uri="{FF2B5EF4-FFF2-40B4-BE49-F238E27FC236}">
                <a16:creationId xmlns:a16="http://schemas.microsoft.com/office/drawing/2014/main" id="{DF3689B5-35B9-4E70-883C-52EBDC42C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8641">
            <a:off x="296562" y="1674517"/>
            <a:ext cx="2563792" cy="175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8BCA74-DBFF-458E-8607-FDA5829F3ED4}"/>
              </a:ext>
            </a:extLst>
          </p:cNvPr>
          <p:cNvSpPr/>
          <p:nvPr/>
        </p:nvSpPr>
        <p:spPr>
          <a:xfrm>
            <a:off x="3245707" y="1462457"/>
            <a:ext cx="84314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ID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kelayakan</a:t>
            </a:r>
            <a:r>
              <a:rPr lang="en-ID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ID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ID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ID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ID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diperhatikan</a:t>
            </a:r>
            <a:r>
              <a:rPr lang="en-ID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Karena </a:t>
            </a:r>
            <a:r>
              <a:rPr lang="en-ID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ID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n-ID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pemilihan</a:t>
            </a:r>
            <a:r>
              <a:rPr lang="en-ID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ID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sumberdaya</a:t>
            </a:r>
            <a:r>
              <a:rPr lang="en-ID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ID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baku</a:t>
            </a:r>
            <a:r>
              <a:rPr lang="en-ID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modal, dan </a:t>
            </a:r>
            <a:r>
              <a:rPr lang="en-ID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sebagainya</a:t>
            </a:r>
            <a:r>
              <a:rPr lang="en-ID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8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1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2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E84A23-B223-40CF-8F6C-8596D0F67A55}"/>
              </a:ext>
            </a:extLst>
          </p:cNvPr>
          <p:cNvSpPr/>
          <p:nvPr/>
        </p:nvSpPr>
        <p:spPr>
          <a:xfrm>
            <a:off x="296561" y="360060"/>
            <a:ext cx="77769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PENGERTIAN PROSES PRODUKSI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1611" y="1545000"/>
            <a:ext cx="88803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Proses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menggabungkan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manfaat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81912" y="4268823"/>
            <a:ext cx="10783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Proses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mengolah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baku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pembantu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memanfaatkan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dari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awalnya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Mgt Produksi | Tipsmanajemen's We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6" y="1627421"/>
            <a:ext cx="3002627" cy="203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8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8956" y="433105"/>
            <a:ext cx="91216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dari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sifat-sifat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kimia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masa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sifat-sifat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kimia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jangka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konsumsi</a:t>
            </a:r>
            <a:r>
              <a:rPr lang="en-US" sz="3200" dirty="0">
                <a:solidFill>
                  <a:srgbClr val="4620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PEMASARAN IT: Pengertian Produk dan Ja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78" y="4363256"/>
            <a:ext cx="4982047" cy="265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ual iPaky Case Samsung M20 Armor Bumper Transparent Clear ...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8306">
            <a:off x="9043098" y="4901486"/>
            <a:ext cx="2108778" cy="158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oduk H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0" y="1181100"/>
            <a:ext cx="2634988" cy="161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owongan Rumah Sakit Cikunir – GKJ Bekas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07" y="4362494"/>
            <a:ext cx="28575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84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941" y="1443869"/>
            <a:ext cx="106233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+mj-lt"/>
              <a:buAutoNum type="romanLcPeriod"/>
            </a:pP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keberlangsungan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tambah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 </a:t>
            </a:r>
            <a:r>
              <a:rPr lang="en-US" sz="2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keuntungan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tercapai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tingkat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kemakmuran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diinginkan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mengganti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rusak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kadaluarsa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habis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buFont typeface="+mj-lt"/>
              <a:buAutoNum type="romanLcPeriod"/>
            </a:pP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permintaan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pasar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domestik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internasional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0" i="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941" y="552206"/>
            <a:ext cx="10478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8097" y="5187400"/>
            <a:ext cx="9704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sebab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agar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efisien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D08174C-651D-44DC-930D-45CCF73B1537}"/>
              </a:ext>
            </a:extLst>
          </p:cNvPr>
          <p:cNvSpPr/>
          <p:nvPr/>
        </p:nvSpPr>
        <p:spPr>
          <a:xfrm>
            <a:off x="523303" y="5290187"/>
            <a:ext cx="774156" cy="1253711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7346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ertas Alat Tulis Perkamen - Gambar gratis di Pixabay">
            <a:extLst>
              <a:ext uri="{FF2B5EF4-FFF2-40B4-BE49-F238E27FC236}">
                <a16:creationId xmlns:a16="http://schemas.microsoft.com/office/drawing/2014/main" id="{C9EDA695-7636-488A-B49D-18651C246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" y="243840"/>
            <a:ext cx="11542395" cy="635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B8E51B-7504-425F-9167-3E530A2D65EB}"/>
              </a:ext>
            </a:extLst>
          </p:cNvPr>
          <p:cNvSpPr/>
          <p:nvPr/>
        </p:nvSpPr>
        <p:spPr>
          <a:xfrm>
            <a:off x="1280160" y="1367061"/>
            <a:ext cx="10134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800" b="1" dirty="0" err="1">
                <a:solidFill>
                  <a:srgbClr val="462006"/>
                </a:solidFill>
                <a:latin typeface="Times New Roman" panose="02020603050405020304" pitchFamily="18" charset="0"/>
              </a:rPr>
              <a:t>Perencanaan</a:t>
            </a:r>
            <a:r>
              <a:rPr lang="en-ID" sz="2800" b="1" dirty="0">
                <a:solidFill>
                  <a:srgbClr val="462006"/>
                </a:solidFill>
                <a:latin typeface="Times New Roman" panose="02020603050405020304" pitchFamily="18" charset="0"/>
              </a:rPr>
              <a:t> </a:t>
            </a:r>
            <a:r>
              <a:rPr lang="en-ID" sz="2800" b="1" dirty="0" err="1">
                <a:solidFill>
                  <a:srgbClr val="462006"/>
                </a:solidFill>
                <a:latin typeface="Times New Roman" panose="02020603050405020304" pitchFamily="18" charset="0"/>
              </a:rPr>
              <a:t>produksi</a:t>
            </a:r>
            <a:r>
              <a:rPr lang="en-ID" sz="2800" b="1" dirty="0">
                <a:solidFill>
                  <a:srgbClr val="462006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adalah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aktivitas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untuk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menetapkan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produk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diproduksi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jumlah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dibutuhkan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kapan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produk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tersebut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harus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selesai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dan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sumber-sumber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dibutuhkan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ID" sz="28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Pengendalian</a:t>
            </a:r>
            <a:r>
              <a:rPr lang="en-ID" sz="280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produksi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adalah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aktivitas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menetapkan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kemampuan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sumber-sumber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digunakan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dalam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memenuhi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rencana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kemampuan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produksi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berjalan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sesuai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rencana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melakukan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perbaikan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rencana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Tujuan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utamanya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adalah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memaksimumkan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pelayanan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bagi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konsumen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meminimumkan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investasi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pada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persediaan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perencanaan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kapasitas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pengesahan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produksi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dan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pengesahan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pengendalian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produksi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persediaan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dan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kapasitas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penyimpanan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dan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pergerakan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material,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peralatan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dan </a:t>
            </a:r>
            <a:r>
              <a:rPr lang="en-ID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sebagainya</a:t>
            </a:r>
            <a:r>
              <a:rPr lang="en-ID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ID" sz="2800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DFE4BE-C32B-41CF-A2E7-0CE053A065C4}"/>
              </a:ext>
            </a:extLst>
          </p:cNvPr>
          <p:cNvSpPr/>
          <p:nvPr/>
        </p:nvSpPr>
        <p:spPr>
          <a:xfrm>
            <a:off x="849962" y="659175"/>
            <a:ext cx="8385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4000" b="1" dirty="0">
                <a:solidFill>
                  <a:srgbClr val="222222"/>
                </a:solidFill>
                <a:cs typeface="Times New Roman" panose="02020603050405020304" pitchFamily="18" charset="0"/>
              </a:rPr>
              <a:t>3. PENGERTIAN RENCANA PRODUKSI</a:t>
            </a:r>
          </a:p>
        </p:txBody>
      </p:sp>
    </p:spTree>
    <p:extLst>
      <p:ext uri="{BB962C8B-B14F-4D97-AF65-F5344CB8AC3E}">
        <p14:creationId xmlns:p14="http://schemas.microsoft.com/office/powerpoint/2010/main" val="189892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ark Grey Oak Texture. Extremely High Resolution Photo. Stock ...">
            <a:extLst>
              <a:ext uri="{FF2B5EF4-FFF2-40B4-BE49-F238E27FC236}">
                <a16:creationId xmlns:a16="http://schemas.microsoft.com/office/drawing/2014/main" id="{D31EABE8-3D63-4F0A-A2CA-22AC2EC1E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6"/>
            <a:ext cx="12192000" cy="685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3167E7-D2DC-40D2-9C81-68850EB754F3}"/>
              </a:ext>
            </a:extLst>
          </p:cNvPr>
          <p:cNvSpPr/>
          <p:nvPr/>
        </p:nvSpPr>
        <p:spPr>
          <a:xfrm>
            <a:off x="533400" y="469315"/>
            <a:ext cx="11155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4000" dirty="0">
                <a:solidFill>
                  <a:srgbClr val="FFFF00"/>
                </a:solidFill>
              </a:rPr>
              <a:t>4. TUJUAN dan FUNGSI PERENCANAAN PRODUKSI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93CB3B-616C-4CC5-983F-A91BE1856383}"/>
              </a:ext>
            </a:extLst>
          </p:cNvPr>
          <p:cNvSpPr/>
          <p:nvPr/>
        </p:nvSpPr>
        <p:spPr>
          <a:xfrm>
            <a:off x="1104185" y="1458674"/>
            <a:ext cx="8288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3600" dirty="0">
                <a:solidFill>
                  <a:schemeClr val="bg1"/>
                </a:solidFill>
              </a:rPr>
              <a:t>A. </a:t>
            </a:r>
            <a:r>
              <a:rPr lang="en-ID" sz="3600" dirty="0" err="1">
                <a:solidFill>
                  <a:schemeClr val="bg1"/>
                </a:solidFill>
              </a:rPr>
              <a:t>Tujuan</a:t>
            </a:r>
            <a:r>
              <a:rPr lang="en-ID" sz="3600" dirty="0">
                <a:solidFill>
                  <a:schemeClr val="bg1"/>
                </a:solidFill>
              </a:rPr>
              <a:t> dan </a:t>
            </a:r>
            <a:r>
              <a:rPr lang="en-ID" sz="3600" dirty="0" err="1">
                <a:solidFill>
                  <a:schemeClr val="bg1"/>
                </a:solidFill>
              </a:rPr>
              <a:t>Fungsi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Perencanaan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Produksi</a:t>
            </a:r>
            <a:endParaRPr lang="en-ID" sz="36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12399C-0F5E-427B-A62D-DD9A55B22116}"/>
              </a:ext>
            </a:extLst>
          </p:cNvPr>
          <p:cNvSpPr/>
          <p:nvPr/>
        </p:nvSpPr>
        <p:spPr>
          <a:xfrm>
            <a:off x="1508760" y="2276426"/>
            <a:ext cx="10683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-285750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rgbClr val="00B0F0"/>
                </a:solidFill>
              </a:rPr>
              <a:t>Meminimalkan</a:t>
            </a:r>
            <a:r>
              <a:rPr lang="en-ID" sz="3600" dirty="0">
                <a:solidFill>
                  <a:srgbClr val="00B0F0"/>
                </a:solidFill>
              </a:rPr>
              <a:t> </a:t>
            </a:r>
            <a:r>
              <a:rPr lang="en-ID" sz="3600" dirty="0" err="1">
                <a:solidFill>
                  <a:srgbClr val="00B0F0"/>
                </a:solidFill>
              </a:rPr>
              <a:t>biaya</a:t>
            </a:r>
            <a:r>
              <a:rPr lang="en-ID" sz="3600" dirty="0">
                <a:solidFill>
                  <a:srgbClr val="00B0F0"/>
                </a:solidFill>
              </a:rPr>
              <a:t> / </a:t>
            </a:r>
            <a:r>
              <a:rPr lang="en-ID" sz="3600" dirty="0" err="1">
                <a:solidFill>
                  <a:srgbClr val="00B0F0"/>
                </a:solidFill>
              </a:rPr>
              <a:t>memaksimalkan</a:t>
            </a:r>
            <a:r>
              <a:rPr lang="en-ID" sz="3600" dirty="0">
                <a:solidFill>
                  <a:srgbClr val="00B0F0"/>
                </a:solidFill>
              </a:rPr>
              <a:t> </a:t>
            </a:r>
            <a:r>
              <a:rPr lang="en-ID" sz="3600" dirty="0" err="1">
                <a:solidFill>
                  <a:srgbClr val="00B0F0"/>
                </a:solidFill>
              </a:rPr>
              <a:t>laba</a:t>
            </a:r>
            <a:endParaRPr lang="en-ID" sz="3600" dirty="0">
              <a:solidFill>
                <a:srgbClr val="00B0F0"/>
              </a:solidFill>
            </a:endParaRPr>
          </a:p>
          <a:p>
            <a:pPr marL="57150" indent="-285750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rgbClr val="00B0F0"/>
                </a:solidFill>
              </a:rPr>
              <a:t>Memaksimalkan</a:t>
            </a:r>
            <a:r>
              <a:rPr lang="en-ID" sz="3600" dirty="0">
                <a:solidFill>
                  <a:srgbClr val="00B0F0"/>
                </a:solidFill>
              </a:rPr>
              <a:t> </a:t>
            </a:r>
            <a:r>
              <a:rPr lang="en-ID" sz="3600" dirty="0" err="1">
                <a:solidFill>
                  <a:srgbClr val="00B0F0"/>
                </a:solidFill>
              </a:rPr>
              <a:t>layanan</a:t>
            </a:r>
            <a:r>
              <a:rPr lang="en-ID" sz="3600" dirty="0">
                <a:solidFill>
                  <a:srgbClr val="00B0F0"/>
                </a:solidFill>
              </a:rPr>
              <a:t> </a:t>
            </a:r>
            <a:r>
              <a:rPr lang="en-ID" sz="3600" dirty="0" err="1">
                <a:solidFill>
                  <a:srgbClr val="00B0F0"/>
                </a:solidFill>
              </a:rPr>
              <a:t>nasabah</a:t>
            </a:r>
            <a:endParaRPr lang="en-ID" sz="3600" dirty="0">
              <a:solidFill>
                <a:srgbClr val="00B0F0"/>
              </a:solidFill>
            </a:endParaRPr>
          </a:p>
          <a:p>
            <a:pPr marL="57150" indent="-285750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rgbClr val="00B0F0"/>
                </a:solidFill>
              </a:rPr>
              <a:t>Meminimalkan</a:t>
            </a:r>
            <a:r>
              <a:rPr lang="en-ID" sz="3600" dirty="0">
                <a:solidFill>
                  <a:srgbClr val="00B0F0"/>
                </a:solidFill>
              </a:rPr>
              <a:t> </a:t>
            </a:r>
            <a:r>
              <a:rPr lang="en-ID" sz="3600" dirty="0" err="1">
                <a:solidFill>
                  <a:srgbClr val="00B0F0"/>
                </a:solidFill>
              </a:rPr>
              <a:t>investasi</a:t>
            </a:r>
            <a:r>
              <a:rPr lang="en-ID" sz="3600" dirty="0">
                <a:solidFill>
                  <a:srgbClr val="00B0F0"/>
                </a:solidFill>
              </a:rPr>
              <a:t> </a:t>
            </a:r>
            <a:r>
              <a:rPr lang="en-ID" sz="3600" dirty="0" err="1">
                <a:solidFill>
                  <a:srgbClr val="00B0F0"/>
                </a:solidFill>
              </a:rPr>
              <a:t>inventaris</a:t>
            </a:r>
            <a:endParaRPr lang="en-ID" sz="3600" dirty="0">
              <a:solidFill>
                <a:srgbClr val="00B0F0"/>
              </a:solidFill>
            </a:endParaRPr>
          </a:p>
          <a:p>
            <a:pPr marL="57150" indent="-285750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rgbClr val="00B0F0"/>
                </a:solidFill>
              </a:rPr>
              <a:t>Meminimalkan</a:t>
            </a:r>
            <a:r>
              <a:rPr lang="en-ID" sz="3600" dirty="0">
                <a:solidFill>
                  <a:srgbClr val="00B0F0"/>
                </a:solidFill>
              </a:rPr>
              <a:t> </a:t>
            </a:r>
            <a:r>
              <a:rPr lang="en-ID" sz="3600" dirty="0" err="1">
                <a:solidFill>
                  <a:srgbClr val="00B0F0"/>
                </a:solidFill>
              </a:rPr>
              <a:t>perubahan</a:t>
            </a:r>
            <a:r>
              <a:rPr lang="en-ID" sz="3600" dirty="0">
                <a:solidFill>
                  <a:srgbClr val="00B0F0"/>
                </a:solidFill>
              </a:rPr>
              <a:t> </a:t>
            </a:r>
            <a:r>
              <a:rPr lang="en-ID" sz="3600" dirty="0" err="1">
                <a:solidFill>
                  <a:srgbClr val="00B0F0"/>
                </a:solidFill>
              </a:rPr>
              <a:t>dalam</a:t>
            </a:r>
            <a:r>
              <a:rPr lang="en-ID" sz="3600" dirty="0">
                <a:solidFill>
                  <a:srgbClr val="00B0F0"/>
                </a:solidFill>
              </a:rPr>
              <a:t> </a:t>
            </a:r>
            <a:r>
              <a:rPr lang="en-ID" sz="3600" dirty="0" err="1">
                <a:solidFill>
                  <a:srgbClr val="00B0F0"/>
                </a:solidFill>
              </a:rPr>
              <a:t>nilai</a:t>
            </a:r>
            <a:r>
              <a:rPr lang="en-ID" sz="3600" dirty="0">
                <a:solidFill>
                  <a:srgbClr val="00B0F0"/>
                </a:solidFill>
              </a:rPr>
              <a:t> </a:t>
            </a:r>
            <a:r>
              <a:rPr lang="en-ID" sz="3600" dirty="0" err="1">
                <a:solidFill>
                  <a:srgbClr val="00B0F0"/>
                </a:solidFill>
              </a:rPr>
              <a:t>produksi</a:t>
            </a:r>
            <a:endParaRPr lang="en-ID" sz="3600" dirty="0">
              <a:solidFill>
                <a:srgbClr val="00B0F0"/>
              </a:solidFill>
            </a:endParaRPr>
          </a:p>
          <a:p>
            <a:pPr marL="57150" indent="-285750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rgbClr val="00B0F0"/>
                </a:solidFill>
              </a:rPr>
              <a:t>Meminimalkan</a:t>
            </a:r>
            <a:r>
              <a:rPr lang="en-ID" sz="3600" dirty="0">
                <a:solidFill>
                  <a:srgbClr val="00B0F0"/>
                </a:solidFill>
              </a:rPr>
              <a:t> </a:t>
            </a:r>
            <a:r>
              <a:rPr lang="en-ID" sz="3600" dirty="0" err="1">
                <a:solidFill>
                  <a:srgbClr val="00B0F0"/>
                </a:solidFill>
              </a:rPr>
              <a:t>perubahan</a:t>
            </a:r>
            <a:r>
              <a:rPr lang="en-ID" sz="3600" dirty="0">
                <a:solidFill>
                  <a:srgbClr val="00B0F0"/>
                </a:solidFill>
              </a:rPr>
              <a:t> </a:t>
            </a:r>
            <a:r>
              <a:rPr lang="en-ID" sz="3600" dirty="0" err="1">
                <a:solidFill>
                  <a:srgbClr val="00B0F0"/>
                </a:solidFill>
              </a:rPr>
              <a:t>dalam</a:t>
            </a:r>
            <a:r>
              <a:rPr lang="en-ID" sz="3600" dirty="0">
                <a:solidFill>
                  <a:srgbClr val="00B0F0"/>
                </a:solidFill>
              </a:rPr>
              <a:t> </a:t>
            </a:r>
            <a:r>
              <a:rPr lang="en-ID" sz="3600" dirty="0" err="1">
                <a:solidFill>
                  <a:srgbClr val="00B0F0"/>
                </a:solidFill>
              </a:rPr>
              <a:t>tingkat</a:t>
            </a:r>
            <a:r>
              <a:rPr lang="en-ID" sz="3600" dirty="0">
                <a:solidFill>
                  <a:srgbClr val="00B0F0"/>
                </a:solidFill>
              </a:rPr>
              <a:t> </a:t>
            </a:r>
            <a:r>
              <a:rPr lang="en-ID" sz="3600" dirty="0" err="1">
                <a:solidFill>
                  <a:srgbClr val="00B0F0"/>
                </a:solidFill>
              </a:rPr>
              <a:t>tenaga</a:t>
            </a:r>
            <a:r>
              <a:rPr lang="en-ID" sz="3600" dirty="0">
                <a:solidFill>
                  <a:srgbClr val="00B0F0"/>
                </a:solidFill>
              </a:rPr>
              <a:t> </a:t>
            </a:r>
            <a:r>
              <a:rPr lang="en-ID" sz="3600" dirty="0" err="1">
                <a:solidFill>
                  <a:srgbClr val="00B0F0"/>
                </a:solidFill>
              </a:rPr>
              <a:t>kerja</a:t>
            </a:r>
            <a:endParaRPr lang="en-ID" sz="3600" dirty="0">
              <a:solidFill>
                <a:srgbClr val="00B0F0"/>
              </a:solidFill>
            </a:endParaRPr>
          </a:p>
          <a:p>
            <a:pPr marL="57150" indent="-285750">
              <a:buFont typeface="Arial" panose="020B0604020202020204" pitchFamily="34" charset="0"/>
              <a:buChar char="•"/>
            </a:pPr>
            <a:r>
              <a:rPr lang="en-ID" sz="3600" dirty="0" err="1">
                <a:solidFill>
                  <a:srgbClr val="00B0F0"/>
                </a:solidFill>
              </a:rPr>
              <a:t>Memaksimalkan</a:t>
            </a:r>
            <a:r>
              <a:rPr lang="en-ID" sz="3600" dirty="0">
                <a:solidFill>
                  <a:srgbClr val="00B0F0"/>
                </a:solidFill>
              </a:rPr>
              <a:t> </a:t>
            </a:r>
            <a:r>
              <a:rPr lang="en-ID" sz="3600" dirty="0" err="1">
                <a:solidFill>
                  <a:srgbClr val="00B0F0"/>
                </a:solidFill>
              </a:rPr>
              <a:t>pemanfaatan</a:t>
            </a:r>
            <a:r>
              <a:rPr lang="en-ID" sz="3600" dirty="0">
                <a:solidFill>
                  <a:srgbClr val="00B0F0"/>
                </a:solidFill>
              </a:rPr>
              <a:t> </a:t>
            </a:r>
            <a:r>
              <a:rPr lang="en-ID" sz="3600" dirty="0" err="1">
                <a:solidFill>
                  <a:srgbClr val="00B0F0"/>
                </a:solidFill>
              </a:rPr>
              <a:t>pabrik</a:t>
            </a:r>
            <a:r>
              <a:rPr lang="en-ID" sz="3600" dirty="0">
                <a:solidFill>
                  <a:srgbClr val="00B0F0"/>
                </a:solidFill>
              </a:rPr>
              <a:t> dan      </a:t>
            </a:r>
          </a:p>
          <a:p>
            <a:r>
              <a:rPr lang="en-ID" sz="3600" dirty="0">
                <a:solidFill>
                  <a:srgbClr val="00B0F0"/>
                </a:solidFill>
              </a:rPr>
              <a:t>  </a:t>
            </a:r>
            <a:r>
              <a:rPr lang="en-ID" sz="3600" dirty="0" err="1">
                <a:solidFill>
                  <a:srgbClr val="00B0F0"/>
                </a:solidFill>
              </a:rPr>
              <a:t>perlengkapan</a:t>
            </a:r>
            <a:endParaRPr lang="en-ID" sz="3600" b="0" i="0" dirty="0"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024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ntry #4 by Dipokchandra for Design a Banner for booth background ...">
            <a:extLst>
              <a:ext uri="{FF2B5EF4-FFF2-40B4-BE49-F238E27FC236}">
                <a16:creationId xmlns:a16="http://schemas.microsoft.com/office/drawing/2014/main" id="{8B17A7E8-3B88-4B51-A6D6-248EF45E1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0BD56F-E3B8-4329-BD5E-614632E82A4C}"/>
              </a:ext>
            </a:extLst>
          </p:cNvPr>
          <p:cNvSpPr/>
          <p:nvPr/>
        </p:nvSpPr>
        <p:spPr>
          <a:xfrm>
            <a:off x="472440" y="1443841"/>
            <a:ext cx="115671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/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Fungsi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dari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perencanaan</a:t>
            </a:r>
            <a:r>
              <a:rPr lang="en-ID" sz="2800" dirty="0">
                <a:solidFill>
                  <a:schemeClr val="bg1"/>
                </a:solidFill>
              </a:rPr>
              <a:t> dan </a:t>
            </a:r>
            <a:r>
              <a:rPr lang="en-ID" sz="2800" dirty="0" err="1">
                <a:solidFill>
                  <a:schemeClr val="bg1"/>
                </a:solidFill>
              </a:rPr>
              <a:t>pengendalian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produksi</a:t>
            </a:r>
            <a:r>
              <a:rPr lang="en-ID" sz="2800" dirty="0">
                <a:solidFill>
                  <a:schemeClr val="bg1"/>
                </a:solidFill>
              </a:rPr>
              <a:t> </a:t>
            </a:r>
            <a:r>
              <a:rPr lang="en-ID" sz="2800" dirty="0" err="1">
                <a:solidFill>
                  <a:schemeClr val="bg1"/>
                </a:solidFill>
              </a:rPr>
              <a:t>adalah</a:t>
            </a:r>
            <a:r>
              <a:rPr lang="en-ID" sz="2800" dirty="0">
                <a:solidFill>
                  <a:schemeClr val="bg1"/>
                </a:solidFill>
              </a:rPr>
              <a:t> :</a:t>
            </a:r>
          </a:p>
          <a:p>
            <a:endParaRPr lang="en-ID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 err="1">
                <a:solidFill>
                  <a:srgbClr val="00B0F0"/>
                </a:solidFill>
              </a:rPr>
              <a:t>Menjamin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rencana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penjualan</a:t>
            </a:r>
            <a:r>
              <a:rPr lang="en-ID" sz="2800" dirty="0">
                <a:solidFill>
                  <a:srgbClr val="00B0F0"/>
                </a:solidFill>
              </a:rPr>
              <a:t> dan </a:t>
            </a:r>
            <a:r>
              <a:rPr lang="en-ID" sz="2800" dirty="0" err="1">
                <a:solidFill>
                  <a:srgbClr val="00B0F0"/>
                </a:solidFill>
              </a:rPr>
              <a:t>rencana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produksi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konsisten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terhadap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rencana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strategis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perusahaan</a:t>
            </a:r>
            <a:endParaRPr lang="en-ID" sz="2800" dirty="0">
              <a:solidFill>
                <a:srgbClr val="00B0F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 err="1">
                <a:solidFill>
                  <a:srgbClr val="00B0F0"/>
                </a:solidFill>
              </a:rPr>
              <a:t>Sebagai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alat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ukur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performansi</a:t>
            </a:r>
            <a:r>
              <a:rPr lang="en-ID" sz="2800" dirty="0">
                <a:solidFill>
                  <a:srgbClr val="00B0F0"/>
                </a:solidFill>
              </a:rPr>
              <a:t> proses </a:t>
            </a:r>
            <a:r>
              <a:rPr lang="en-ID" sz="2800" dirty="0" err="1">
                <a:solidFill>
                  <a:srgbClr val="00B0F0"/>
                </a:solidFill>
              </a:rPr>
              <a:t>perencanaan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produksi</a:t>
            </a:r>
            <a:endParaRPr lang="en-ID" sz="2800" dirty="0">
              <a:solidFill>
                <a:srgbClr val="00B0F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 err="1">
                <a:solidFill>
                  <a:srgbClr val="00B0F0"/>
                </a:solidFill>
              </a:rPr>
              <a:t>Menjamin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kemampuan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produksi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konsisten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terhadap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rencana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produksi</a:t>
            </a:r>
            <a:endParaRPr lang="en-ID" sz="2800" dirty="0">
              <a:solidFill>
                <a:srgbClr val="00B0F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 err="1">
                <a:solidFill>
                  <a:srgbClr val="00B0F0"/>
                </a:solidFill>
              </a:rPr>
              <a:t>Memonitor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hasil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produksi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aktual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terhadap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rencana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produksi</a:t>
            </a:r>
            <a:r>
              <a:rPr lang="en-ID" sz="2800" dirty="0">
                <a:solidFill>
                  <a:srgbClr val="00B0F0"/>
                </a:solidFill>
              </a:rPr>
              <a:t> dan </a:t>
            </a:r>
            <a:r>
              <a:rPr lang="en-ID" sz="2800" dirty="0" err="1">
                <a:solidFill>
                  <a:srgbClr val="00B0F0"/>
                </a:solidFill>
              </a:rPr>
              <a:t>membuat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penyesuaian</a:t>
            </a:r>
            <a:r>
              <a:rPr lang="en-ID" sz="2800" dirty="0">
                <a:solidFill>
                  <a:srgbClr val="00B0F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 err="1">
                <a:solidFill>
                  <a:srgbClr val="00B0F0"/>
                </a:solidFill>
              </a:rPr>
              <a:t>Mengatur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persediaan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produk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jadi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untuk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mencapai</a:t>
            </a:r>
            <a:r>
              <a:rPr lang="en-ID" sz="2800" dirty="0">
                <a:solidFill>
                  <a:srgbClr val="00B0F0"/>
                </a:solidFill>
              </a:rPr>
              <a:t> target </a:t>
            </a:r>
            <a:r>
              <a:rPr lang="en-ID" sz="2800" dirty="0" err="1">
                <a:solidFill>
                  <a:srgbClr val="00B0F0"/>
                </a:solidFill>
              </a:rPr>
              <a:t>produksi</a:t>
            </a:r>
            <a:r>
              <a:rPr lang="en-ID" sz="2800" dirty="0">
                <a:solidFill>
                  <a:srgbClr val="00B0F0"/>
                </a:solidFill>
              </a:rPr>
              <a:t> dan </a:t>
            </a:r>
            <a:r>
              <a:rPr lang="en-ID" sz="2800" dirty="0" err="1">
                <a:solidFill>
                  <a:srgbClr val="00B0F0"/>
                </a:solidFill>
              </a:rPr>
              <a:t>rencana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startegis</a:t>
            </a:r>
            <a:endParaRPr lang="en-ID" sz="2800" dirty="0">
              <a:solidFill>
                <a:srgbClr val="00B0F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 err="1">
                <a:solidFill>
                  <a:srgbClr val="00B0F0"/>
                </a:solidFill>
              </a:rPr>
              <a:t>Mengarahkan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penyusunan</a:t>
            </a:r>
            <a:r>
              <a:rPr lang="en-ID" sz="2800" dirty="0">
                <a:solidFill>
                  <a:srgbClr val="00B0F0"/>
                </a:solidFill>
              </a:rPr>
              <a:t> dan </a:t>
            </a:r>
            <a:r>
              <a:rPr lang="en-ID" sz="2800" dirty="0" err="1">
                <a:solidFill>
                  <a:srgbClr val="00B0F0"/>
                </a:solidFill>
              </a:rPr>
              <a:t>pelaksanaan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Jadwal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induik</a:t>
            </a:r>
            <a:r>
              <a:rPr lang="en-ID" sz="2800" dirty="0">
                <a:solidFill>
                  <a:srgbClr val="00B0F0"/>
                </a:solidFill>
              </a:rPr>
              <a:t> </a:t>
            </a:r>
            <a:r>
              <a:rPr lang="en-ID" sz="2800" dirty="0" err="1">
                <a:solidFill>
                  <a:srgbClr val="00B0F0"/>
                </a:solidFill>
              </a:rPr>
              <a:t>Produksi</a:t>
            </a:r>
            <a:r>
              <a:rPr lang="en-ID" sz="2800" dirty="0">
                <a:solidFill>
                  <a:srgbClr val="00B0F0"/>
                </a:solidFill>
              </a:rPr>
              <a:t>.</a:t>
            </a:r>
            <a:endParaRPr lang="en-ID" sz="2800" b="0" i="0" dirty="0">
              <a:solidFill>
                <a:srgbClr val="00B0F0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DA3D4A-19A7-4518-9BA0-E2F7761F780E}"/>
              </a:ext>
            </a:extLst>
          </p:cNvPr>
          <p:cNvSpPr/>
          <p:nvPr/>
        </p:nvSpPr>
        <p:spPr>
          <a:xfrm>
            <a:off x="472440" y="230669"/>
            <a:ext cx="6102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</a:t>
            </a:r>
            <a:r>
              <a:rPr lang="en-ID" sz="3600" dirty="0">
                <a:solidFill>
                  <a:schemeClr val="bg1"/>
                </a:solidFill>
              </a:rPr>
              <a:t>. </a:t>
            </a:r>
            <a:r>
              <a:rPr lang="en-ID" sz="3600" dirty="0" err="1">
                <a:solidFill>
                  <a:schemeClr val="bg1"/>
                </a:solidFill>
              </a:rPr>
              <a:t>Fungsi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Perencanaan</a:t>
            </a:r>
            <a:r>
              <a:rPr lang="en-ID" sz="3600" dirty="0">
                <a:solidFill>
                  <a:schemeClr val="bg1"/>
                </a:solidFill>
              </a:rPr>
              <a:t> </a:t>
            </a:r>
            <a:r>
              <a:rPr lang="en-ID" sz="3600" dirty="0" err="1">
                <a:solidFill>
                  <a:schemeClr val="bg1"/>
                </a:solidFill>
              </a:rPr>
              <a:t>Produksi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1857586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ntry #4 by Dipokchandra for Design a Banner for booth background ...">
            <a:extLst>
              <a:ext uri="{FF2B5EF4-FFF2-40B4-BE49-F238E27FC236}">
                <a16:creationId xmlns:a16="http://schemas.microsoft.com/office/drawing/2014/main" id="{8B17A7E8-3B88-4B51-A6D6-248EF45E1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5F38F2-A9D6-48BE-B8C0-992D5CD4687B}"/>
              </a:ext>
            </a:extLst>
          </p:cNvPr>
          <p:cNvSpPr/>
          <p:nvPr/>
        </p:nvSpPr>
        <p:spPr>
          <a:xfrm>
            <a:off x="731520" y="1282839"/>
            <a:ext cx="1097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Sistem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pengendalian</a:t>
            </a:r>
            <a:r>
              <a:rPr lang="en-ID" sz="3200" dirty="0">
                <a:solidFill>
                  <a:schemeClr val="bg1"/>
                </a:solidFill>
              </a:rPr>
              <a:t> dan </a:t>
            </a:r>
            <a:r>
              <a:rPr lang="en-ID" sz="3200" dirty="0" err="1">
                <a:solidFill>
                  <a:schemeClr val="bg1"/>
                </a:solidFill>
              </a:rPr>
              <a:t>perencanaan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produksi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terbagi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ke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dalam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tiga</a:t>
            </a:r>
            <a:r>
              <a:rPr lang="en-ID" sz="3200" dirty="0">
                <a:solidFill>
                  <a:schemeClr val="bg1"/>
                </a:solidFill>
              </a:rPr>
              <a:t> </a:t>
            </a:r>
            <a:r>
              <a:rPr lang="en-ID" sz="3200" dirty="0" err="1">
                <a:solidFill>
                  <a:schemeClr val="bg1"/>
                </a:solidFill>
              </a:rPr>
              <a:t>tingkatan</a:t>
            </a:r>
            <a:r>
              <a:rPr lang="en-ID" sz="32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2BCDA8-F488-40F9-901A-CB607F2BE7D6}"/>
              </a:ext>
            </a:extLst>
          </p:cNvPr>
          <p:cNvSpPr/>
          <p:nvPr/>
        </p:nvSpPr>
        <p:spPr>
          <a:xfrm>
            <a:off x="273666" y="318254"/>
            <a:ext cx="118789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3600" dirty="0">
                <a:solidFill>
                  <a:srgbClr val="00B0F0"/>
                </a:solidFill>
              </a:rPr>
              <a:t>5. TINGKATAN PERENCANAAN DAN PENGENDALIAN PRODUKSI</a:t>
            </a:r>
            <a:endParaRPr lang="en-ID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FD2063-D5B2-4103-8C05-F2C1B8A76F7A}"/>
              </a:ext>
            </a:extLst>
          </p:cNvPr>
          <p:cNvSpPr/>
          <p:nvPr/>
        </p:nvSpPr>
        <p:spPr>
          <a:xfrm>
            <a:off x="731520" y="2690336"/>
            <a:ext cx="10972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romanLcPeriod"/>
            </a:pPr>
            <a:r>
              <a:rPr lang="en-ID" sz="2800" b="1" dirty="0" err="1">
                <a:solidFill>
                  <a:srgbClr val="00B0F0"/>
                </a:solidFill>
              </a:rPr>
              <a:t>Perencanaan</a:t>
            </a:r>
            <a:r>
              <a:rPr lang="en-ID" sz="2800" b="1" dirty="0">
                <a:solidFill>
                  <a:srgbClr val="00B0F0"/>
                </a:solidFill>
              </a:rPr>
              <a:t> </a:t>
            </a:r>
            <a:r>
              <a:rPr lang="en-ID" sz="2800" b="1" dirty="0" err="1">
                <a:solidFill>
                  <a:srgbClr val="00B0F0"/>
                </a:solidFill>
              </a:rPr>
              <a:t>jangka</a:t>
            </a:r>
            <a:r>
              <a:rPr lang="en-ID" sz="2800" b="1" dirty="0">
                <a:solidFill>
                  <a:srgbClr val="00B0F0"/>
                </a:solidFill>
              </a:rPr>
              <a:t> </a:t>
            </a:r>
            <a:r>
              <a:rPr lang="en-ID" sz="2800" b="1" dirty="0" err="1">
                <a:solidFill>
                  <a:srgbClr val="00B0F0"/>
                </a:solidFill>
              </a:rPr>
              <a:t>panjang</a:t>
            </a:r>
            <a:r>
              <a:rPr lang="en-ID" sz="2800" b="1" dirty="0">
                <a:solidFill>
                  <a:srgbClr val="00B0F0"/>
                </a:solidFill>
              </a:rPr>
              <a:t> (long range planning)</a:t>
            </a:r>
            <a:br>
              <a:rPr lang="en-ID" sz="2800" b="1" dirty="0">
                <a:solidFill>
                  <a:srgbClr val="FFFF00"/>
                </a:solidFill>
              </a:rPr>
            </a:br>
            <a:r>
              <a:rPr lang="en-ID" sz="2800" dirty="0" err="1">
                <a:solidFill>
                  <a:srgbClr val="FFFF00"/>
                </a:solidFill>
              </a:rPr>
              <a:t>Perencanaan</a:t>
            </a:r>
            <a:r>
              <a:rPr lang="en-ID" sz="2800" dirty="0">
                <a:solidFill>
                  <a:srgbClr val="FFFF00"/>
                </a:solidFill>
              </a:rPr>
              <a:t> </a:t>
            </a:r>
            <a:r>
              <a:rPr lang="en-ID" sz="2800" dirty="0" err="1">
                <a:solidFill>
                  <a:srgbClr val="FFFF00"/>
                </a:solidFill>
              </a:rPr>
              <a:t>ini</a:t>
            </a:r>
            <a:r>
              <a:rPr lang="en-ID" sz="2800" dirty="0">
                <a:solidFill>
                  <a:srgbClr val="FFFF00"/>
                </a:solidFill>
              </a:rPr>
              <a:t> </a:t>
            </a:r>
            <a:r>
              <a:rPr lang="en-ID" sz="2800" dirty="0" err="1">
                <a:solidFill>
                  <a:srgbClr val="FFFF00"/>
                </a:solidFill>
              </a:rPr>
              <a:t>meliputi</a:t>
            </a:r>
            <a:r>
              <a:rPr lang="en-ID" sz="2800" dirty="0">
                <a:solidFill>
                  <a:srgbClr val="FFFF00"/>
                </a:solidFill>
              </a:rPr>
              <a:t> </a:t>
            </a:r>
            <a:r>
              <a:rPr lang="en-ID" sz="2800" dirty="0" err="1">
                <a:solidFill>
                  <a:srgbClr val="FFFF00"/>
                </a:solidFill>
              </a:rPr>
              <a:t>kegiatan</a:t>
            </a:r>
            <a:r>
              <a:rPr lang="en-ID" sz="2800" dirty="0">
                <a:solidFill>
                  <a:srgbClr val="FFFF00"/>
                </a:solidFill>
              </a:rPr>
              <a:t> </a:t>
            </a:r>
            <a:r>
              <a:rPr lang="en-ID" sz="2800" dirty="0" err="1">
                <a:solidFill>
                  <a:srgbClr val="FFFF00"/>
                </a:solidFill>
              </a:rPr>
              <a:t>peramalan</a:t>
            </a:r>
            <a:r>
              <a:rPr lang="en-ID" sz="2800" dirty="0">
                <a:solidFill>
                  <a:srgbClr val="FFFF00"/>
                </a:solidFill>
              </a:rPr>
              <a:t> </a:t>
            </a:r>
            <a:r>
              <a:rPr lang="en-ID" sz="2800" dirty="0" err="1">
                <a:solidFill>
                  <a:srgbClr val="FFFF00"/>
                </a:solidFill>
              </a:rPr>
              <a:t>usaha</a:t>
            </a:r>
            <a:r>
              <a:rPr lang="en-ID" sz="2800" dirty="0">
                <a:solidFill>
                  <a:srgbClr val="FFFF00"/>
                </a:solidFill>
              </a:rPr>
              <a:t>, </a:t>
            </a:r>
            <a:r>
              <a:rPr lang="en-ID" sz="2800" dirty="0" err="1">
                <a:solidFill>
                  <a:srgbClr val="FFFF00"/>
                </a:solidFill>
              </a:rPr>
              <a:t>perencanaan</a:t>
            </a:r>
            <a:r>
              <a:rPr lang="en-ID" sz="2800" dirty="0">
                <a:solidFill>
                  <a:srgbClr val="FFFF00"/>
                </a:solidFill>
              </a:rPr>
              <a:t> </a:t>
            </a:r>
            <a:r>
              <a:rPr lang="en-ID" sz="2800" dirty="0" err="1">
                <a:solidFill>
                  <a:srgbClr val="FFFF00"/>
                </a:solidFill>
              </a:rPr>
              <a:t>jumlah</a:t>
            </a:r>
            <a:r>
              <a:rPr lang="en-ID" sz="2800" dirty="0">
                <a:solidFill>
                  <a:srgbClr val="FFFF00"/>
                </a:solidFill>
              </a:rPr>
              <a:t> </a:t>
            </a:r>
            <a:r>
              <a:rPr lang="en-ID" sz="2800" dirty="0" err="1">
                <a:solidFill>
                  <a:srgbClr val="FFFF00"/>
                </a:solidFill>
              </a:rPr>
              <a:t>produk</a:t>
            </a:r>
            <a:r>
              <a:rPr lang="en-ID" sz="2800" dirty="0">
                <a:solidFill>
                  <a:srgbClr val="FFFF00"/>
                </a:solidFill>
              </a:rPr>
              <a:t> dan </a:t>
            </a:r>
            <a:r>
              <a:rPr lang="en-ID" sz="2800" dirty="0" err="1">
                <a:solidFill>
                  <a:srgbClr val="FFFF00"/>
                </a:solidFill>
              </a:rPr>
              <a:t>penjualan</a:t>
            </a:r>
            <a:r>
              <a:rPr lang="en-ID" sz="2800" dirty="0">
                <a:solidFill>
                  <a:srgbClr val="FFFF00"/>
                </a:solidFill>
              </a:rPr>
              <a:t>, </a:t>
            </a:r>
            <a:r>
              <a:rPr lang="en-ID" sz="2800" dirty="0" err="1">
                <a:solidFill>
                  <a:srgbClr val="FFFF00"/>
                </a:solidFill>
              </a:rPr>
              <a:t>perencanaan</a:t>
            </a:r>
            <a:r>
              <a:rPr lang="en-ID" sz="2800" dirty="0">
                <a:solidFill>
                  <a:srgbClr val="FFFF00"/>
                </a:solidFill>
              </a:rPr>
              <a:t> </a:t>
            </a:r>
            <a:r>
              <a:rPr lang="en-ID" sz="2800" dirty="0" err="1">
                <a:solidFill>
                  <a:srgbClr val="FFFF00"/>
                </a:solidFill>
              </a:rPr>
              <a:t>produksi</a:t>
            </a:r>
            <a:r>
              <a:rPr lang="en-ID" sz="2800" dirty="0">
                <a:solidFill>
                  <a:srgbClr val="FFFF00"/>
                </a:solidFill>
              </a:rPr>
              <a:t>, </a:t>
            </a:r>
            <a:r>
              <a:rPr lang="en-ID" sz="2800" dirty="0" err="1">
                <a:solidFill>
                  <a:srgbClr val="FFFF00"/>
                </a:solidFill>
              </a:rPr>
              <a:t>perencanaan</a:t>
            </a:r>
            <a:r>
              <a:rPr lang="en-ID" sz="2800" dirty="0">
                <a:solidFill>
                  <a:srgbClr val="FFFF00"/>
                </a:solidFill>
              </a:rPr>
              <a:t> </a:t>
            </a:r>
            <a:r>
              <a:rPr lang="en-ID" sz="2800" dirty="0" err="1">
                <a:solidFill>
                  <a:srgbClr val="FFFF00"/>
                </a:solidFill>
              </a:rPr>
              <a:t>kebutuhan</a:t>
            </a:r>
            <a:r>
              <a:rPr lang="en-ID" sz="2800" dirty="0">
                <a:solidFill>
                  <a:srgbClr val="FFFF00"/>
                </a:solidFill>
              </a:rPr>
              <a:t> </a:t>
            </a:r>
            <a:r>
              <a:rPr lang="en-ID" sz="2800" dirty="0" err="1">
                <a:solidFill>
                  <a:srgbClr val="FFFF00"/>
                </a:solidFill>
              </a:rPr>
              <a:t>bahan</a:t>
            </a:r>
            <a:r>
              <a:rPr lang="en-ID" sz="2800" dirty="0">
                <a:solidFill>
                  <a:srgbClr val="FFFF00"/>
                </a:solidFill>
              </a:rPr>
              <a:t>, dan </a:t>
            </a:r>
            <a:r>
              <a:rPr lang="en-ID" sz="2800" dirty="0" err="1">
                <a:solidFill>
                  <a:srgbClr val="FFFF00"/>
                </a:solidFill>
              </a:rPr>
              <a:t>perencanaan</a:t>
            </a:r>
            <a:r>
              <a:rPr lang="en-ID" sz="2800" dirty="0">
                <a:solidFill>
                  <a:srgbClr val="FFFF00"/>
                </a:solidFill>
              </a:rPr>
              <a:t> </a:t>
            </a:r>
            <a:r>
              <a:rPr lang="en-ID" sz="2800" dirty="0" err="1">
                <a:solidFill>
                  <a:srgbClr val="FFFF00"/>
                </a:solidFill>
              </a:rPr>
              <a:t>finansial</a:t>
            </a:r>
            <a:r>
              <a:rPr lang="en-ID" sz="28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725814-82F5-40E4-B54F-1C29A97E2A9D}"/>
              </a:ext>
            </a:extLst>
          </p:cNvPr>
          <p:cNvSpPr/>
          <p:nvPr/>
        </p:nvSpPr>
        <p:spPr>
          <a:xfrm>
            <a:off x="731520" y="4506218"/>
            <a:ext cx="1097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+mj-lt"/>
              <a:buAutoNum type="romanLcPeriod" startAt="2"/>
            </a:pPr>
            <a:r>
              <a:rPr lang="en-ID" sz="2400" b="1" dirty="0" err="1">
                <a:solidFill>
                  <a:srgbClr val="00B0F0"/>
                </a:solidFill>
              </a:rPr>
              <a:t>Perencanaan</a:t>
            </a:r>
            <a:r>
              <a:rPr lang="en-ID" sz="2400" b="1" dirty="0">
                <a:solidFill>
                  <a:srgbClr val="00B0F0"/>
                </a:solidFill>
              </a:rPr>
              <a:t> </a:t>
            </a:r>
            <a:r>
              <a:rPr lang="en-ID" sz="2400" b="1" dirty="0" err="1">
                <a:solidFill>
                  <a:srgbClr val="00B0F0"/>
                </a:solidFill>
              </a:rPr>
              <a:t>jangka</a:t>
            </a:r>
            <a:r>
              <a:rPr lang="en-ID" sz="2400" b="1" dirty="0">
                <a:solidFill>
                  <a:srgbClr val="00B0F0"/>
                </a:solidFill>
              </a:rPr>
              <a:t> </a:t>
            </a:r>
            <a:r>
              <a:rPr lang="en-ID" sz="2400" b="1" dirty="0" err="1">
                <a:solidFill>
                  <a:srgbClr val="00B0F0"/>
                </a:solidFill>
              </a:rPr>
              <a:t>menengah</a:t>
            </a:r>
            <a:r>
              <a:rPr lang="en-ID" sz="2400" b="1" dirty="0">
                <a:solidFill>
                  <a:srgbClr val="00B0F0"/>
                </a:solidFill>
              </a:rPr>
              <a:t> (medium range planning)</a:t>
            </a:r>
            <a:br>
              <a:rPr lang="en-ID" sz="2400" b="1" dirty="0">
                <a:solidFill>
                  <a:srgbClr val="00B0F0"/>
                </a:solidFill>
              </a:rPr>
            </a:br>
            <a:r>
              <a:rPr lang="en-ID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Perencanaan</a:t>
            </a:r>
            <a:r>
              <a:rPr lang="en-ID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jangka</a:t>
            </a:r>
            <a:r>
              <a:rPr lang="en-ID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menengah</a:t>
            </a:r>
            <a:r>
              <a:rPr lang="en-ID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meliputi</a:t>
            </a:r>
            <a:r>
              <a:rPr lang="en-ID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kegiatan</a:t>
            </a:r>
            <a:r>
              <a:rPr lang="en-ID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berupa</a:t>
            </a:r>
            <a:r>
              <a:rPr lang="en-ID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perencanaan</a:t>
            </a:r>
            <a:r>
              <a:rPr lang="en-ID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kebutuhan</a:t>
            </a:r>
            <a:r>
              <a:rPr lang="en-ID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kapasitas</a:t>
            </a:r>
            <a:r>
              <a:rPr lang="en-ID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(capacity </a:t>
            </a:r>
            <a:r>
              <a:rPr lang="en-ID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reqiurement</a:t>
            </a:r>
            <a:r>
              <a:rPr lang="en-ID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planning), </a:t>
            </a:r>
            <a:r>
              <a:rPr lang="en-ID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perencanaan</a:t>
            </a:r>
            <a:r>
              <a:rPr lang="en-ID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kebutuhan</a:t>
            </a:r>
            <a:r>
              <a:rPr lang="en-ID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material (material requirement planning), </a:t>
            </a:r>
            <a:r>
              <a:rPr lang="en-ID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jadwal</a:t>
            </a:r>
            <a:r>
              <a:rPr lang="en-ID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induk</a:t>
            </a:r>
            <a:r>
              <a:rPr lang="en-ID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produksi</a:t>
            </a:r>
            <a:r>
              <a:rPr lang="en-ID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(master production schedule), dan </a:t>
            </a:r>
            <a:r>
              <a:rPr lang="en-ID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perencanaan</a:t>
            </a:r>
            <a:r>
              <a:rPr lang="en-ID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kebutuhan</a:t>
            </a:r>
            <a:r>
              <a:rPr lang="en-ID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distribusi</a:t>
            </a:r>
            <a:r>
              <a:rPr lang="en-ID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(distribution requirement planning).</a:t>
            </a:r>
          </a:p>
        </p:txBody>
      </p:sp>
    </p:spTree>
    <p:extLst>
      <p:ext uri="{BB962C8B-B14F-4D97-AF65-F5344CB8AC3E}">
        <p14:creationId xmlns:p14="http://schemas.microsoft.com/office/powerpoint/2010/main" val="968346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934</Words>
  <Application>Microsoft Office PowerPoint</Application>
  <PresentationFormat>Widescreen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Dr. Ir. SUPRIYADI, MM, IPM</cp:lastModifiedBy>
  <cp:revision>34</cp:revision>
  <dcterms:created xsi:type="dcterms:W3CDTF">2020-05-31T08:06:03Z</dcterms:created>
  <dcterms:modified xsi:type="dcterms:W3CDTF">2021-05-04T23:54:10Z</dcterms:modified>
</cp:coreProperties>
</file>