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20" r:id="rId3"/>
    <p:sldId id="292" r:id="rId4"/>
    <p:sldId id="321" r:id="rId5"/>
    <p:sldId id="312" r:id="rId6"/>
    <p:sldId id="313" r:id="rId7"/>
    <p:sldId id="31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 smtClean="0"/>
              <a:t>LINGKUNGAN SOSIAL, BUDAYA </a:t>
            </a:r>
            <a:r>
              <a:rPr lang="id-ID" sz="4000" dirty="0"/>
              <a:t>dan </a:t>
            </a:r>
            <a:r>
              <a:rPr lang="id-ID" sz="4000" dirty="0" smtClean="0"/>
              <a:t>EKONOMI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4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Env.</a:t>
            </a:r>
          </a:p>
          <a:p>
            <a:pPr algn="ct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MMT223001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FF0000"/>
                </a:solidFill>
              </a:rPr>
              <a:t>Faktor sosial yang mempengaruhi bisnis perusahaan :</a:t>
            </a:r>
          </a:p>
          <a:p>
            <a:pPr marL="0" indent="0">
              <a:buNone/>
            </a:pPr>
            <a:endParaRPr lang="id-ID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id-ID" dirty="0" smtClean="0"/>
              <a:t>(1)Nilai (2) Kepercayaan (3)sikap (4) pendapat </a:t>
            </a:r>
          </a:p>
          <a:p>
            <a:pPr marL="0" indent="0">
              <a:buNone/>
            </a:pPr>
            <a:r>
              <a:rPr lang="id-ID" dirty="0" smtClean="0"/>
              <a:t>(5) Gaya hidup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Dikembangkan dari (1) kondisi budaya (2) ekologi</a:t>
            </a:r>
          </a:p>
          <a:p>
            <a:pPr marL="0" indent="0">
              <a:buNone/>
            </a:pPr>
            <a:r>
              <a:rPr lang="id-ID" dirty="0" smtClean="0"/>
              <a:t>(3)Demografi (4)agama(5) pendidikan (6) etnis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5168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id-ID" dirty="0"/>
              <a:t>Sikap,nilai dan etika serta gaya hidup berperilaku dalam lingkungan bisnis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General Business Env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MT223001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d-ID" sz="3200" dirty="0" smtClean="0"/>
              <a:t>Tren sosio budaya membentuk  : </a:t>
            </a:r>
          </a:p>
          <a:p>
            <a:pPr marL="0" lvl="0" indent="0">
              <a:buNone/>
            </a:pPr>
            <a:r>
              <a:rPr lang="id-ID" sz="3200" dirty="0" smtClean="0"/>
              <a:t>(1) Cara orang hidup </a:t>
            </a:r>
          </a:p>
          <a:p>
            <a:pPr marL="0" lvl="0" indent="0">
              <a:buNone/>
            </a:pPr>
            <a:r>
              <a:rPr lang="id-ID" sz="3200" dirty="0" smtClean="0"/>
              <a:t>(2) Bekerja </a:t>
            </a:r>
          </a:p>
          <a:p>
            <a:pPr marL="0" lvl="0" indent="0">
              <a:buNone/>
            </a:pPr>
            <a:r>
              <a:rPr lang="id-ID" sz="3200" dirty="0" smtClean="0"/>
              <a:t>(3) Berproduksi</a:t>
            </a:r>
          </a:p>
          <a:p>
            <a:pPr marL="0" lvl="0" indent="0">
              <a:buNone/>
            </a:pPr>
            <a:r>
              <a:rPr lang="id-ID" sz="3200" dirty="0" smtClean="0"/>
              <a:t>(4) Mengkonsumsi</a:t>
            </a:r>
            <a:endParaRPr lang="id-ID" sz="3200" dirty="0"/>
          </a:p>
          <a:p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Perubahan lingkungan sosial  budaya menciptakan :</a:t>
            </a:r>
          </a:p>
          <a:p>
            <a:pPr marL="514350" indent="-514350">
              <a:buAutoNum type="arabicParenBoth"/>
            </a:pPr>
            <a:r>
              <a:rPr lang="id-ID" dirty="0" smtClean="0"/>
              <a:t>Jenis konsumen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Kebutuhan produk berbeda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Layanan berbeda 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Lingkungan sosio-budaya yang berubah , perusahaan perlu menggunakan strategi yang berbeda.</a:t>
            </a:r>
          </a:p>
          <a:p>
            <a:pPr marL="0" indent="0">
              <a:buNone/>
            </a:pPr>
            <a:r>
              <a:rPr lang="id-ID" dirty="0" smtClean="0"/>
              <a:t>Mis : perubahan gaya hidup menciptakan permintaan akan barang-barang modis seperti ponsel, celana jeans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Kode MK :</a:t>
            </a:r>
            <a:endParaRPr lang="id-ID" smtClean="0"/>
          </a:p>
          <a:p>
            <a:r>
              <a:rPr lang="en-US" smtClean="0"/>
              <a:t>MK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1733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id-ID" dirty="0" smtClean="0"/>
              <a:t>             </a:t>
            </a:r>
            <a:r>
              <a:rPr lang="id-ID" b="1" dirty="0" smtClean="0">
                <a:solidFill>
                  <a:srgbClr val="C00000"/>
                </a:solidFill>
              </a:rPr>
              <a:t>Keseimbangan </a:t>
            </a:r>
            <a:r>
              <a:rPr lang="id-ID" b="1" dirty="0">
                <a:solidFill>
                  <a:srgbClr val="C00000"/>
                </a:solidFill>
              </a:rPr>
              <a:t>kehidupan </a:t>
            </a:r>
            <a:r>
              <a:rPr lang="id-ID" b="1" dirty="0" smtClean="0">
                <a:solidFill>
                  <a:srgbClr val="C00000"/>
                </a:solidFill>
              </a:rPr>
              <a:t>kerja</a:t>
            </a:r>
          </a:p>
          <a:p>
            <a:pPr marL="0" lv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en-US" i="1" dirty="0"/>
              <a:t>Work Life Balance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sejauh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puas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seimbang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peran-perannya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diluar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. </a:t>
            </a:r>
            <a:r>
              <a:rPr lang="id-ID" dirty="0" smtClean="0"/>
              <a:t>(</a:t>
            </a:r>
            <a:r>
              <a:rPr lang="en-US" dirty="0"/>
              <a:t>McDonald and </a:t>
            </a:r>
            <a:r>
              <a:rPr lang="en-US" dirty="0" smtClean="0"/>
              <a:t>Bradley</a:t>
            </a:r>
            <a:r>
              <a:rPr lang="id-ID" dirty="0" smtClean="0"/>
              <a:t>,2020)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en-US" dirty="0" err="1"/>
              <a:t>Indikator</a:t>
            </a:r>
            <a:r>
              <a:rPr lang="en-US" dirty="0"/>
              <a:t> Work Life </a:t>
            </a:r>
            <a:r>
              <a:rPr lang="en-US" dirty="0" smtClean="0"/>
              <a:t>Balance </a:t>
            </a:r>
            <a:endParaRPr lang="id-ID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a.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waktu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b.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keterlibatan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c.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kepuasan</a:t>
            </a:r>
            <a:endParaRPr lang="id-ID" dirty="0"/>
          </a:p>
          <a:p>
            <a:pPr marL="0" indent="0">
              <a:buNone/>
            </a:pPr>
            <a:r>
              <a:rPr lang="en-US" dirty="0"/>
              <a:t> </a:t>
            </a:r>
            <a:endParaRPr lang="id-ID" dirty="0"/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1418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b="1" dirty="0">
                <a:solidFill>
                  <a:srgbClr val="C00000"/>
                </a:solidFill>
              </a:rPr>
              <a:t>Fluktuasi tingkat aktivitas </a:t>
            </a:r>
            <a:r>
              <a:rPr lang="id-ID" b="1" dirty="0" smtClean="0">
                <a:solidFill>
                  <a:srgbClr val="C00000"/>
                </a:solidFill>
              </a:rPr>
              <a:t>ekonomi</a:t>
            </a:r>
          </a:p>
          <a:p>
            <a:pPr marL="0" lvl="0" indent="0">
              <a:buNone/>
            </a:pPr>
            <a:endParaRPr lang="id-ID" b="1" dirty="0">
              <a:solidFill>
                <a:srgbClr val="C00000"/>
              </a:solidFill>
            </a:endParaRPr>
          </a:p>
          <a:p>
            <a:r>
              <a:rPr lang="id-ID" b="1" dirty="0"/>
              <a:t>Fluktuasi ekonomi</a:t>
            </a:r>
            <a:r>
              <a:rPr lang="id-ID" dirty="0"/>
              <a:t> dapat diartikan sebagai ketidakseimbangan atau guncangan yang terjadi dalam </a:t>
            </a:r>
            <a:r>
              <a:rPr lang="id-ID" b="1" dirty="0"/>
              <a:t>perekonomian</a:t>
            </a:r>
            <a:r>
              <a:rPr lang="id-ID" dirty="0"/>
              <a:t>, sehingga menyebabkan kinerja keuangan menjadi tidak stabil. Akibatnya, harga-harga barang di pasar menjadi naik dan turun secara tidak pasti</a:t>
            </a:r>
            <a:endParaRPr lang="id-ID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1482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      </a:t>
            </a:r>
          </a:p>
          <a:p>
            <a:pPr lvl="0"/>
            <a:r>
              <a:rPr lang="id-ID" b="1" dirty="0"/>
              <a:t>Inflasi dan suku bunga bidang lain</a:t>
            </a:r>
          </a:p>
          <a:p>
            <a:pPr marL="0" indent="0">
              <a:buNone/>
            </a:pPr>
            <a:r>
              <a:rPr lang="id-ID" b="1" dirty="0"/>
              <a:t> </a:t>
            </a:r>
          </a:p>
          <a:p>
            <a:pPr marL="0" indent="0">
              <a:buNone/>
            </a:pPr>
            <a:r>
              <a:rPr lang="id-ID" b="1" dirty="0"/>
              <a:t>Inflasi</a:t>
            </a:r>
            <a:r>
              <a:rPr lang="id-ID" dirty="0"/>
              <a:t> dan </a:t>
            </a:r>
            <a:r>
              <a:rPr lang="id-ID" b="1" dirty="0"/>
              <a:t>suku bunga</a:t>
            </a:r>
            <a:r>
              <a:rPr lang="id-ID" dirty="0"/>
              <a:t> memiliki korelasi terbalik, di mana ketika </a:t>
            </a:r>
            <a:r>
              <a:rPr lang="id-ID" b="1" dirty="0"/>
              <a:t>inflasi</a:t>
            </a:r>
            <a:r>
              <a:rPr lang="id-ID" dirty="0"/>
              <a:t> meningkat, </a:t>
            </a:r>
            <a:r>
              <a:rPr lang="id-ID" b="1" dirty="0"/>
              <a:t>suku bunga</a:t>
            </a:r>
            <a:r>
              <a:rPr lang="id-ID" dirty="0"/>
              <a:t> akan turun. Demikian pula sebaliknya. Ketika </a:t>
            </a:r>
            <a:r>
              <a:rPr lang="id-ID" b="1" dirty="0"/>
              <a:t>suku bunga</a:t>
            </a:r>
            <a:r>
              <a:rPr lang="id-ID" dirty="0"/>
              <a:t> turun atau rendah, permintaan terhadap pinjaman akan lebih banyak, di mana masyarakat akan memilih untuk meminjam lebih banyak uang daripada menabung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</a:t>
            </a:r>
            <a:r>
              <a:rPr lang="id-ID" dirty="0" smtClean="0"/>
              <a:t>K</a:t>
            </a:r>
            <a:r>
              <a:rPr lang="en-US" dirty="0" smtClean="0"/>
              <a:t>:</a:t>
            </a:r>
            <a:r>
              <a:rPr lang="id-ID" dirty="0" smtClean="0"/>
              <a:t>General Business Env.</a:t>
            </a:r>
          </a:p>
          <a:p>
            <a:r>
              <a:rPr lang="en-US" dirty="0" smtClean="0"/>
              <a:t>M</a:t>
            </a:r>
            <a:r>
              <a:rPr lang="id-ID" dirty="0" smtClean="0"/>
              <a:t>MT223001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4520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3667</TotalTime>
  <Words>278</Words>
  <Application>Microsoft Office PowerPoint</Application>
  <PresentationFormat>On-screen Show (4:3)</PresentationFormat>
  <Paragraphs>66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Sikap,nilai dan etika serta gaya hidup berperilaku dalam lingkungan bisnis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518</cp:revision>
  <cp:lastPrinted>2015-09-17T08:41:14Z</cp:lastPrinted>
  <dcterms:created xsi:type="dcterms:W3CDTF">2010-04-18T12:06:30Z</dcterms:created>
  <dcterms:modified xsi:type="dcterms:W3CDTF">2022-10-26T01:07:25Z</dcterms:modified>
</cp:coreProperties>
</file>