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71" r:id="rId3"/>
    <p:sldId id="272" r:id="rId4"/>
    <p:sldId id="273" r:id="rId5"/>
    <p:sldId id="274"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65A45437-AC20-488F-9DB2-20AB4B3EE977}" type="datetimeFigureOut">
              <a:rPr lang="en-US" smtClean="0"/>
              <a:t>11/10/2024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8D9D0-A84C-4DBC-92CA-59727F51BE9C}" type="slidenum">
              <a:rPr lang="en-US" smtClean="0"/>
              <a:t>‹#›</a:t>
            </a:fld>
            <a:endParaRPr lang="en-US"/>
          </a:p>
        </p:txBody>
      </p:sp>
    </p:spTree>
    <p:extLst>
      <p:ext uri="{BB962C8B-B14F-4D97-AF65-F5344CB8AC3E}">
        <p14:creationId xmlns:p14="http://schemas.microsoft.com/office/powerpoint/2010/main" val="2599564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A45437-AC20-488F-9DB2-20AB4B3EE977}"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8D9D0-A84C-4DBC-92CA-59727F51BE9C}" type="slidenum">
              <a:rPr lang="en-US" smtClean="0"/>
              <a:t>‹#›</a:t>
            </a:fld>
            <a:endParaRPr lang="en-US"/>
          </a:p>
        </p:txBody>
      </p:sp>
    </p:spTree>
    <p:extLst>
      <p:ext uri="{BB962C8B-B14F-4D97-AF65-F5344CB8AC3E}">
        <p14:creationId xmlns:p14="http://schemas.microsoft.com/office/powerpoint/2010/main" val="3012759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A45437-AC20-488F-9DB2-20AB4B3EE977}"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8D9D0-A84C-4DBC-92CA-59727F51BE9C}" type="slidenum">
              <a:rPr lang="en-US" smtClean="0"/>
              <a:t>‹#›</a:t>
            </a:fld>
            <a:endParaRPr lang="en-US"/>
          </a:p>
        </p:txBody>
      </p:sp>
    </p:spTree>
    <p:extLst>
      <p:ext uri="{BB962C8B-B14F-4D97-AF65-F5344CB8AC3E}">
        <p14:creationId xmlns:p14="http://schemas.microsoft.com/office/powerpoint/2010/main" val="1258884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A45437-AC20-488F-9DB2-20AB4B3EE977}"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8D9D0-A84C-4DBC-92CA-59727F51BE9C}"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9331719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A45437-AC20-488F-9DB2-20AB4B3EE977}"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8D9D0-A84C-4DBC-92CA-59727F51BE9C}" type="slidenum">
              <a:rPr lang="en-US" smtClean="0"/>
              <a:t>‹#›</a:t>
            </a:fld>
            <a:endParaRPr lang="en-US"/>
          </a:p>
        </p:txBody>
      </p:sp>
    </p:spTree>
    <p:extLst>
      <p:ext uri="{BB962C8B-B14F-4D97-AF65-F5344CB8AC3E}">
        <p14:creationId xmlns:p14="http://schemas.microsoft.com/office/powerpoint/2010/main" val="4262428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5A45437-AC20-488F-9DB2-20AB4B3EE977}" type="datetimeFigureOut">
              <a:rPr lang="en-US" smtClean="0"/>
              <a:t>11/10/2024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8D9D0-A84C-4DBC-92CA-59727F51BE9C}" type="slidenum">
              <a:rPr lang="en-US" smtClean="0"/>
              <a:t>‹#›</a:t>
            </a:fld>
            <a:endParaRPr lang="en-US"/>
          </a:p>
        </p:txBody>
      </p:sp>
    </p:spTree>
    <p:extLst>
      <p:ext uri="{BB962C8B-B14F-4D97-AF65-F5344CB8AC3E}">
        <p14:creationId xmlns:p14="http://schemas.microsoft.com/office/powerpoint/2010/main" val="2565509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5A45437-AC20-488F-9DB2-20AB4B3EE977}" type="datetimeFigureOut">
              <a:rPr lang="en-US" smtClean="0"/>
              <a:t>11/10/2024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8D9D0-A84C-4DBC-92CA-59727F51BE9C}" type="slidenum">
              <a:rPr lang="en-US" smtClean="0"/>
              <a:t>‹#›</a:t>
            </a:fld>
            <a:endParaRPr lang="en-US"/>
          </a:p>
        </p:txBody>
      </p:sp>
    </p:spTree>
    <p:extLst>
      <p:ext uri="{BB962C8B-B14F-4D97-AF65-F5344CB8AC3E}">
        <p14:creationId xmlns:p14="http://schemas.microsoft.com/office/powerpoint/2010/main" val="33957924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A45437-AC20-488F-9DB2-20AB4B3EE977}"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8D9D0-A84C-4DBC-92CA-59727F51BE9C}" type="slidenum">
              <a:rPr lang="en-US" smtClean="0"/>
              <a:t>‹#›</a:t>
            </a:fld>
            <a:endParaRPr lang="en-US"/>
          </a:p>
        </p:txBody>
      </p:sp>
    </p:spTree>
    <p:extLst>
      <p:ext uri="{BB962C8B-B14F-4D97-AF65-F5344CB8AC3E}">
        <p14:creationId xmlns:p14="http://schemas.microsoft.com/office/powerpoint/2010/main" val="13021970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A45437-AC20-488F-9DB2-20AB4B3EE977}"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8D9D0-A84C-4DBC-92CA-59727F51BE9C}" type="slidenum">
              <a:rPr lang="en-US" smtClean="0"/>
              <a:t>‹#›</a:t>
            </a:fld>
            <a:endParaRPr lang="en-US"/>
          </a:p>
        </p:txBody>
      </p:sp>
    </p:spTree>
    <p:extLst>
      <p:ext uri="{BB962C8B-B14F-4D97-AF65-F5344CB8AC3E}">
        <p14:creationId xmlns:p14="http://schemas.microsoft.com/office/powerpoint/2010/main" val="1829712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A45437-AC20-488F-9DB2-20AB4B3EE977}"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8D9D0-A84C-4DBC-92CA-59727F51BE9C}" type="slidenum">
              <a:rPr lang="en-US" smtClean="0"/>
              <a:t>‹#›</a:t>
            </a:fld>
            <a:endParaRPr lang="en-US"/>
          </a:p>
        </p:txBody>
      </p:sp>
    </p:spTree>
    <p:extLst>
      <p:ext uri="{BB962C8B-B14F-4D97-AF65-F5344CB8AC3E}">
        <p14:creationId xmlns:p14="http://schemas.microsoft.com/office/powerpoint/2010/main" val="1592155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A45437-AC20-488F-9DB2-20AB4B3EE977}"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8D9D0-A84C-4DBC-92CA-59727F51BE9C}" type="slidenum">
              <a:rPr lang="en-US" smtClean="0"/>
              <a:t>‹#›</a:t>
            </a:fld>
            <a:endParaRPr lang="en-US"/>
          </a:p>
        </p:txBody>
      </p:sp>
    </p:spTree>
    <p:extLst>
      <p:ext uri="{BB962C8B-B14F-4D97-AF65-F5344CB8AC3E}">
        <p14:creationId xmlns:p14="http://schemas.microsoft.com/office/powerpoint/2010/main" val="172176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A45437-AC20-488F-9DB2-20AB4B3EE977}"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8D9D0-A84C-4DBC-92CA-59727F51BE9C}" type="slidenum">
              <a:rPr lang="en-US" smtClean="0"/>
              <a:t>‹#›</a:t>
            </a:fld>
            <a:endParaRPr lang="en-US"/>
          </a:p>
        </p:txBody>
      </p:sp>
    </p:spTree>
    <p:extLst>
      <p:ext uri="{BB962C8B-B14F-4D97-AF65-F5344CB8AC3E}">
        <p14:creationId xmlns:p14="http://schemas.microsoft.com/office/powerpoint/2010/main" val="3105003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A45437-AC20-488F-9DB2-20AB4B3EE977}" type="datetimeFigureOut">
              <a:rPr lang="en-US" smtClean="0"/>
              <a:t>11/10/2024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8D9D0-A84C-4DBC-92CA-59727F51BE9C}" type="slidenum">
              <a:rPr lang="en-US" smtClean="0"/>
              <a:t>‹#›</a:t>
            </a:fld>
            <a:endParaRPr lang="en-US"/>
          </a:p>
        </p:txBody>
      </p:sp>
    </p:spTree>
    <p:extLst>
      <p:ext uri="{BB962C8B-B14F-4D97-AF65-F5344CB8AC3E}">
        <p14:creationId xmlns:p14="http://schemas.microsoft.com/office/powerpoint/2010/main" val="2579426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A45437-AC20-488F-9DB2-20AB4B3EE977}" type="datetimeFigureOut">
              <a:rPr lang="en-US" smtClean="0"/>
              <a:t>11/10/2024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8D9D0-A84C-4DBC-92CA-59727F51BE9C}" type="slidenum">
              <a:rPr lang="en-US" smtClean="0"/>
              <a:t>‹#›</a:t>
            </a:fld>
            <a:endParaRPr lang="en-US"/>
          </a:p>
        </p:txBody>
      </p:sp>
    </p:spTree>
    <p:extLst>
      <p:ext uri="{BB962C8B-B14F-4D97-AF65-F5344CB8AC3E}">
        <p14:creationId xmlns:p14="http://schemas.microsoft.com/office/powerpoint/2010/main" val="3349152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A45437-AC20-488F-9DB2-20AB4B3EE977}" type="datetimeFigureOut">
              <a:rPr lang="en-US" smtClean="0"/>
              <a:t>11/10/2024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8D9D0-A84C-4DBC-92CA-59727F51BE9C}" type="slidenum">
              <a:rPr lang="en-US" smtClean="0"/>
              <a:t>‹#›</a:t>
            </a:fld>
            <a:endParaRPr lang="en-US"/>
          </a:p>
        </p:txBody>
      </p:sp>
    </p:spTree>
    <p:extLst>
      <p:ext uri="{BB962C8B-B14F-4D97-AF65-F5344CB8AC3E}">
        <p14:creationId xmlns:p14="http://schemas.microsoft.com/office/powerpoint/2010/main" val="4043468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A45437-AC20-488F-9DB2-20AB4B3EE977}"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8D9D0-A84C-4DBC-92CA-59727F51BE9C}" type="slidenum">
              <a:rPr lang="en-US" smtClean="0"/>
              <a:t>‹#›</a:t>
            </a:fld>
            <a:endParaRPr lang="en-US"/>
          </a:p>
        </p:txBody>
      </p:sp>
    </p:spTree>
    <p:extLst>
      <p:ext uri="{BB962C8B-B14F-4D97-AF65-F5344CB8AC3E}">
        <p14:creationId xmlns:p14="http://schemas.microsoft.com/office/powerpoint/2010/main" val="4232012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A45437-AC20-488F-9DB2-20AB4B3EE977}"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8D9D0-A84C-4DBC-92CA-59727F51BE9C}" type="slidenum">
              <a:rPr lang="en-US" smtClean="0"/>
              <a:t>‹#›</a:t>
            </a:fld>
            <a:endParaRPr lang="en-US"/>
          </a:p>
        </p:txBody>
      </p:sp>
    </p:spTree>
    <p:extLst>
      <p:ext uri="{BB962C8B-B14F-4D97-AF65-F5344CB8AC3E}">
        <p14:creationId xmlns:p14="http://schemas.microsoft.com/office/powerpoint/2010/main" val="2917344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5A45437-AC20-488F-9DB2-20AB4B3EE977}" type="datetimeFigureOut">
              <a:rPr lang="en-US" smtClean="0"/>
              <a:t>11/10/2024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0FB8D9D0-A84C-4DBC-92CA-59727F51BE9C}" type="slidenum">
              <a:rPr lang="en-US" smtClean="0"/>
              <a:t>‹#›</a:t>
            </a:fld>
            <a:endParaRPr lang="en-US"/>
          </a:p>
        </p:txBody>
      </p:sp>
    </p:spTree>
    <p:extLst>
      <p:ext uri="{BB962C8B-B14F-4D97-AF65-F5344CB8AC3E}">
        <p14:creationId xmlns:p14="http://schemas.microsoft.com/office/powerpoint/2010/main" val="93341136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4A4266C2-F005-1632-29C4-A4F9F9301ED7}"/>
              </a:ext>
            </a:extLst>
          </p:cNvPr>
          <p:cNvSpPr>
            <a:spLocks noGrp="1"/>
          </p:cNvSpPr>
          <p:nvPr>
            <p:ph type="title"/>
          </p:nvPr>
        </p:nvSpPr>
        <p:spPr/>
        <p:txBody>
          <a:bodyPr/>
          <a:lstStyle/>
          <a:p>
            <a:pPr eaLnBrk="1" hangingPunct="1"/>
            <a:r>
              <a:rPr lang="en-US" altLang="en-US"/>
              <a:t>PHK</a:t>
            </a:r>
          </a:p>
        </p:txBody>
      </p:sp>
      <p:sp>
        <p:nvSpPr>
          <p:cNvPr id="3" name="Content Placeholder 2">
            <a:extLst>
              <a:ext uri="{FF2B5EF4-FFF2-40B4-BE49-F238E27FC236}">
                <a16:creationId xmlns:a16="http://schemas.microsoft.com/office/drawing/2014/main" id="{352CC570-D48D-A49F-7AC6-5E503671D333}"/>
              </a:ext>
            </a:extLst>
          </p:cNvPr>
          <p:cNvSpPr>
            <a:spLocks noGrp="1"/>
          </p:cNvSpPr>
          <p:nvPr>
            <p:ph idx="1"/>
          </p:nvPr>
        </p:nvSpPr>
        <p:spPr/>
        <p:txBody>
          <a:bodyPr/>
          <a:lstStyle/>
          <a:p>
            <a:pPr eaLnBrk="1" hangingPunct="1"/>
            <a:r>
              <a:rPr lang="en-US" altLang="en-US"/>
              <a:t>Ketentuan mengenai pemutusan hubungan kerja dalam undang-undang ini meliputi pemutusan hubungan kerja yang terjadi di badan usaha yang berbadan hukum atau tidak, milik orang perseorangan, milik persekutuan atau milik badan hukum, baik milik swasta maupun milik negara, maupun usaha-usaha sosial dan usaha-usaha lain yang mempunyai pengurus dan mempekerjakan orang lain dengan membayar upah atau imbalan dalam bentuk lain.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FAE1BB-D846-9A60-25E5-337B8FEBC21B}"/>
              </a:ext>
            </a:extLst>
          </p:cNvPr>
          <p:cNvSpPr>
            <a:spLocks noGrp="1"/>
          </p:cNvSpPr>
          <p:nvPr>
            <p:ph idx="1"/>
          </p:nvPr>
        </p:nvSpPr>
        <p:spPr>
          <a:xfrm>
            <a:off x="1638300" y="714376"/>
            <a:ext cx="8915400" cy="5610225"/>
          </a:xfrm>
        </p:spPr>
        <p:txBody>
          <a:bodyPr/>
          <a:lstStyle/>
          <a:p>
            <a:pPr eaLnBrk="1" hangingPunct="1"/>
            <a:r>
              <a:rPr lang="en-US" altLang="en-US"/>
              <a:t>Pengusaha, pekerja/buruh, serikat pekerja/serikat buruh, dan pemerintah, dengan segala upaya harus mengusahakan agar jangan terjadi pemutusan hubungan kerja.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A05ED-E51D-F1A1-849A-CA68C29EF5E7}"/>
              </a:ext>
            </a:extLst>
          </p:cNvPr>
          <p:cNvSpPr>
            <a:spLocks noGrp="1"/>
          </p:cNvSpPr>
          <p:nvPr>
            <p:ph type="title"/>
          </p:nvPr>
        </p:nvSpPr>
        <p:spPr/>
        <p:txBody>
          <a:bodyPr>
            <a:normAutofit fontScale="90000"/>
          </a:bodyPr>
          <a:lstStyle/>
          <a:p>
            <a:pPr>
              <a:defRPr/>
            </a:pPr>
            <a:r>
              <a:rPr lang="en-US" dirty="0" err="1"/>
              <a:t>Pengusaha</a:t>
            </a:r>
            <a:r>
              <a:rPr lang="en-US" dirty="0"/>
              <a:t> </a:t>
            </a:r>
            <a:r>
              <a:rPr lang="en-US" dirty="0" err="1"/>
              <a:t>dilarang</a:t>
            </a:r>
            <a:r>
              <a:rPr lang="en-US" dirty="0"/>
              <a:t> </a:t>
            </a:r>
            <a:r>
              <a:rPr lang="en-US" dirty="0" err="1"/>
              <a:t>melakukan</a:t>
            </a:r>
            <a:r>
              <a:rPr lang="en-US" dirty="0"/>
              <a:t> PHK, </a:t>
            </a:r>
            <a:r>
              <a:rPr lang="en-US" dirty="0" err="1"/>
              <a:t>dengan</a:t>
            </a:r>
            <a:r>
              <a:rPr lang="en-US" dirty="0"/>
              <a:t> </a:t>
            </a:r>
            <a:r>
              <a:rPr lang="en-US" dirty="0" err="1"/>
              <a:t>alasan</a:t>
            </a:r>
            <a:r>
              <a:rPr lang="en-US" dirty="0"/>
              <a:t> :</a:t>
            </a:r>
          </a:p>
        </p:txBody>
      </p:sp>
      <p:sp>
        <p:nvSpPr>
          <p:cNvPr id="3" name="Content Placeholder 2">
            <a:extLst>
              <a:ext uri="{FF2B5EF4-FFF2-40B4-BE49-F238E27FC236}">
                <a16:creationId xmlns:a16="http://schemas.microsoft.com/office/drawing/2014/main" id="{241D8BD4-2968-2DF6-38CD-B9DB9ED976D5}"/>
              </a:ext>
            </a:extLst>
          </p:cNvPr>
          <p:cNvSpPr>
            <a:spLocks noGrp="1"/>
          </p:cNvSpPr>
          <p:nvPr>
            <p:ph idx="1"/>
          </p:nvPr>
        </p:nvSpPr>
        <p:spPr/>
        <p:txBody>
          <a:bodyPr>
            <a:normAutofit lnSpcReduction="10000"/>
          </a:bodyPr>
          <a:lstStyle/>
          <a:p>
            <a:pPr marL="274320" indent="-274320">
              <a:buClr>
                <a:schemeClr val="accent3"/>
              </a:buClr>
              <a:buNone/>
              <a:defRPr/>
            </a:pPr>
            <a:r>
              <a:rPr lang="en-US" dirty="0"/>
              <a:t>a. </a:t>
            </a:r>
            <a:r>
              <a:rPr lang="en-US" dirty="0" err="1"/>
              <a:t>pekerja</a:t>
            </a:r>
            <a:r>
              <a:rPr lang="en-US" dirty="0"/>
              <a:t>/</a:t>
            </a:r>
            <a:r>
              <a:rPr lang="en-US" dirty="0" err="1"/>
              <a:t>buruh</a:t>
            </a:r>
            <a:r>
              <a:rPr lang="en-US" dirty="0"/>
              <a:t> </a:t>
            </a:r>
            <a:r>
              <a:rPr lang="en-US" dirty="0" err="1"/>
              <a:t>berhalangan</a:t>
            </a:r>
            <a:r>
              <a:rPr lang="en-US" dirty="0"/>
              <a:t> </a:t>
            </a:r>
            <a:r>
              <a:rPr lang="en-US" dirty="0" err="1"/>
              <a:t>masuk</a:t>
            </a:r>
            <a:r>
              <a:rPr lang="en-US" dirty="0"/>
              <a:t> </a:t>
            </a:r>
            <a:r>
              <a:rPr lang="en-US" dirty="0" err="1"/>
              <a:t>kerja</a:t>
            </a:r>
            <a:r>
              <a:rPr lang="en-US" dirty="0"/>
              <a:t> </a:t>
            </a:r>
            <a:r>
              <a:rPr lang="en-US" dirty="0" err="1"/>
              <a:t>karena</a:t>
            </a:r>
            <a:r>
              <a:rPr lang="en-US" dirty="0"/>
              <a:t> </a:t>
            </a:r>
            <a:r>
              <a:rPr lang="en-US" dirty="0" err="1"/>
              <a:t>sakit</a:t>
            </a:r>
            <a:r>
              <a:rPr lang="en-US" dirty="0"/>
              <a:t> </a:t>
            </a:r>
            <a:r>
              <a:rPr lang="en-US" dirty="0" err="1"/>
              <a:t>menurut</a:t>
            </a:r>
            <a:r>
              <a:rPr lang="en-US" dirty="0"/>
              <a:t> </a:t>
            </a:r>
            <a:r>
              <a:rPr lang="en-US" dirty="0" err="1"/>
              <a:t>keterangan</a:t>
            </a:r>
            <a:r>
              <a:rPr lang="en-US" dirty="0"/>
              <a:t> </a:t>
            </a:r>
            <a:r>
              <a:rPr lang="en-US" dirty="0" err="1"/>
              <a:t>dokter</a:t>
            </a:r>
            <a:r>
              <a:rPr lang="en-US" dirty="0"/>
              <a:t> </a:t>
            </a:r>
            <a:r>
              <a:rPr lang="en-US" dirty="0" err="1"/>
              <a:t>selama</a:t>
            </a:r>
            <a:r>
              <a:rPr lang="en-US" dirty="0"/>
              <a:t> </a:t>
            </a:r>
            <a:r>
              <a:rPr lang="en-US" dirty="0" err="1"/>
              <a:t>waktu</a:t>
            </a:r>
            <a:r>
              <a:rPr lang="en-US" dirty="0"/>
              <a:t> </a:t>
            </a:r>
            <a:r>
              <a:rPr lang="en-US" dirty="0" err="1"/>
              <a:t>tidak</a:t>
            </a:r>
            <a:r>
              <a:rPr lang="en-US" dirty="0"/>
              <a:t> </a:t>
            </a:r>
            <a:r>
              <a:rPr lang="en-US" dirty="0" err="1"/>
              <a:t>melampaui</a:t>
            </a:r>
            <a:r>
              <a:rPr lang="en-US" dirty="0"/>
              <a:t> 12 (</a:t>
            </a:r>
            <a:r>
              <a:rPr lang="en-US" dirty="0" err="1"/>
              <a:t>dua</a:t>
            </a:r>
            <a:r>
              <a:rPr lang="en-US" dirty="0"/>
              <a:t> </a:t>
            </a:r>
            <a:r>
              <a:rPr lang="en-US" dirty="0" err="1"/>
              <a:t>belas</a:t>
            </a:r>
            <a:r>
              <a:rPr lang="en-US" dirty="0"/>
              <a:t>) </a:t>
            </a:r>
            <a:r>
              <a:rPr lang="en-US" dirty="0" err="1"/>
              <a:t>bulan</a:t>
            </a:r>
            <a:r>
              <a:rPr lang="en-US" dirty="0"/>
              <a:t> </a:t>
            </a:r>
            <a:r>
              <a:rPr lang="en-US" dirty="0" err="1"/>
              <a:t>secara</a:t>
            </a:r>
            <a:r>
              <a:rPr lang="en-US" dirty="0"/>
              <a:t> </a:t>
            </a:r>
            <a:r>
              <a:rPr lang="en-US" dirty="0" err="1"/>
              <a:t>terus-menerus</a:t>
            </a:r>
            <a:r>
              <a:rPr lang="en-US" dirty="0"/>
              <a:t>;</a:t>
            </a:r>
          </a:p>
          <a:p>
            <a:pPr marL="274320" indent="-274320">
              <a:buClr>
                <a:schemeClr val="accent3"/>
              </a:buClr>
              <a:buNone/>
              <a:defRPr/>
            </a:pPr>
            <a:r>
              <a:rPr lang="en-US" dirty="0"/>
              <a:t>b. </a:t>
            </a:r>
            <a:r>
              <a:rPr lang="en-US" dirty="0" err="1"/>
              <a:t>pekerja</a:t>
            </a:r>
            <a:r>
              <a:rPr lang="en-US" dirty="0"/>
              <a:t>/</a:t>
            </a:r>
            <a:r>
              <a:rPr lang="en-US" dirty="0" err="1"/>
              <a:t>buruh</a:t>
            </a:r>
            <a:r>
              <a:rPr lang="en-US" dirty="0"/>
              <a:t> </a:t>
            </a:r>
            <a:r>
              <a:rPr lang="en-US" dirty="0" err="1"/>
              <a:t>berhalangan</a:t>
            </a:r>
            <a:r>
              <a:rPr lang="en-US" dirty="0"/>
              <a:t> </a:t>
            </a:r>
            <a:r>
              <a:rPr lang="en-US" dirty="0" err="1"/>
              <a:t>menjalankan</a:t>
            </a:r>
            <a:r>
              <a:rPr lang="en-US" dirty="0"/>
              <a:t> </a:t>
            </a:r>
            <a:r>
              <a:rPr lang="en-US" dirty="0" err="1"/>
              <a:t>pekerjaannya</a:t>
            </a:r>
            <a:r>
              <a:rPr lang="en-US" dirty="0"/>
              <a:t> </a:t>
            </a:r>
            <a:r>
              <a:rPr lang="en-US" dirty="0" err="1"/>
              <a:t>karena</a:t>
            </a:r>
            <a:r>
              <a:rPr lang="en-US" dirty="0"/>
              <a:t> </a:t>
            </a:r>
            <a:r>
              <a:rPr lang="en-US" dirty="0" err="1"/>
              <a:t>memenuhi</a:t>
            </a:r>
            <a:r>
              <a:rPr lang="en-US" dirty="0"/>
              <a:t> </a:t>
            </a:r>
            <a:r>
              <a:rPr lang="en-US" dirty="0" err="1"/>
              <a:t>kewajiban</a:t>
            </a:r>
            <a:r>
              <a:rPr lang="en-US" dirty="0"/>
              <a:t> </a:t>
            </a:r>
            <a:r>
              <a:rPr lang="en-US" dirty="0" err="1"/>
              <a:t>terhadap</a:t>
            </a:r>
            <a:r>
              <a:rPr lang="en-US" dirty="0"/>
              <a:t> </a:t>
            </a:r>
            <a:r>
              <a:rPr lang="en-US" dirty="0" err="1"/>
              <a:t>negara</a:t>
            </a:r>
            <a:r>
              <a:rPr lang="en-US" dirty="0"/>
              <a:t> </a:t>
            </a:r>
            <a:r>
              <a:rPr lang="en-US" dirty="0" err="1"/>
              <a:t>sesuai</a:t>
            </a:r>
            <a:r>
              <a:rPr lang="en-US" dirty="0"/>
              <a:t> </a:t>
            </a:r>
            <a:r>
              <a:rPr lang="en-US" dirty="0" err="1"/>
              <a:t>dengan</a:t>
            </a:r>
            <a:r>
              <a:rPr lang="en-US" dirty="0"/>
              <a:t> </a:t>
            </a:r>
            <a:r>
              <a:rPr lang="en-US" dirty="0" err="1"/>
              <a:t>ketentuan</a:t>
            </a:r>
            <a:r>
              <a:rPr lang="en-US" dirty="0"/>
              <a:t> </a:t>
            </a:r>
            <a:r>
              <a:rPr lang="en-US" dirty="0" err="1"/>
              <a:t>peraturan</a:t>
            </a:r>
            <a:r>
              <a:rPr lang="en-US" dirty="0"/>
              <a:t> </a:t>
            </a:r>
            <a:r>
              <a:rPr lang="en-US" dirty="0" err="1"/>
              <a:t>perundang-undangan</a:t>
            </a:r>
            <a:r>
              <a:rPr lang="en-US" dirty="0"/>
              <a:t> yang </a:t>
            </a:r>
            <a:r>
              <a:rPr lang="en-US" dirty="0" err="1"/>
              <a:t>berlaku</a:t>
            </a:r>
            <a:r>
              <a:rPr lang="en-US" dirty="0"/>
              <a:t>;</a:t>
            </a:r>
          </a:p>
          <a:p>
            <a:pPr marL="274320" indent="-274320">
              <a:buClr>
                <a:schemeClr val="accent3"/>
              </a:buClr>
              <a:buNone/>
              <a:defRPr/>
            </a:pPr>
            <a:r>
              <a:rPr lang="en-US" dirty="0"/>
              <a:t>c. </a:t>
            </a:r>
            <a:r>
              <a:rPr lang="en-US" dirty="0" err="1"/>
              <a:t>pekerja</a:t>
            </a:r>
            <a:r>
              <a:rPr lang="en-US" dirty="0"/>
              <a:t>/</a:t>
            </a:r>
            <a:r>
              <a:rPr lang="en-US" dirty="0" err="1"/>
              <a:t>buruh</a:t>
            </a:r>
            <a:r>
              <a:rPr lang="en-US" dirty="0"/>
              <a:t> </a:t>
            </a:r>
            <a:r>
              <a:rPr lang="en-US" dirty="0" err="1"/>
              <a:t>menjalankan</a:t>
            </a:r>
            <a:r>
              <a:rPr lang="en-US" dirty="0"/>
              <a:t> </a:t>
            </a:r>
            <a:r>
              <a:rPr lang="en-US" dirty="0" err="1"/>
              <a:t>ibadah</a:t>
            </a:r>
            <a:r>
              <a:rPr lang="en-US" dirty="0"/>
              <a:t> yang </a:t>
            </a:r>
            <a:r>
              <a:rPr lang="en-US" dirty="0" err="1"/>
              <a:t>diperintahkan</a:t>
            </a:r>
            <a:r>
              <a:rPr lang="en-US" dirty="0"/>
              <a:t> </a:t>
            </a:r>
            <a:r>
              <a:rPr lang="en-US" dirty="0" err="1"/>
              <a:t>agamanya</a:t>
            </a:r>
            <a:r>
              <a:rPr lang="en-US" dirty="0"/>
              <a:t>;</a:t>
            </a:r>
          </a:p>
          <a:p>
            <a:pPr marL="274320" indent="-274320">
              <a:buClr>
                <a:schemeClr val="accent3"/>
              </a:buClr>
              <a:buNone/>
              <a:defRPr/>
            </a:pPr>
            <a:r>
              <a:rPr lang="en-US" dirty="0"/>
              <a:t>d. </a:t>
            </a:r>
            <a:r>
              <a:rPr lang="en-US" dirty="0" err="1"/>
              <a:t>pekerja</a:t>
            </a:r>
            <a:r>
              <a:rPr lang="en-US" dirty="0"/>
              <a:t>/</a:t>
            </a:r>
            <a:r>
              <a:rPr lang="en-US" dirty="0" err="1"/>
              <a:t>buruh</a:t>
            </a:r>
            <a:r>
              <a:rPr lang="en-US" dirty="0"/>
              <a:t> </a:t>
            </a:r>
            <a:r>
              <a:rPr lang="en-US" dirty="0" err="1"/>
              <a:t>menikah</a:t>
            </a:r>
            <a:r>
              <a:rPr lang="en-US" dirty="0"/>
              <a:t>;</a:t>
            </a:r>
          </a:p>
          <a:p>
            <a:pPr marL="274320" indent="-274320">
              <a:buClr>
                <a:schemeClr val="accent3"/>
              </a:buClr>
              <a:buNone/>
              <a:defRPr/>
            </a:pPr>
            <a:r>
              <a:rPr lang="en-US" dirty="0"/>
              <a:t>e. </a:t>
            </a:r>
            <a:r>
              <a:rPr lang="en-US" dirty="0" err="1"/>
              <a:t>pekerja</a:t>
            </a:r>
            <a:r>
              <a:rPr lang="en-US" dirty="0"/>
              <a:t>/</a:t>
            </a:r>
            <a:r>
              <a:rPr lang="en-US" dirty="0" err="1"/>
              <a:t>buruh</a:t>
            </a:r>
            <a:r>
              <a:rPr lang="en-US" dirty="0"/>
              <a:t> </a:t>
            </a:r>
            <a:r>
              <a:rPr lang="en-US" dirty="0" err="1"/>
              <a:t>perempuan</a:t>
            </a:r>
            <a:r>
              <a:rPr lang="en-US" dirty="0"/>
              <a:t> </a:t>
            </a:r>
            <a:r>
              <a:rPr lang="en-US" dirty="0" err="1"/>
              <a:t>hamil</a:t>
            </a:r>
            <a:r>
              <a:rPr lang="en-US" dirty="0"/>
              <a:t>, </a:t>
            </a:r>
            <a:r>
              <a:rPr lang="en-US" dirty="0" err="1"/>
              <a:t>melahirkan</a:t>
            </a:r>
            <a:r>
              <a:rPr lang="en-US" dirty="0"/>
              <a:t>, </a:t>
            </a:r>
            <a:r>
              <a:rPr lang="en-US" dirty="0" err="1"/>
              <a:t>gugur</a:t>
            </a:r>
            <a:r>
              <a:rPr lang="en-US" dirty="0"/>
              <a:t> </a:t>
            </a:r>
            <a:r>
              <a:rPr lang="en-US" dirty="0" err="1"/>
              <a:t>kandungan</a:t>
            </a:r>
            <a:r>
              <a:rPr lang="en-US" dirty="0"/>
              <a:t>, </a:t>
            </a:r>
            <a:r>
              <a:rPr lang="en-US" dirty="0" err="1"/>
              <a:t>atau</a:t>
            </a:r>
            <a:r>
              <a:rPr lang="en-US" dirty="0"/>
              <a:t> </a:t>
            </a:r>
            <a:r>
              <a:rPr lang="en-US" dirty="0" err="1"/>
              <a:t>menyusui</a:t>
            </a:r>
            <a:r>
              <a:rPr lang="en-US" dirty="0"/>
              <a:t> </a:t>
            </a:r>
            <a:r>
              <a:rPr lang="en-US" dirty="0" err="1"/>
              <a:t>bayinya</a:t>
            </a:r>
            <a:r>
              <a:rPr lang="en-US" dirty="0"/>
              <a:t>;</a:t>
            </a:r>
          </a:p>
          <a:p>
            <a:pPr marL="274320" indent="-274320">
              <a:buClr>
                <a:schemeClr val="accent3"/>
              </a:buClr>
              <a:buFont typeface="Wingdings 2"/>
              <a:buChar cha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E9492C-8ADA-5CEB-BFDE-F6E68DA745AB}"/>
              </a:ext>
            </a:extLst>
          </p:cNvPr>
          <p:cNvSpPr>
            <a:spLocks noGrp="1"/>
          </p:cNvSpPr>
          <p:nvPr>
            <p:ph idx="1"/>
          </p:nvPr>
        </p:nvSpPr>
        <p:spPr>
          <a:xfrm>
            <a:off x="1638300" y="785814"/>
            <a:ext cx="8915400" cy="5538787"/>
          </a:xfrm>
        </p:spPr>
        <p:txBody>
          <a:bodyPr>
            <a:normAutofit lnSpcReduction="10000"/>
          </a:bodyPr>
          <a:lstStyle/>
          <a:p>
            <a:pPr marL="274320" indent="-274320">
              <a:buClr>
                <a:schemeClr val="accent3"/>
              </a:buClr>
              <a:buNone/>
              <a:defRPr/>
            </a:pPr>
            <a:r>
              <a:rPr lang="en-US" dirty="0"/>
              <a:t>f.  </a:t>
            </a:r>
            <a:r>
              <a:rPr lang="en-US" dirty="0" err="1"/>
              <a:t>pekerja</a:t>
            </a:r>
            <a:r>
              <a:rPr lang="en-US" dirty="0"/>
              <a:t>/</a:t>
            </a:r>
            <a:r>
              <a:rPr lang="en-US" dirty="0" err="1"/>
              <a:t>buruh</a:t>
            </a:r>
            <a:r>
              <a:rPr lang="en-US" dirty="0"/>
              <a:t> </a:t>
            </a:r>
            <a:r>
              <a:rPr lang="en-US" dirty="0" err="1"/>
              <a:t>mempunyai</a:t>
            </a:r>
            <a:r>
              <a:rPr lang="en-US" dirty="0"/>
              <a:t> </a:t>
            </a:r>
            <a:r>
              <a:rPr lang="en-US" dirty="0" err="1"/>
              <a:t>pertalian</a:t>
            </a:r>
            <a:r>
              <a:rPr lang="en-US" dirty="0"/>
              <a:t> </a:t>
            </a:r>
            <a:r>
              <a:rPr lang="en-US" dirty="0" err="1"/>
              <a:t>darah</a:t>
            </a:r>
            <a:r>
              <a:rPr lang="en-US" dirty="0"/>
              <a:t> </a:t>
            </a:r>
            <a:r>
              <a:rPr lang="en-US" dirty="0" err="1"/>
              <a:t>dan</a:t>
            </a:r>
            <a:r>
              <a:rPr lang="en-US" dirty="0"/>
              <a:t>/</a:t>
            </a:r>
            <a:r>
              <a:rPr lang="en-US" dirty="0" err="1"/>
              <a:t>atau</a:t>
            </a:r>
            <a:r>
              <a:rPr lang="en-US" dirty="0"/>
              <a:t> </a:t>
            </a:r>
            <a:r>
              <a:rPr lang="en-US" dirty="0" err="1"/>
              <a:t>ikatan</a:t>
            </a:r>
            <a:r>
              <a:rPr lang="en-US" dirty="0"/>
              <a:t> </a:t>
            </a:r>
            <a:r>
              <a:rPr lang="en-US" dirty="0" err="1"/>
              <a:t>perkawinan</a:t>
            </a:r>
            <a:r>
              <a:rPr lang="en-US" dirty="0"/>
              <a:t> </a:t>
            </a:r>
            <a:r>
              <a:rPr lang="en-US" dirty="0" err="1"/>
              <a:t>dengan</a:t>
            </a:r>
            <a:r>
              <a:rPr lang="en-US" dirty="0"/>
              <a:t> </a:t>
            </a:r>
            <a:r>
              <a:rPr lang="en-US" dirty="0" err="1"/>
              <a:t>pekerja</a:t>
            </a:r>
            <a:r>
              <a:rPr lang="en-US" dirty="0"/>
              <a:t>/</a:t>
            </a:r>
            <a:r>
              <a:rPr lang="en-US" dirty="0" err="1"/>
              <a:t>buruh</a:t>
            </a:r>
            <a:r>
              <a:rPr lang="en-US" dirty="0"/>
              <a:t> </a:t>
            </a:r>
            <a:r>
              <a:rPr lang="en-US" dirty="0" err="1"/>
              <a:t>lainnya</a:t>
            </a:r>
            <a:r>
              <a:rPr lang="en-US" dirty="0"/>
              <a:t> </a:t>
            </a:r>
            <a:r>
              <a:rPr lang="en-US" dirty="0" err="1"/>
              <a:t>di</a:t>
            </a:r>
            <a:r>
              <a:rPr lang="en-US" dirty="0"/>
              <a:t> </a:t>
            </a:r>
            <a:r>
              <a:rPr lang="en-US" dirty="0" err="1"/>
              <a:t>dalam</a:t>
            </a:r>
            <a:r>
              <a:rPr lang="en-US" dirty="0"/>
              <a:t> </a:t>
            </a:r>
            <a:r>
              <a:rPr lang="en-US" dirty="0" err="1"/>
              <a:t>satu</a:t>
            </a:r>
            <a:r>
              <a:rPr lang="en-US" dirty="0"/>
              <a:t> </a:t>
            </a:r>
            <a:r>
              <a:rPr lang="en-US" dirty="0" err="1"/>
              <a:t>perusahaan</a:t>
            </a:r>
            <a:r>
              <a:rPr lang="en-US" dirty="0"/>
              <a:t>, </a:t>
            </a:r>
            <a:r>
              <a:rPr lang="en-US" dirty="0" err="1"/>
              <a:t>kecuali</a:t>
            </a:r>
            <a:r>
              <a:rPr lang="en-US" dirty="0"/>
              <a:t> </a:t>
            </a:r>
            <a:r>
              <a:rPr lang="en-US" dirty="0" err="1"/>
              <a:t>telah</a:t>
            </a:r>
            <a:r>
              <a:rPr lang="en-US" dirty="0"/>
              <a:t> </a:t>
            </a:r>
            <a:r>
              <a:rPr lang="en-US" dirty="0" err="1"/>
              <a:t>diatur</a:t>
            </a:r>
            <a:r>
              <a:rPr lang="en-US" dirty="0"/>
              <a:t> </a:t>
            </a:r>
            <a:r>
              <a:rPr lang="en-US" dirty="0" err="1"/>
              <a:t>dalam</a:t>
            </a:r>
            <a:r>
              <a:rPr lang="en-US" dirty="0"/>
              <a:t> </a:t>
            </a:r>
            <a:r>
              <a:rPr lang="en-US" dirty="0" err="1"/>
              <a:t>perjanjian</a:t>
            </a:r>
            <a:r>
              <a:rPr lang="en-US" dirty="0"/>
              <a:t> </a:t>
            </a:r>
            <a:r>
              <a:rPr lang="en-US" dirty="0" err="1"/>
              <a:t>kerja</a:t>
            </a:r>
            <a:r>
              <a:rPr lang="en-US" dirty="0"/>
              <a:t>, </a:t>
            </a:r>
            <a:r>
              <a:rPr lang="fi-FI" dirty="0"/>
              <a:t>peraturan perusahan, atau perjanjian kerja bersama;</a:t>
            </a:r>
          </a:p>
          <a:p>
            <a:pPr marL="274320" indent="-274320">
              <a:buClr>
                <a:schemeClr val="accent3"/>
              </a:buClr>
              <a:buNone/>
              <a:defRPr/>
            </a:pPr>
            <a:r>
              <a:rPr lang="en-US" dirty="0"/>
              <a:t>g. </a:t>
            </a:r>
            <a:r>
              <a:rPr lang="en-US" dirty="0" err="1"/>
              <a:t>pekerja</a:t>
            </a:r>
            <a:r>
              <a:rPr lang="en-US" dirty="0"/>
              <a:t>/</a:t>
            </a:r>
            <a:r>
              <a:rPr lang="en-US" dirty="0" err="1"/>
              <a:t>buruh</a:t>
            </a:r>
            <a:r>
              <a:rPr lang="en-US" dirty="0"/>
              <a:t> </a:t>
            </a:r>
            <a:r>
              <a:rPr lang="en-US" dirty="0" err="1"/>
              <a:t>mendirikan</a:t>
            </a:r>
            <a:r>
              <a:rPr lang="en-US" dirty="0"/>
              <a:t>, </a:t>
            </a:r>
            <a:r>
              <a:rPr lang="en-US" dirty="0" err="1"/>
              <a:t>menjadi</a:t>
            </a:r>
            <a:r>
              <a:rPr lang="en-US" dirty="0"/>
              <a:t> </a:t>
            </a:r>
            <a:r>
              <a:rPr lang="en-US" dirty="0" err="1"/>
              <a:t>anggota</a:t>
            </a:r>
            <a:r>
              <a:rPr lang="en-US" dirty="0"/>
              <a:t> </a:t>
            </a:r>
            <a:r>
              <a:rPr lang="en-US" dirty="0" err="1"/>
              <a:t>dan</a:t>
            </a:r>
            <a:r>
              <a:rPr lang="en-US" dirty="0"/>
              <a:t>/</a:t>
            </a:r>
            <a:r>
              <a:rPr lang="en-US" dirty="0" err="1"/>
              <a:t>atau</a:t>
            </a:r>
            <a:r>
              <a:rPr lang="en-US" dirty="0"/>
              <a:t> </a:t>
            </a:r>
            <a:r>
              <a:rPr lang="en-US" dirty="0" err="1"/>
              <a:t>pengurus</a:t>
            </a:r>
            <a:r>
              <a:rPr lang="en-US" dirty="0"/>
              <a:t> </a:t>
            </a:r>
            <a:r>
              <a:rPr lang="en-US" dirty="0" err="1"/>
              <a:t>serikat</a:t>
            </a:r>
            <a:r>
              <a:rPr lang="en-US" dirty="0"/>
              <a:t> </a:t>
            </a:r>
            <a:r>
              <a:rPr lang="en-US" dirty="0" err="1"/>
              <a:t>pekerja</a:t>
            </a:r>
            <a:r>
              <a:rPr lang="en-US" dirty="0"/>
              <a:t>/</a:t>
            </a:r>
            <a:r>
              <a:rPr lang="en-US" dirty="0" err="1"/>
              <a:t>serikat</a:t>
            </a:r>
            <a:r>
              <a:rPr lang="en-US" dirty="0"/>
              <a:t> </a:t>
            </a:r>
            <a:r>
              <a:rPr lang="en-US" dirty="0" err="1"/>
              <a:t>buruh</a:t>
            </a:r>
            <a:r>
              <a:rPr lang="en-US" dirty="0"/>
              <a:t>, </a:t>
            </a:r>
            <a:r>
              <a:rPr lang="en-US" dirty="0" err="1"/>
              <a:t>pekerja</a:t>
            </a:r>
            <a:r>
              <a:rPr lang="en-US" dirty="0"/>
              <a:t>/</a:t>
            </a:r>
            <a:r>
              <a:rPr lang="en-US" dirty="0" err="1"/>
              <a:t>buruh</a:t>
            </a:r>
            <a:r>
              <a:rPr lang="en-US" dirty="0"/>
              <a:t> </a:t>
            </a:r>
            <a:r>
              <a:rPr lang="en-US" dirty="0" err="1"/>
              <a:t>melakukan</a:t>
            </a:r>
            <a:r>
              <a:rPr lang="en-US" dirty="0"/>
              <a:t> </a:t>
            </a:r>
            <a:r>
              <a:rPr lang="en-US" dirty="0" err="1"/>
              <a:t>kegiatan</a:t>
            </a:r>
            <a:r>
              <a:rPr lang="en-US" dirty="0"/>
              <a:t> </a:t>
            </a:r>
            <a:r>
              <a:rPr lang="en-US" dirty="0" err="1"/>
              <a:t>serikat</a:t>
            </a:r>
            <a:r>
              <a:rPr lang="en-US" dirty="0"/>
              <a:t> </a:t>
            </a:r>
            <a:r>
              <a:rPr lang="en-US" dirty="0" err="1"/>
              <a:t>pekerja</a:t>
            </a:r>
            <a:r>
              <a:rPr lang="en-US" dirty="0"/>
              <a:t>/</a:t>
            </a:r>
            <a:r>
              <a:rPr lang="en-US" dirty="0" err="1"/>
              <a:t>serikat</a:t>
            </a:r>
            <a:r>
              <a:rPr lang="en-US" dirty="0"/>
              <a:t> </a:t>
            </a:r>
            <a:r>
              <a:rPr lang="en-US" dirty="0" err="1"/>
              <a:t>buruh</a:t>
            </a:r>
            <a:r>
              <a:rPr lang="en-US" dirty="0"/>
              <a:t> </a:t>
            </a:r>
            <a:r>
              <a:rPr lang="en-US" dirty="0" err="1"/>
              <a:t>di</a:t>
            </a:r>
            <a:r>
              <a:rPr lang="en-US" dirty="0"/>
              <a:t> </a:t>
            </a:r>
            <a:r>
              <a:rPr lang="en-US" dirty="0" err="1"/>
              <a:t>luar</a:t>
            </a:r>
            <a:r>
              <a:rPr lang="en-US" dirty="0"/>
              <a:t> jam </a:t>
            </a:r>
            <a:r>
              <a:rPr lang="en-US" dirty="0" err="1"/>
              <a:t>kerja</a:t>
            </a:r>
            <a:r>
              <a:rPr lang="en-US" dirty="0"/>
              <a:t>, </a:t>
            </a:r>
            <a:r>
              <a:rPr lang="en-US" dirty="0" err="1"/>
              <a:t>atau</a:t>
            </a:r>
            <a:r>
              <a:rPr lang="en-US" dirty="0"/>
              <a:t> </a:t>
            </a:r>
            <a:r>
              <a:rPr lang="en-US" dirty="0" err="1"/>
              <a:t>di</a:t>
            </a:r>
            <a:r>
              <a:rPr lang="en-US" dirty="0"/>
              <a:t> </a:t>
            </a:r>
            <a:r>
              <a:rPr lang="en-US" dirty="0" err="1"/>
              <a:t>dalam</a:t>
            </a:r>
            <a:r>
              <a:rPr lang="en-US" dirty="0"/>
              <a:t> jam </a:t>
            </a:r>
            <a:r>
              <a:rPr lang="en-US" dirty="0" err="1"/>
              <a:t>kerja</a:t>
            </a:r>
            <a:r>
              <a:rPr lang="en-US" dirty="0"/>
              <a:t> </a:t>
            </a:r>
            <a:r>
              <a:rPr lang="en-US" dirty="0" err="1"/>
              <a:t>atas</a:t>
            </a:r>
            <a:r>
              <a:rPr lang="en-US" dirty="0"/>
              <a:t> </a:t>
            </a:r>
            <a:r>
              <a:rPr lang="en-US" dirty="0" err="1"/>
              <a:t>kesepakatan</a:t>
            </a:r>
            <a:r>
              <a:rPr lang="en-US" dirty="0"/>
              <a:t> </a:t>
            </a:r>
            <a:r>
              <a:rPr lang="en-US" dirty="0" err="1"/>
              <a:t>pengusaha</a:t>
            </a:r>
            <a:r>
              <a:rPr lang="en-US" dirty="0"/>
              <a:t>, </a:t>
            </a:r>
            <a:r>
              <a:rPr lang="en-US" dirty="0" err="1"/>
              <a:t>atau</a:t>
            </a:r>
            <a:r>
              <a:rPr lang="en-US" dirty="0"/>
              <a:t> </a:t>
            </a:r>
            <a:r>
              <a:rPr lang="en-US" dirty="0" err="1"/>
              <a:t>berdasarkan</a:t>
            </a:r>
            <a:r>
              <a:rPr lang="en-US" dirty="0"/>
              <a:t> </a:t>
            </a:r>
            <a:r>
              <a:rPr lang="en-US" dirty="0" err="1"/>
              <a:t>ketentuan</a:t>
            </a:r>
            <a:r>
              <a:rPr lang="en-US" dirty="0"/>
              <a:t> yang </a:t>
            </a:r>
            <a:r>
              <a:rPr lang="en-US" dirty="0" err="1"/>
              <a:t>diatur</a:t>
            </a:r>
            <a:r>
              <a:rPr lang="en-US" dirty="0"/>
              <a:t> </a:t>
            </a:r>
            <a:r>
              <a:rPr lang="en-US" dirty="0" err="1"/>
              <a:t>dalam</a:t>
            </a:r>
            <a:r>
              <a:rPr lang="en-US" dirty="0"/>
              <a:t> </a:t>
            </a:r>
            <a:r>
              <a:rPr lang="fi-FI" dirty="0"/>
              <a:t>perjanjian kerja, peraturan perusahaan, atau perjanjian kerja bersama;</a:t>
            </a:r>
          </a:p>
          <a:p>
            <a:pPr marL="274320" indent="-274320">
              <a:buClr>
                <a:schemeClr val="accent3"/>
              </a:buClr>
              <a:buNone/>
              <a:defRPr/>
            </a:pPr>
            <a:r>
              <a:rPr lang="en-US" dirty="0"/>
              <a:t>h. </a:t>
            </a:r>
            <a:r>
              <a:rPr lang="en-US" dirty="0" err="1"/>
              <a:t>pekerja</a:t>
            </a:r>
            <a:r>
              <a:rPr lang="en-US" dirty="0"/>
              <a:t>/</a:t>
            </a:r>
            <a:r>
              <a:rPr lang="en-US" dirty="0" err="1"/>
              <a:t>buruh</a:t>
            </a:r>
            <a:r>
              <a:rPr lang="en-US" dirty="0"/>
              <a:t> yang </a:t>
            </a:r>
            <a:r>
              <a:rPr lang="en-US" dirty="0" err="1"/>
              <a:t>mengadukan</a:t>
            </a:r>
            <a:r>
              <a:rPr lang="en-US" dirty="0"/>
              <a:t> </a:t>
            </a:r>
            <a:r>
              <a:rPr lang="en-US" dirty="0" err="1"/>
              <a:t>pengusaha</a:t>
            </a:r>
            <a:r>
              <a:rPr lang="en-US" dirty="0"/>
              <a:t> </a:t>
            </a:r>
            <a:r>
              <a:rPr lang="en-US" dirty="0" err="1"/>
              <a:t>kepada</a:t>
            </a:r>
            <a:r>
              <a:rPr lang="en-US" dirty="0"/>
              <a:t> yang </a:t>
            </a:r>
            <a:r>
              <a:rPr lang="en-US" dirty="0" err="1"/>
              <a:t>berwajib</a:t>
            </a:r>
            <a:r>
              <a:rPr lang="en-US" dirty="0"/>
              <a:t> </a:t>
            </a:r>
            <a:r>
              <a:rPr lang="en-US" dirty="0" err="1"/>
              <a:t>mengenai</a:t>
            </a:r>
            <a:r>
              <a:rPr lang="en-US" dirty="0"/>
              <a:t> </a:t>
            </a:r>
            <a:r>
              <a:rPr lang="en-US" dirty="0" err="1"/>
              <a:t>perbuatan</a:t>
            </a:r>
            <a:r>
              <a:rPr lang="en-US" dirty="0"/>
              <a:t> </a:t>
            </a:r>
            <a:r>
              <a:rPr lang="en-US" dirty="0" err="1"/>
              <a:t>pengusaha</a:t>
            </a:r>
            <a:r>
              <a:rPr lang="en-US" dirty="0"/>
              <a:t> yang </a:t>
            </a:r>
            <a:r>
              <a:rPr lang="en-US" dirty="0" err="1"/>
              <a:t>melakukan</a:t>
            </a:r>
            <a:r>
              <a:rPr lang="en-US" dirty="0"/>
              <a:t> </a:t>
            </a:r>
            <a:r>
              <a:rPr lang="en-US" dirty="0" err="1"/>
              <a:t>tindak</a:t>
            </a:r>
            <a:r>
              <a:rPr lang="en-US" dirty="0"/>
              <a:t> </a:t>
            </a:r>
            <a:r>
              <a:rPr lang="en-US" dirty="0" err="1"/>
              <a:t>pidana</a:t>
            </a:r>
            <a:r>
              <a:rPr lang="en-US" dirty="0"/>
              <a:t> </a:t>
            </a:r>
            <a:r>
              <a:rPr lang="en-US" dirty="0" err="1"/>
              <a:t>kejahatan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2962E793-6177-5EFB-3946-C68819A6D609}"/>
              </a:ext>
            </a:extLst>
          </p:cNvPr>
          <p:cNvSpPr>
            <a:spLocks noGrp="1"/>
          </p:cNvSpPr>
          <p:nvPr>
            <p:ph type="title"/>
          </p:nvPr>
        </p:nvSpPr>
        <p:spPr/>
        <p:txBody>
          <a:bodyPr/>
          <a:lstStyle/>
          <a:p>
            <a:pPr eaLnBrk="1" hangingPunct="1"/>
            <a:endParaRPr lang="en-GB" altLang="en-US"/>
          </a:p>
        </p:txBody>
      </p:sp>
      <p:sp>
        <p:nvSpPr>
          <p:cNvPr id="3" name="Content Placeholder 2">
            <a:extLst>
              <a:ext uri="{FF2B5EF4-FFF2-40B4-BE49-F238E27FC236}">
                <a16:creationId xmlns:a16="http://schemas.microsoft.com/office/drawing/2014/main" id="{C139E693-E45D-3613-5D3C-D24EC7231A90}"/>
              </a:ext>
            </a:extLst>
          </p:cNvPr>
          <p:cNvSpPr>
            <a:spLocks noGrp="1"/>
          </p:cNvSpPr>
          <p:nvPr>
            <p:ph idx="1"/>
          </p:nvPr>
        </p:nvSpPr>
        <p:spPr/>
        <p:txBody>
          <a:bodyPr/>
          <a:lstStyle/>
          <a:p>
            <a:pPr eaLnBrk="1" hangingPunct="1">
              <a:buFont typeface="Wingdings 2" panose="05020102010507070707" pitchFamily="18" charset="2"/>
              <a:buNone/>
            </a:pPr>
            <a:r>
              <a:rPr lang="en-US" altLang="en-US"/>
              <a:t>i. karena perbedaan paham, agama, aliran politik, suku, warna kulit, golongan, jenis kelamin, kondisi fisik, atau status perkawinan;</a:t>
            </a:r>
          </a:p>
          <a:p>
            <a:pPr eaLnBrk="1" hangingPunct="1">
              <a:buFont typeface="Wingdings 2" panose="05020102010507070707" pitchFamily="18" charset="2"/>
              <a:buNone/>
            </a:pPr>
            <a:r>
              <a:rPr lang="en-US" altLang="en-US"/>
              <a:t>j. pekerja/buruh dalam keadaan cacat tetap, sakit akibat kecelakaan kerja, atau sakit karena hubungan kerja yang menurut surat keterangan dokter yang jangka waktu penyembuhannya belum dapat dipastikan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TM04033923[[fn=Depth]]</Template>
  <TotalTime>4</TotalTime>
  <Words>358</Words>
  <Application>Microsoft Office PowerPoint</Application>
  <PresentationFormat>Widescreen</PresentationFormat>
  <Paragraphs>14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Corbel</vt:lpstr>
      <vt:lpstr>Wingdings 2</vt:lpstr>
      <vt:lpstr>Depth</vt:lpstr>
      <vt:lpstr>PHK</vt:lpstr>
      <vt:lpstr>PowerPoint Presentation</vt:lpstr>
      <vt:lpstr>Pengusaha dilarang melakukan PHK, dengan alasan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Yuni admin</dc:creator>
  <cp:lastModifiedBy>Yuni admin</cp:lastModifiedBy>
  <cp:revision>1</cp:revision>
  <dcterms:created xsi:type="dcterms:W3CDTF">2024-11-10T12:05:37Z</dcterms:created>
  <dcterms:modified xsi:type="dcterms:W3CDTF">2024-11-10T12:09:40Z</dcterms:modified>
</cp:coreProperties>
</file>