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2" r:id="rId3"/>
    <p:sldId id="257" r:id="rId4"/>
    <p:sldId id="260" r:id="rId5"/>
    <p:sldId id="258" r:id="rId6"/>
    <p:sldId id="265" r:id="rId7"/>
    <p:sldId id="266" r:id="rId8"/>
    <p:sldId id="267" r:id="rId9"/>
    <p:sldId id="268" r:id="rId10"/>
    <p:sldId id="259" r:id="rId11"/>
    <p:sldId id="269" r:id="rId12"/>
    <p:sldId id="270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52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2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5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8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6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67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8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9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47D1-7974-4F2C-8506-409F6500C091}" type="datetimeFigureOut">
              <a:rPr lang="id-ID" smtClean="0"/>
              <a:pPr/>
              <a:t>02/11/2021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E90587-7923-464A-8A4E-42AF7B5C800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F1A1-8DBA-4F78-B736-38B7D0633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455" y="446570"/>
            <a:ext cx="8842929" cy="1955102"/>
          </a:xfrm>
        </p:spPr>
        <p:txBody>
          <a:bodyPr/>
          <a:lstStyle/>
          <a:p>
            <a:pPr algn="ctr"/>
            <a:r>
              <a:rPr lang="id-ID" sz="4400" b="1" dirty="0"/>
              <a:t>Kalimat </a:t>
            </a:r>
            <a:r>
              <a:rPr lang="en-US" sz="4400" b="1" dirty="0"/>
              <a:t>E</a:t>
            </a:r>
            <a:r>
              <a:rPr lang="id-ID" sz="4400" b="1" dirty="0"/>
              <a:t>fektif</a:t>
            </a:r>
          </a:p>
        </p:txBody>
      </p:sp>
    </p:spTree>
    <p:extLst>
      <p:ext uri="{BB962C8B-B14F-4D97-AF65-F5344CB8AC3E}">
        <p14:creationId xmlns:p14="http://schemas.microsoft.com/office/powerpoint/2010/main" val="14893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A3FC6-AD6C-44D6-A62E-C71000B8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0" y="491443"/>
            <a:ext cx="9280171" cy="962891"/>
          </a:xfrm>
        </p:spPr>
        <p:txBody>
          <a:bodyPr/>
          <a:lstStyle/>
          <a:p>
            <a:pPr algn="ctr"/>
            <a:r>
              <a:rPr lang="id-ID" sz="3600" b="1" dirty="0"/>
              <a:t>Syarat-syarat Kalimat Efektif</a:t>
            </a:r>
            <a:endParaRPr lang="id-ID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745F2-EBB3-4B3A-B353-2F81579A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064" y="1413164"/>
            <a:ext cx="10288901" cy="460663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arenR"/>
            </a:pP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mewakili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/>
              <a:t> </a:t>
            </a:r>
            <a:r>
              <a:rPr lang="en-US" sz="2800" dirty="0" err="1"/>
              <a:t>pembicara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penulisnya</a:t>
            </a:r>
            <a:r>
              <a:rPr lang="en-US" sz="2800" dirty="0"/>
              <a:t>.</a:t>
            </a:r>
            <a:endParaRPr lang="id-ID" sz="2800" dirty="0"/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err="1"/>
              <a:t>Mengemukakan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tepatnya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/>
              <a:t> </a:t>
            </a:r>
            <a:r>
              <a:rPr lang="en-US" sz="2800" dirty="0" err="1"/>
              <a:t>pendengar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yang </a:t>
            </a:r>
            <a:r>
              <a:rPr lang="en-US" sz="2800" dirty="0" err="1"/>
              <a:t>dipikirkan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penulisnya</a:t>
            </a:r>
            <a:r>
              <a:rPr lang="en-US" sz="2800" dirty="0"/>
              <a:t>.</a:t>
            </a:r>
            <a:endParaRPr lang="id-ID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8173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3891"/>
            <a:ext cx="9404723" cy="762128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Kesalahan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Menyusun</a:t>
            </a:r>
            <a:r>
              <a:rPr lang="en-US" sz="3200" dirty="0"/>
              <a:t> </a:t>
            </a:r>
            <a:r>
              <a:rPr lang="en-US" sz="3200" dirty="0" err="1"/>
              <a:t>Kalimat</a:t>
            </a:r>
            <a:r>
              <a:rPr lang="en-US" sz="3200" dirty="0"/>
              <a:t> </a:t>
            </a:r>
            <a:r>
              <a:rPr lang="en-US" sz="3200" dirty="0" err="1"/>
              <a:t>Efektif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461" t="37500" r="39059" b="16071"/>
          <a:stretch>
            <a:fillRect/>
          </a:stretch>
        </p:blipFill>
        <p:spPr bwMode="auto">
          <a:xfrm>
            <a:off x="91437" y="888270"/>
            <a:ext cx="6264354" cy="337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5497" t="32232" r="39023" b="17589"/>
          <a:stretch>
            <a:fillRect/>
          </a:stretch>
        </p:blipFill>
        <p:spPr bwMode="auto">
          <a:xfrm>
            <a:off x="5747658" y="2874779"/>
            <a:ext cx="6322468" cy="38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61" t="31607" r="39159" b="19286"/>
          <a:stretch>
            <a:fillRect/>
          </a:stretch>
        </p:blipFill>
        <p:spPr bwMode="auto">
          <a:xfrm>
            <a:off x="195943" y="303758"/>
            <a:ext cx="6148718" cy="373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5497" t="31875" r="39224" b="27054"/>
          <a:stretch>
            <a:fillRect/>
          </a:stretch>
        </p:blipFill>
        <p:spPr bwMode="auto">
          <a:xfrm>
            <a:off x="6126480" y="3696789"/>
            <a:ext cx="5891349" cy="296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927E-C303-4EDA-89F7-AFA86255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538946"/>
            <a:ext cx="10025665" cy="865909"/>
          </a:xfrm>
        </p:spPr>
        <p:txBody>
          <a:bodyPr/>
          <a:lstStyle/>
          <a:p>
            <a:pPr algn="ctr"/>
            <a:r>
              <a:rPr lang="id-ID" sz="3600" b="1" dirty="0">
                <a:latin typeface="Arial Rounded MT Bold" panose="020F0704030504030204" pitchFamily="34" charset="0"/>
              </a:rPr>
              <a:t>Prinsip-prinsip Kalimat Efektif</a:t>
            </a:r>
            <a:endParaRPr lang="id-ID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19009-554E-4B95-94B2-18FD51298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491940"/>
            <a:ext cx="8825659" cy="482830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400" dirty="0"/>
              <a:t>Kesepadanan Struktur Kalimat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400" dirty="0"/>
              <a:t>Keparalelan Bentuk Kalimat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2400" dirty="0"/>
              <a:t>Kehematan Kata dalam Penulisan Kalimat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Kecermatan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endParaRPr lang="id-I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Ketegasan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Ide </a:t>
            </a:r>
            <a:r>
              <a:rPr lang="en-US" sz="2400" dirty="0" err="1"/>
              <a:t>Pokok</a:t>
            </a:r>
            <a:endParaRPr lang="id-I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Kepaduan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id-ID" sz="2400" dirty="0"/>
              <a:t>k</a:t>
            </a:r>
            <a:r>
              <a:rPr lang="en-US" sz="2400" dirty="0" err="1"/>
              <a:t>ata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endParaRPr lang="id-I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Kelogisan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88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60" t="28972" r="39360" b="15536"/>
          <a:stretch>
            <a:fillRect/>
          </a:stretch>
        </p:blipFill>
        <p:spPr bwMode="auto">
          <a:xfrm>
            <a:off x="95792" y="185919"/>
            <a:ext cx="8091277" cy="37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6819" t="45573" r="39360" b="15179"/>
          <a:stretch>
            <a:fillRect/>
          </a:stretch>
        </p:blipFill>
        <p:spPr bwMode="auto">
          <a:xfrm>
            <a:off x="4752753" y="3706812"/>
            <a:ext cx="7343455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55" y="799520"/>
            <a:ext cx="8825659" cy="825137"/>
          </a:xfrm>
        </p:spPr>
        <p:txBody>
          <a:bodyPr/>
          <a:lstStyle/>
          <a:p>
            <a:r>
              <a:rPr lang="en-US" sz="4000" dirty="0" err="1"/>
              <a:t>Pengertian</a:t>
            </a:r>
            <a:r>
              <a:rPr lang="en-US" sz="4000" dirty="0"/>
              <a:t> </a:t>
            </a:r>
            <a:r>
              <a:rPr lang="en-US" sz="4000" dirty="0" err="1"/>
              <a:t>Kalimat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1959429"/>
            <a:ext cx="8825659" cy="4060371"/>
          </a:xfrm>
        </p:spPr>
        <p:txBody>
          <a:bodyPr>
            <a:normAutofit/>
          </a:bodyPr>
          <a:lstStyle/>
          <a:p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kata</a:t>
            </a:r>
            <a:r>
              <a:rPr lang="en-US" sz="2000" dirty="0"/>
              <a:t> yang </a:t>
            </a:r>
            <a:r>
              <a:rPr lang="en-US" sz="2000" dirty="0" err="1"/>
              <a:t>setidaknya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subjek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predikat</a:t>
            </a:r>
            <a:r>
              <a:rPr lang="en-US" sz="2000" dirty="0"/>
              <a:t>. </a:t>
            </a:r>
            <a:r>
              <a:rPr lang="en-US" sz="2000" dirty="0" err="1"/>
              <a:t>Kalimat</a:t>
            </a:r>
            <a:r>
              <a:rPr lang="en-US" sz="2000" dirty="0"/>
              <a:t> pun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terbentuk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klausa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klausa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Kridalaksana</a:t>
            </a:r>
            <a:r>
              <a:rPr lang="en-US" sz="2000" dirty="0"/>
              <a:t> (2001),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yang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berdiri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,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intonasi</a:t>
            </a:r>
            <a:r>
              <a:rPr lang="en-US" sz="2000" dirty="0"/>
              <a:t> final,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aktual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potensial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klausa</a:t>
            </a:r>
            <a:r>
              <a:rPr lang="en-US" sz="2000" dirty="0"/>
              <a:t>; </a:t>
            </a:r>
            <a:r>
              <a:rPr lang="en-US" sz="2000" dirty="0" err="1"/>
              <a:t>klausa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kognitif</a:t>
            </a:r>
            <a:r>
              <a:rPr lang="en-US" sz="2000" dirty="0"/>
              <a:t> </a:t>
            </a:r>
            <a:r>
              <a:rPr lang="en-US" sz="2000" dirty="0" err="1"/>
              <a:t>percakapan</a:t>
            </a:r>
            <a:r>
              <a:rPr lang="en-US" sz="2000" dirty="0"/>
              <a:t>;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proposisi</a:t>
            </a:r>
            <a:r>
              <a:rPr lang="en-US" sz="2000" dirty="0"/>
              <a:t> yang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klausa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klausa</a:t>
            </a:r>
            <a:r>
              <a:rPr lang="en-US" sz="2000" dirty="0"/>
              <a:t>, yang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; </a:t>
            </a:r>
            <a:r>
              <a:rPr lang="en-US" sz="2000" dirty="0" err="1"/>
              <a:t>Jawaban</a:t>
            </a:r>
            <a:r>
              <a:rPr lang="en-US" sz="2000" dirty="0"/>
              <a:t> minimal, </a:t>
            </a:r>
            <a:r>
              <a:rPr lang="en-US" sz="2000" dirty="0" err="1"/>
              <a:t>seruan</a:t>
            </a:r>
            <a:r>
              <a:rPr lang="en-US" sz="2000" dirty="0"/>
              <a:t>, </a:t>
            </a:r>
            <a:r>
              <a:rPr lang="en-US" sz="2000" dirty="0" err="1"/>
              <a:t>salam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sebagainya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6385-FC73-4936-9D9D-C47D176D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3328"/>
            <a:ext cx="8848028" cy="852054"/>
          </a:xfrm>
        </p:spPr>
        <p:txBody>
          <a:bodyPr/>
          <a:lstStyle/>
          <a:p>
            <a:pPr marL="914400" indent="-914400"/>
            <a:r>
              <a:rPr lang="id-ID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Pengertian </a:t>
            </a:r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K</a:t>
            </a:r>
            <a:r>
              <a:rPr lang="id-ID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alimat </a:t>
            </a:r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</a:t>
            </a:r>
            <a:r>
              <a:rPr lang="id-ID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fektif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1A157-442B-423E-9BBB-2565006F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316183"/>
            <a:ext cx="9526902" cy="4731327"/>
          </a:xfrm>
        </p:spPr>
        <p:txBody>
          <a:bodyPr>
            <a:normAutofit/>
          </a:bodyPr>
          <a:lstStyle/>
          <a:p>
            <a:r>
              <a:rPr lang="id-ID" sz="2400" dirty="0"/>
              <a:t>Kalimat efektif adalah kalimat yang dapat mengungkapkan gagasan penutur/penulisnya secara tepat sehingga dapat dipahami oleh pendengar/pembaca secara tepat pula.</a:t>
            </a:r>
          </a:p>
          <a:p>
            <a:r>
              <a:rPr lang="id-ID" sz="2400" dirty="0"/>
              <a:t>Efektif dalam hal ini adalah ukuran kalimat yang memiliki kemampuan menimbulkan gagasan atau pikiran pada pendengar atau pembaca. </a:t>
            </a:r>
          </a:p>
        </p:txBody>
      </p:sp>
    </p:spTree>
    <p:extLst>
      <p:ext uri="{BB962C8B-B14F-4D97-AF65-F5344CB8AC3E}">
        <p14:creationId xmlns:p14="http://schemas.microsoft.com/office/powerpoint/2010/main" val="17466133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961C-17CD-4695-8407-F95FB110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79024"/>
            <a:ext cx="10228218" cy="713509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Definisi Kalimat Efektif Menurut Beberapa Ahli Bahasa</a:t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E86C3-4B05-4FA0-8C8B-E9139969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835" y="822566"/>
            <a:ext cx="11970330" cy="5534891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syarat-syarat</a:t>
            </a:r>
            <a:r>
              <a:rPr lang="en-US" sz="2000" dirty="0"/>
              <a:t> </a:t>
            </a:r>
            <a:r>
              <a:rPr lang="en-US" sz="2000" dirty="0" err="1"/>
              <a:t>komunikatif</a:t>
            </a:r>
            <a:r>
              <a:rPr lang="en-US" sz="2000" dirty="0"/>
              <a:t>, </a:t>
            </a:r>
            <a:r>
              <a:rPr lang="en-US" sz="2000" dirty="0" err="1"/>
              <a:t>gramatikal</a:t>
            </a:r>
            <a:r>
              <a:rPr lang="en-US" sz="2000" dirty="0"/>
              <a:t>, dan </a:t>
            </a:r>
            <a:r>
              <a:rPr lang="en-US" sz="2000" dirty="0" err="1"/>
              <a:t>sintaksis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juga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, </a:t>
            </a:r>
            <a:r>
              <a:rPr lang="en-US" sz="2000" dirty="0" err="1"/>
              <a:t>segar</a:t>
            </a:r>
            <a:r>
              <a:rPr lang="en-US" sz="2000" dirty="0"/>
              <a:t>,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sanggup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khayal pada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pembaca</a:t>
            </a:r>
            <a:r>
              <a:rPr lang="en-US" sz="2000" dirty="0"/>
              <a:t>. (</a:t>
            </a:r>
            <a:r>
              <a:rPr lang="en-US" sz="2000" dirty="0" err="1"/>
              <a:t>Rahayu</a:t>
            </a:r>
            <a:r>
              <a:rPr lang="en-US" sz="2000" dirty="0"/>
              <a:t>: 2007)</a:t>
            </a:r>
            <a:endParaRPr lang="id-ID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benar</a:t>
            </a:r>
            <a:r>
              <a:rPr lang="en-US" sz="2000" dirty="0"/>
              <a:t> dan </a:t>
            </a:r>
            <a:r>
              <a:rPr lang="en-US" sz="2000" dirty="0" err="1"/>
              <a:t>jelas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orang lain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tepat</a:t>
            </a:r>
            <a:r>
              <a:rPr lang="en-US" sz="2000" dirty="0"/>
              <a:t>. (</a:t>
            </a:r>
            <a:r>
              <a:rPr lang="en-US" sz="2000" dirty="0" err="1"/>
              <a:t>Akhadiah</a:t>
            </a:r>
            <a:r>
              <a:rPr lang="en-US" sz="2000" dirty="0"/>
              <a:t>, </a:t>
            </a:r>
            <a:r>
              <a:rPr lang="en-US" sz="2000" dirty="0" err="1"/>
              <a:t>Arsjad</a:t>
            </a:r>
            <a:r>
              <a:rPr lang="en-US" sz="2000" dirty="0"/>
              <a:t>, dan Ridwan:2001)</a:t>
            </a:r>
            <a:endParaRPr lang="id-ID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kriteria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,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kaidah</a:t>
            </a:r>
            <a:r>
              <a:rPr lang="en-US" sz="2000" dirty="0"/>
              <a:t>, </a:t>
            </a:r>
            <a:r>
              <a:rPr lang="en-US" sz="2000" dirty="0" err="1"/>
              <a:t>ringkas</a:t>
            </a:r>
            <a:r>
              <a:rPr lang="en-US" sz="2000" dirty="0"/>
              <a:t>, dan </a:t>
            </a:r>
            <a:r>
              <a:rPr lang="en-US" sz="2000" dirty="0" err="1"/>
              <a:t>enak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. (Arifin: 1989)</a:t>
            </a:r>
            <a:endParaRPr lang="id-ID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menyampaikan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oleh </a:t>
            </a:r>
            <a:r>
              <a:rPr lang="en-US" sz="2000" dirty="0" err="1"/>
              <a:t>pembaca</a:t>
            </a:r>
            <a:r>
              <a:rPr lang="en-US" sz="2000" dirty="0"/>
              <a:t>. (</a:t>
            </a:r>
            <a:r>
              <a:rPr lang="en-US" sz="2000" dirty="0" err="1"/>
              <a:t>Nasucha</a:t>
            </a:r>
            <a:r>
              <a:rPr lang="en-US" sz="2000" dirty="0"/>
              <a:t>, </a:t>
            </a:r>
            <a:r>
              <a:rPr lang="en-US" sz="2000" dirty="0" err="1"/>
              <a:t>Rohmadi</a:t>
            </a:r>
            <a:r>
              <a:rPr lang="en-US" sz="2000" dirty="0"/>
              <a:t>, dan </a:t>
            </a:r>
            <a:r>
              <a:rPr lang="en-US" sz="2000" dirty="0" err="1"/>
              <a:t>Wahyudi</a:t>
            </a:r>
            <a:r>
              <a:rPr lang="en-US" sz="2000" dirty="0"/>
              <a:t>: 2009)</a:t>
            </a:r>
            <a:r>
              <a:rPr lang="id-ID" sz="20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persoalan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singkat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 </a:t>
            </a:r>
            <a:r>
              <a:rPr lang="en-US" sz="2000" dirty="0" err="1"/>
              <a:t>padat</a:t>
            </a:r>
            <a:r>
              <a:rPr lang="en-US" sz="2000" dirty="0"/>
              <a:t> dan </a:t>
            </a:r>
            <a:r>
              <a:rPr lang="en-US" sz="2000" dirty="0" err="1"/>
              <a:t>mudah</a:t>
            </a:r>
            <a:r>
              <a:rPr lang="en-US" sz="2000" dirty="0"/>
              <a:t> di </a:t>
            </a:r>
            <a:r>
              <a:rPr lang="en-US" sz="2000" dirty="0" err="1"/>
              <a:t>mengerti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diartikan</a:t>
            </a:r>
            <a:r>
              <a:rPr lang="en-US" sz="2000" dirty="0"/>
              <a:t>. (ARIF HP: 2013)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9672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34E64-B94B-403E-AE22-20AEE846857E}"/>
              </a:ext>
            </a:extLst>
          </p:cNvPr>
          <p:cNvSpPr/>
          <p:nvPr/>
        </p:nvSpPr>
        <p:spPr>
          <a:xfrm>
            <a:off x="1731818" y="395561"/>
            <a:ext cx="8575964" cy="7481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Ciri-ciri Kalimat Efektif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C4C147-34E7-4371-8E74-6A64B1FF140A}"/>
              </a:ext>
            </a:extLst>
          </p:cNvPr>
          <p:cNvSpPr/>
          <p:nvPr/>
        </p:nvSpPr>
        <p:spPr>
          <a:xfrm>
            <a:off x="1122218" y="2020186"/>
            <a:ext cx="10349345" cy="404098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sz="2800" dirty="0" err="1">
                <a:solidFill>
                  <a:schemeClr val="tx1"/>
                </a:solidFill>
              </a:rPr>
              <a:t>Kalimat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efektif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memenuhi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ciri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berikut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solidFill>
                  <a:schemeClr val="tx1"/>
                </a:solidFill>
              </a:rPr>
              <a:t>Kes</a:t>
            </a:r>
            <a:r>
              <a:rPr lang="en-US" sz="2800" dirty="0" err="1">
                <a:solidFill>
                  <a:schemeClr val="tx1"/>
                </a:solidFill>
              </a:rPr>
              <a:t>atu</a:t>
            </a:r>
            <a:r>
              <a:rPr lang="id-ID" sz="2800" dirty="0">
                <a:solidFill>
                  <a:schemeClr val="tx1"/>
                </a:solidFill>
              </a:rPr>
              <a:t>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solidFill>
                  <a:schemeClr val="tx1"/>
                </a:solidFill>
              </a:rPr>
              <a:t>Ke</a:t>
            </a:r>
            <a:r>
              <a:rPr lang="en-US" sz="2800" dirty="0" err="1">
                <a:solidFill>
                  <a:schemeClr val="tx1"/>
                </a:solidFill>
              </a:rPr>
              <a:t>padu</a:t>
            </a:r>
            <a:r>
              <a:rPr lang="id-ID" sz="2800" dirty="0">
                <a:solidFill>
                  <a:schemeClr val="tx1"/>
                </a:solidFill>
              </a:rPr>
              <a:t>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solidFill>
                  <a:schemeClr val="tx1"/>
                </a:solidFill>
              </a:rPr>
              <a:t>K</a:t>
            </a:r>
            <a:r>
              <a:rPr lang="en-US" sz="2800" dirty="0" err="1">
                <a:solidFill>
                  <a:schemeClr val="tx1"/>
                </a:solidFill>
              </a:rPr>
              <a:t>eparalelan</a:t>
            </a:r>
            <a:endParaRPr lang="id-ID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</a:rPr>
              <a:t>penekanan</a:t>
            </a:r>
            <a:endParaRPr lang="id-ID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solidFill>
                  <a:schemeClr val="tx1"/>
                </a:solidFill>
              </a:rPr>
              <a:t>Ke</a:t>
            </a:r>
            <a:r>
              <a:rPr lang="en-US" sz="2800" dirty="0" err="1">
                <a:solidFill>
                  <a:schemeClr val="tx1"/>
                </a:solidFill>
              </a:rPr>
              <a:t>hematan</a:t>
            </a:r>
            <a:endParaRPr lang="id-ID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solidFill>
                  <a:schemeClr val="tx1"/>
                </a:solidFill>
              </a:rPr>
              <a:t>Ke</a:t>
            </a:r>
            <a:r>
              <a:rPr lang="en-US" sz="2800" dirty="0" err="1">
                <a:solidFill>
                  <a:schemeClr val="tx1"/>
                </a:solidFill>
              </a:rPr>
              <a:t>logisan</a:t>
            </a:r>
            <a:endParaRPr lang="id-ID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solidFill>
                  <a:schemeClr val="tx1"/>
                </a:solidFill>
              </a:rPr>
              <a:t>k</a:t>
            </a:r>
            <a:r>
              <a:rPr lang="en-US" sz="2800" dirty="0" err="1">
                <a:solidFill>
                  <a:schemeClr val="tx1"/>
                </a:solidFill>
              </a:rPr>
              <a:t>etegasan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51" t="18750" r="12755" b="17679"/>
          <a:stretch>
            <a:fillRect/>
          </a:stretch>
        </p:blipFill>
        <p:spPr bwMode="auto">
          <a:xfrm>
            <a:off x="261248" y="169819"/>
            <a:ext cx="6634312" cy="318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5260" t="36428" r="38858" b="11964"/>
          <a:stretch>
            <a:fillRect/>
          </a:stretch>
        </p:blipFill>
        <p:spPr bwMode="auto">
          <a:xfrm>
            <a:off x="5512526" y="3200398"/>
            <a:ext cx="6431282" cy="350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5260" t="36786" r="39260" b="15357"/>
          <a:stretch>
            <a:fillRect/>
          </a:stretch>
        </p:blipFill>
        <p:spPr bwMode="auto">
          <a:xfrm>
            <a:off x="104502" y="130620"/>
            <a:ext cx="5917475" cy="35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4859" t="36964" r="39159" b="15000"/>
          <a:stretch>
            <a:fillRect/>
          </a:stretch>
        </p:blipFill>
        <p:spPr bwMode="auto">
          <a:xfrm>
            <a:off x="6061211" y="3213468"/>
            <a:ext cx="5982788" cy="35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5461" t="36607" r="41067" b="14286"/>
          <a:stretch>
            <a:fillRect/>
          </a:stretch>
        </p:blipFill>
        <p:spPr bwMode="auto">
          <a:xfrm>
            <a:off x="169811" y="156745"/>
            <a:ext cx="5839103" cy="34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14995" t="37232" r="39224" b="12768"/>
          <a:stretch>
            <a:fillRect/>
          </a:stretch>
        </p:blipFill>
        <p:spPr bwMode="auto">
          <a:xfrm>
            <a:off x="6061166" y="3030583"/>
            <a:ext cx="59566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5361" t="36607" r="39662" b="15179"/>
          <a:stretch>
            <a:fillRect/>
          </a:stretch>
        </p:blipFill>
        <p:spPr bwMode="auto">
          <a:xfrm>
            <a:off x="1554482" y="1149532"/>
            <a:ext cx="8686800" cy="532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569</TotalTime>
  <Words>384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Gill Sans MT</vt:lpstr>
      <vt:lpstr>Wingdings</vt:lpstr>
      <vt:lpstr>Gallery</vt:lpstr>
      <vt:lpstr>Kalimat Efektif</vt:lpstr>
      <vt:lpstr>Pengertian Kalimat</vt:lpstr>
      <vt:lpstr>Pengertian Kalimat Efektif</vt:lpstr>
      <vt:lpstr>Definisi Kalimat Efektif Menurut Beberapa Ahli Bahasa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Syarat-syarat Kalimat Efektif</vt:lpstr>
      <vt:lpstr>Kesalahan dalam Menyusun Kalimat Efektif</vt:lpstr>
      <vt:lpstr>PowerPoint Presentation</vt:lpstr>
      <vt:lpstr>Prinsip-prinsip Kalimat Efektif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Kalimat efektif (ciri dan syarat-syarat kalimat efektif)</dc:title>
  <dc:creator>wayantobi1234@outlook.co.id</dc:creator>
  <cp:lastModifiedBy>Nurjoko Nurjoko</cp:lastModifiedBy>
  <cp:revision>60</cp:revision>
  <dcterms:created xsi:type="dcterms:W3CDTF">2019-05-06T05:52:25Z</dcterms:created>
  <dcterms:modified xsi:type="dcterms:W3CDTF">2021-11-02T04:40:51Z</dcterms:modified>
</cp:coreProperties>
</file>