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73" d="100"/>
          <a:sy n="73" d="100"/>
        </p:scale>
        <p:origin x="-1284" y="12"/>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2EAACEA8-F9CD-4B0E-B71D-D65C918F6D26}" type="datetimeFigureOut">
              <a:rPr lang="id-ID" smtClean="0"/>
              <a:pPr/>
              <a:t>14/07/2021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D27EEF8-1879-4500-AF68-2177F2DD7E32}" type="slidenum">
              <a:rPr lang="id-ID" smtClean="0"/>
              <a:pPr/>
              <a:t>‹#›</a:t>
            </a:fld>
            <a:endParaRPr lang="id-ID"/>
          </a:p>
        </p:txBody>
      </p:sp>
    </p:spTree>
    <p:extLst>
      <p:ext uri="{BB962C8B-B14F-4D97-AF65-F5344CB8AC3E}">
        <p14:creationId xmlns:p14="http://schemas.microsoft.com/office/powerpoint/2010/main" xmlns="" val="20313098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2EAACEA8-F9CD-4B0E-B71D-D65C918F6D26}" type="datetimeFigureOut">
              <a:rPr lang="id-ID" smtClean="0"/>
              <a:pPr/>
              <a:t>14/07/2021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D27EEF8-1879-4500-AF68-2177F2DD7E32}" type="slidenum">
              <a:rPr lang="id-ID" smtClean="0"/>
              <a:pPr/>
              <a:t>‹#›</a:t>
            </a:fld>
            <a:endParaRPr lang="id-ID"/>
          </a:p>
        </p:txBody>
      </p:sp>
    </p:spTree>
    <p:extLst>
      <p:ext uri="{BB962C8B-B14F-4D97-AF65-F5344CB8AC3E}">
        <p14:creationId xmlns:p14="http://schemas.microsoft.com/office/powerpoint/2010/main" xmlns="" val="37084664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2EAACEA8-F9CD-4B0E-B71D-D65C918F6D26}" type="datetimeFigureOut">
              <a:rPr lang="id-ID" smtClean="0"/>
              <a:pPr/>
              <a:t>14/07/2021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D27EEF8-1879-4500-AF68-2177F2DD7E32}" type="slidenum">
              <a:rPr lang="id-ID" smtClean="0"/>
              <a:pPr/>
              <a:t>‹#›</a:t>
            </a:fld>
            <a:endParaRPr lang="id-ID"/>
          </a:p>
        </p:txBody>
      </p:sp>
    </p:spTree>
    <p:extLst>
      <p:ext uri="{BB962C8B-B14F-4D97-AF65-F5344CB8AC3E}">
        <p14:creationId xmlns:p14="http://schemas.microsoft.com/office/powerpoint/2010/main" xmlns="" val="3602482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2EAACEA8-F9CD-4B0E-B71D-D65C918F6D26}" type="datetimeFigureOut">
              <a:rPr lang="id-ID" smtClean="0"/>
              <a:pPr/>
              <a:t>14/07/2021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D27EEF8-1879-4500-AF68-2177F2DD7E32}" type="slidenum">
              <a:rPr lang="id-ID" smtClean="0"/>
              <a:pPr/>
              <a:t>‹#›</a:t>
            </a:fld>
            <a:endParaRPr lang="id-ID"/>
          </a:p>
        </p:txBody>
      </p:sp>
    </p:spTree>
    <p:extLst>
      <p:ext uri="{BB962C8B-B14F-4D97-AF65-F5344CB8AC3E}">
        <p14:creationId xmlns:p14="http://schemas.microsoft.com/office/powerpoint/2010/main" xmlns="" val="34743202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EAACEA8-F9CD-4B0E-B71D-D65C918F6D26}" type="datetimeFigureOut">
              <a:rPr lang="id-ID" smtClean="0"/>
              <a:pPr/>
              <a:t>14/07/2021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D27EEF8-1879-4500-AF68-2177F2DD7E32}" type="slidenum">
              <a:rPr lang="id-ID" smtClean="0"/>
              <a:pPr/>
              <a:t>‹#›</a:t>
            </a:fld>
            <a:endParaRPr lang="id-ID"/>
          </a:p>
        </p:txBody>
      </p:sp>
    </p:spTree>
    <p:extLst>
      <p:ext uri="{BB962C8B-B14F-4D97-AF65-F5344CB8AC3E}">
        <p14:creationId xmlns:p14="http://schemas.microsoft.com/office/powerpoint/2010/main" xmlns="" val="8578476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2EAACEA8-F9CD-4B0E-B71D-D65C918F6D26}" type="datetimeFigureOut">
              <a:rPr lang="id-ID" smtClean="0"/>
              <a:pPr/>
              <a:t>14/07/2021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1D27EEF8-1879-4500-AF68-2177F2DD7E32}" type="slidenum">
              <a:rPr lang="id-ID" smtClean="0"/>
              <a:pPr/>
              <a:t>‹#›</a:t>
            </a:fld>
            <a:endParaRPr lang="id-ID"/>
          </a:p>
        </p:txBody>
      </p:sp>
    </p:spTree>
    <p:extLst>
      <p:ext uri="{BB962C8B-B14F-4D97-AF65-F5344CB8AC3E}">
        <p14:creationId xmlns:p14="http://schemas.microsoft.com/office/powerpoint/2010/main" xmlns="" val="34297079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2EAACEA8-F9CD-4B0E-B71D-D65C918F6D26}" type="datetimeFigureOut">
              <a:rPr lang="id-ID" smtClean="0"/>
              <a:pPr/>
              <a:t>14/07/2021</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1D27EEF8-1879-4500-AF68-2177F2DD7E32}" type="slidenum">
              <a:rPr lang="id-ID" smtClean="0"/>
              <a:pPr/>
              <a:t>‹#›</a:t>
            </a:fld>
            <a:endParaRPr lang="id-ID"/>
          </a:p>
        </p:txBody>
      </p:sp>
    </p:spTree>
    <p:extLst>
      <p:ext uri="{BB962C8B-B14F-4D97-AF65-F5344CB8AC3E}">
        <p14:creationId xmlns:p14="http://schemas.microsoft.com/office/powerpoint/2010/main" xmlns="" val="21301877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2EAACEA8-F9CD-4B0E-B71D-D65C918F6D26}" type="datetimeFigureOut">
              <a:rPr lang="id-ID" smtClean="0"/>
              <a:pPr/>
              <a:t>14/07/2021</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1D27EEF8-1879-4500-AF68-2177F2DD7E32}" type="slidenum">
              <a:rPr lang="id-ID" smtClean="0"/>
              <a:pPr/>
              <a:t>‹#›</a:t>
            </a:fld>
            <a:endParaRPr lang="id-ID"/>
          </a:p>
        </p:txBody>
      </p:sp>
    </p:spTree>
    <p:extLst>
      <p:ext uri="{BB962C8B-B14F-4D97-AF65-F5344CB8AC3E}">
        <p14:creationId xmlns:p14="http://schemas.microsoft.com/office/powerpoint/2010/main" xmlns="" val="42193409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AACEA8-F9CD-4B0E-B71D-D65C918F6D26}" type="datetimeFigureOut">
              <a:rPr lang="id-ID" smtClean="0"/>
              <a:pPr/>
              <a:t>14/07/2021</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1D27EEF8-1879-4500-AF68-2177F2DD7E32}" type="slidenum">
              <a:rPr lang="id-ID" smtClean="0"/>
              <a:pPr/>
              <a:t>‹#›</a:t>
            </a:fld>
            <a:endParaRPr lang="id-ID"/>
          </a:p>
        </p:txBody>
      </p:sp>
    </p:spTree>
    <p:extLst>
      <p:ext uri="{BB962C8B-B14F-4D97-AF65-F5344CB8AC3E}">
        <p14:creationId xmlns:p14="http://schemas.microsoft.com/office/powerpoint/2010/main" xmlns="" val="30129056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EAACEA8-F9CD-4B0E-B71D-D65C918F6D26}" type="datetimeFigureOut">
              <a:rPr lang="id-ID" smtClean="0"/>
              <a:pPr/>
              <a:t>14/07/2021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1D27EEF8-1879-4500-AF68-2177F2DD7E32}" type="slidenum">
              <a:rPr lang="id-ID" smtClean="0"/>
              <a:pPr/>
              <a:t>‹#›</a:t>
            </a:fld>
            <a:endParaRPr lang="id-ID"/>
          </a:p>
        </p:txBody>
      </p:sp>
    </p:spTree>
    <p:extLst>
      <p:ext uri="{BB962C8B-B14F-4D97-AF65-F5344CB8AC3E}">
        <p14:creationId xmlns:p14="http://schemas.microsoft.com/office/powerpoint/2010/main" xmlns="" val="27403758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EAACEA8-F9CD-4B0E-B71D-D65C918F6D26}" type="datetimeFigureOut">
              <a:rPr lang="id-ID" smtClean="0"/>
              <a:pPr/>
              <a:t>14/07/2021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1D27EEF8-1879-4500-AF68-2177F2DD7E32}" type="slidenum">
              <a:rPr lang="id-ID" smtClean="0"/>
              <a:pPr/>
              <a:t>‹#›</a:t>
            </a:fld>
            <a:endParaRPr lang="id-ID"/>
          </a:p>
        </p:txBody>
      </p:sp>
    </p:spTree>
    <p:extLst>
      <p:ext uri="{BB962C8B-B14F-4D97-AF65-F5344CB8AC3E}">
        <p14:creationId xmlns:p14="http://schemas.microsoft.com/office/powerpoint/2010/main" xmlns="" val="10095113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EAACEA8-F9CD-4B0E-B71D-D65C918F6D26}" type="datetimeFigureOut">
              <a:rPr lang="id-ID" smtClean="0"/>
              <a:pPr/>
              <a:t>14/07/2021</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D27EEF8-1879-4500-AF68-2177F2DD7E32}" type="slidenum">
              <a:rPr lang="id-ID" smtClean="0"/>
              <a:pPr/>
              <a:t>‹#›</a:t>
            </a:fld>
            <a:endParaRPr lang="id-ID"/>
          </a:p>
        </p:txBody>
      </p:sp>
    </p:spTree>
    <p:extLst>
      <p:ext uri="{BB962C8B-B14F-4D97-AF65-F5344CB8AC3E}">
        <p14:creationId xmlns:p14="http://schemas.microsoft.com/office/powerpoint/2010/main" xmlns="" val="34790691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9.jpeg"/><Relationship Id="rId4"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PPT – Pengantar Ilmu Pendidikan PowerPoint presentation | free to download  - id: 5aa95e-MDc2M"/>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80527" y="-99392"/>
            <a:ext cx="9426284" cy="7015708"/>
          </a:xfrm>
          <a:prstGeom prst="rect">
            <a:avLst/>
          </a:prstGeom>
          <a:noFill/>
          <a:extLst>
            <a:ext uri="{909E8E84-426E-40DD-AFC4-6F175D3DCCD1}">
              <a14:hiddenFill xmlns:a14="http://schemas.microsoft.com/office/drawing/2010/main" xmlns="">
                <a:solidFill>
                  <a:srgbClr val="FFFFFF"/>
                </a:solidFill>
              </a14:hiddenFill>
            </a:ext>
          </a:extLst>
        </p:spPr>
      </p:pic>
      <p:sp>
        <p:nvSpPr>
          <p:cNvPr id="2" name="Title 1"/>
          <p:cNvSpPr>
            <a:spLocks noGrp="1"/>
          </p:cNvSpPr>
          <p:nvPr>
            <p:ph type="ctrTitle"/>
          </p:nvPr>
        </p:nvSpPr>
        <p:spPr>
          <a:xfrm>
            <a:off x="683568" y="-214338"/>
            <a:ext cx="7772400" cy="3571330"/>
          </a:xfrm>
        </p:spPr>
        <p:txBody>
          <a:bodyPr>
            <a:normAutofit/>
          </a:bodyPr>
          <a:lstStyle/>
          <a:p>
            <a:pPr algn="r"/>
            <a:r>
              <a:rPr lang="id-ID" sz="6000" b="1" dirty="0" smtClean="0">
                <a:solidFill>
                  <a:srgbClr val="FF0000"/>
                </a:solidFill>
                <a:latin typeface="Times New Roman" pitchFamily="18" charset="0"/>
                <a:cs typeface="Times New Roman" pitchFamily="18" charset="0"/>
              </a:rPr>
              <a:t>Kelompok 5 </a:t>
            </a:r>
            <a:r>
              <a:rPr lang="id-ID" b="1" dirty="0" smtClean="0">
                <a:latin typeface="Times New Roman" pitchFamily="18" charset="0"/>
                <a:cs typeface="Times New Roman" pitchFamily="18" charset="0"/>
              </a:rPr>
              <a:t/>
            </a:r>
            <a:br>
              <a:rPr lang="id-ID" b="1" dirty="0" smtClean="0">
                <a:latin typeface="Times New Roman" pitchFamily="18" charset="0"/>
                <a:cs typeface="Times New Roman" pitchFamily="18" charset="0"/>
              </a:rPr>
            </a:br>
            <a:endParaRPr lang="id-ID" b="1" dirty="0">
              <a:latin typeface="Times New Roman" pitchFamily="18" charset="0"/>
              <a:cs typeface="Times New Roman" pitchFamily="18" charset="0"/>
            </a:endParaRPr>
          </a:p>
        </p:txBody>
      </p:sp>
      <p:sp>
        <p:nvSpPr>
          <p:cNvPr id="3" name="Subtitle 2"/>
          <p:cNvSpPr>
            <a:spLocks noGrp="1"/>
          </p:cNvSpPr>
          <p:nvPr>
            <p:ph type="subTitle" idx="1"/>
          </p:nvPr>
        </p:nvSpPr>
        <p:spPr>
          <a:xfrm>
            <a:off x="1000100" y="3886200"/>
            <a:ext cx="7286676" cy="2495128"/>
          </a:xfrm>
        </p:spPr>
        <p:txBody>
          <a:bodyPr/>
          <a:lstStyle/>
          <a:p>
            <a:pPr algn="r"/>
            <a:r>
              <a:rPr lang="id-ID" dirty="0" smtClean="0">
                <a:solidFill>
                  <a:schemeClr val="tx1"/>
                </a:solidFill>
                <a:latin typeface="Times New Roman" pitchFamily="18" charset="0"/>
                <a:cs typeface="Times New Roman" pitchFamily="18" charset="0"/>
              </a:rPr>
              <a:t>Disusun Oleh :</a:t>
            </a:r>
          </a:p>
          <a:p>
            <a:pPr algn="r"/>
            <a:r>
              <a:rPr lang="id-ID" dirty="0" smtClean="0">
                <a:solidFill>
                  <a:schemeClr val="tx1"/>
                </a:solidFill>
                <a:latin typeface="Times New Roman" pitchFamily="18" charset="0"/>
                <a:cs typeface="Times New Roman" pitchFamily="18" charset="0"/>
              </a:rPr>
              <a:t>Jessica Natalia Christin 1812120101</a:t>
            </a:r>
          </a:p>
          <a:p>
            <a:pPr algn="r"/>
            <a:r>
              <a:rPr lang="id-ID" dirty="0" smtClean="0">
                <a:solidFill>
                  <a:schemeClr val="tx1"/>
                </a:solidFill>
                <a:latin typeface="Times New Roman" pitchFamily="18" charset="0"/>
                <a:cs typeface="Times New Roman" pitchFamily="18" charset="0"/>
              </a:rPr>
              <a:t>Melinia </a:t>
            </a:r>
            <a:r>
              <a:rPr lang="id-ID" dirty="0" smtClean="0">
                <a:solidFill>
                  <a:schemeClr val="tx1"/>
                </a:solidFill>
                <a:latin typeface="Times New Roman" pitchFamily="18" charset="0"/>
                <a:cs typeface="Times New Roman" pitchFamily="18" charset="0"/>
              </a:rPr>
              <a:t>Aria </a:t>
            </a:r>
            <a:r>
              <a:rPr lang="id-ID" dirty="0" smtClean="0">
                <a:solidFill>
                  <a:schemeClr val="tx1"/>
                </a:solidFill>
                <a:latin typeface="Times New Roman" pitchFamily="18" charset="0"/>
                <a:cs typeface="Times New Roman" pitchFamily="18" charset="0"/>
              </a:rPr>
              <a:t>Putri </a:t>
            </a:r>
            <a:r>
              <a:rPr lang="id-ID" dirty="0" smtClean="0">
                <a:solidFill>
                  <a:schemeClr val="tx1"/>
                </a:solidFill>
                <a:latin typeface="Times New Roman" pitchFamily="18" charset="0"/>
                <a:cs typeface="Times New Roman" pitchFamily="18" charset="0"/>
              </a:rPr>
              <a:t>1812120075 </a:t>
            </a:r>
          </a:p>
          <a:p>
            <a:pPr algn="r"/>
            <a:r>
              <a:rPr lang="id-ID" dirty="0" smtClean="0">
                <a:solidFill>
                  <a:schemeClr val="tx1"/>
                </a:solidFill>
                <a:latin typeface="Times New Roman" pitchFamily="18" charset="0"/>
                <a:cs typeface="Times New Roman" pitchFamily="18" charset="0"/>
              </a:rPr>
              <a:t>M Yudha Afranindya 1912128042P</a:t>
            </a:r>
          </a:p>
          <a:p>
            <a:endParaRPr lang="id-ID" dirty="0" smtClean="0">
              <a:solidFill>
                <a:schemeClr val="tx1"/>
              </a:solidFill>
              <a:latin typeface="Andalus" pitchFamily="18" charset="-78"/>
              <a:cs typeface="Andalus" pitchFamily="18" charset="-78"/>
            </a:endParaRPr>
          </a:p>
        </p:txBody>
      </p:sp>
      <p:sp>
        <p:nvSpPr>
          <p:cNvPr id="4" name="AutoShape 8" descr="Gambar guru mengajar kartun versi 2 - MediaGambar.com"/>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id-ID"/>
          </a:p>
        </p:txBody>
      </p:sp>
      <p:sp>
        <p:nvSpPr>
          <p:cNvPr id="5" name="AutoShape 10" descr="Gambar guru mengajar kartun versi 2 - MediaGambar.com"/>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id-ID"/>
          </a:p>
        </p:txBody>
      </p:sp>
      <p:sp>
        <p:nvSpPr>
          <p:cNvPr id="6" name="Pentagon 5"/>
          <p:cNvSpPr/>
          <p:nvPr/>
        </p:nvSpPr>
        <p:spPr>
          <a:xfrm>
            <a:off x="1500166" y="1785926"/>
            <a:ext cx="7344816" cy="1224136"/>
          </a:xfrm>
          <a:prstGeom prst="homePlate">
            <a:avLst/>
          </a:prstGeom>
          <a:ln/>
          <a:effectLst>
            <a:outerShdw blurRad="40000" dist="20000" dir="5400000" rotWithShape="0">
              <a:srgbClr val="000000">
                <a:alpha val="38000"/>
              </a:srgbClr>
            </a:outerShdw>
            <a:softEdge rad="63500"/>
          </a:effectLst>
        </p:spPr>
        <p:style>
          <a:lnRef idx="1">
            <a:schemeClr val="accent1"/>
          </a:lnRef>
          <a:fillRef idx="2">
            <a:schemeClr val="accent1"/>
          </a:fillRef>
          <a:effectRef idx="1">
            <a:schemeClr val="accent1"/>
          </a:effectRef>
          <a:fontRef idx="minor">
            <a:schemeClr val="dk1"/>
          </a:fontRef>
        </p:style>
        <p:txBody>
          <a:bodyPr rtlCol="0" anchor="ctr"/>
          <a:lstStyle/>
          <a:p>
            <a:pPr algn="ctr"/>
            <a:r>
              <a:rPr lang="id-ID" sz="3200" b="1" dirty="0" smtClean="0">
                <a:latin typeface="Times New Roman" pitchFamily="18" charset="0"/>
                <a:cs typeface="Times New Roman" pitchFamily="18" charset="0"/>
              </a:rPr>
              <a:t>Mencari Kasus dari setiap materi kelompok </a:t>
            </a:r>
            <a:endParaRPr lang="id-ID" sz="3200" b="1" dirty="0">
              <a:latin typeface="Times New Roman" pitchFamily="18" charset="0"/>
              <a:cs typeface="Times New Roman" pitchFamily="18" charset="0"/>
            </a:endParaRPr>
          </a:p>
        </p:txBody>
      </p:sp>
    </p:spTree>
    <p:extLst>
      <p:ext uri="{BB962C8B-B14F-4D97-AF65-F5344CB8AC3E}">
        <p14:creationId xmlns:p14="http://schemas.microsoft.com/office/powerpoint/2010/main" xmlns="" val="50586821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PPT – Pengantar Ilmu Pendidikan PowerPoint presentation | free to download  - id: 5aa95e-MDc2M"/>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80527" y="-99392"/>
            <a:ext cx="9426284" cy="7015708"/>
          </a:xfrm>
          <a:prstGeom prst="rect">
            <a:avLst/>
          </a:prstGeom>
          <a:noFill/>
          <a:extLst>
            <a:ext uri="{909E8E84-426E-40DD-AFC4-6F175D3DCCD1}">
              <a14:hiddenFill xmlns:a14="http://schemas.microsoft.com/office/drawing/2010/main" xmlns="">
                <a:solidFill>
                  <a:srgbClr val="FFFFFF"/>
                </a:solidFill>
              </a14:hiddenFill>
            </a:ext>
          </a:extLst>
        </p:spPr>
      </p:pic>
      <p:sp>
        <p:nvSpPr>
          <p:cNvPr id="2" name="Title 1"/>
          <p:cNvSpPr>
            <a:spLocks noGrp="1"/>
          </p:cNvSpPr>
          <p:nvPr>
            <p:ph type="title"/>
          </p:nvPr>
        </p:nvSpPr>
        <p:spPr/>
        <p:txBody>
          <a:bodyPr>
            <a:normAutofit/>
          </a:bodyPr>
          <a:lstStyle/>
          <a:p>
            <a:pPr algn="r"/>
            <a:r>
              <a:rPr lang="id-ID" sz="3200" dirty="0" smtClean="0">
                <a:latin typeface="Times New Roman" pitchFamily="18" charset="0"/>
                <a:cs typeface="Times New Roman" pitchFamily="18" charset="0"/>
              </a:rPr>
              <a:t>Kelompok 1 </a:t>
            </a:r>
            <a:br>
              <a:rPr lang="id-ID" sz="3200" dirty="0" smtClean="0">
                <a:latin typeface="Times New Roman" pitchFamily="18" charset="0"/>
                <a:cs typeface="Times New Roman" pitchFamily="18" charset="0"/>
              </a:rPr>
            </a:br>
            <a:r>
              <a:rPr lang="id-ID" sz="3200" dirty="0" smtClean="0">
                <a:latin typeface="Times New Roman" pitchFamily="18" charset="0"/>
                <a:cs typeface="Times New Roman" pitchFamily="18" charset="0"/>
              </a:rPr>
              <a:t>MANAJEMEN ASET DAERAH</a:t>
            </a:r>
            <a:endParaRPr lang="id-ID" sz="3200" dirty="0">
              <a:latin typeface="Times New Roman" pitchFamily="18" charset="0"/>
              <a:cs typeface="Times New Roman" pitchFamily="18" charset="0"/>
            </a:endParaRPr>
          </a:p>
        </p:txBody>
      </p:sp>
      <p:pic>
        <p:nvPicPr>
          <p:cNvPr id="3074" name="Picture 2" descr="Penerbit Deepublish"/>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0" y="0"/>
            <a:ext cx="1656388" cy="1714536"/>
          </a:xfrm>
          <a:prstGeom prst="rect">
            <a:avLst/>
          </a:prstGeom>
          <a:noFill/>
          <a:ln>
            <a:noFill/>
          </a:ln>
          <a:effectLst/>
        </p:spPr>
      </p:pic>
      <p:sp>
        <p:nvSpPr>
          <p:cNvPr id="3" name="Content Placeholder 2"/>
          <p:cNvSpPr>
            <a:spLocks noGrp="1"/>
          </p:cNvSpPr>
          <p:nvPr>
            <p:ph idx="1"/>
          </p:nvPr>
        </p:nvSpPr>
        <p:spPr>
          <a:xfrm>
            <a:off x="457200" y="1600200"/>
            <a:ext cx="8229600" cy="4972072"/>
          </a:xfrm>
        </p:spPr>
        <p:txBody>
          <a:bodyPr>
            <a:normAutofit lnSpcReduction="10000"/>
          </a:bodyPr>
          <a:lstStyle/>
          <a:p>
            <a:pPr algn="ctr">
              <a:buNone/>
            </a:pPr>
            <a:r>
              <a:rPr lang="id-ID" sz="2000" b="1" dirty="0" smtClean="0"/>
              <a:t>Dirut BUMD di Lampung Jadi Tersangka Korupsi</a:t>
            </a:r>
          </a:p>
          <a:p>
            <a:pPr algn="just">
              <a:buNone/>
            </a:pPr>
            <a:r>
              <a:rPr lang="id-ID" sz="1800" dirty="0" smtClean="0"/>
              <a:t>       Direktur utama PT LJU (BUMD) ditetapkan menjadi tersangka dugaan tindak pidana korupsi oleh Kejaksaan Tinggi (Kejati) Lampung. Tindak pidana korupsi itu diduga terjadi karena kesalahan pengelolaan modal sebesar Rp. 30 miliar yang diberikan oleh pemerintah Provinsi Lampung . Kepala Kejati Lampung, Heffinur mengatakan, tersangka merupakan Direktur Utama PT Lampung Jasa Utama (LJU) . PT LJU ini adalah BUMD (badan usaha milik daerah) Provinsi Lampung. Yang bersangkutan ditetapkan sebagai tersangka kasus dugaan korupsi dalam pengelolaan keuangan BUMD tersebut . </a:t>
            </a:r>
          </a:p>
          <a:p>
            <a:pPr algn="just">
              <a:buNone/>
            </a:pPr>
            <a:r>
              <a:rPr lang="id-ID" sz="1800" dirty="0" smtClean="0"/>
              <a:t>	Dalam kurun waktu tiga tahun tersebut, Pemprov Lampung yang adalah pemegang saham mayoritas telah memberikan modal sebesar total Rp 30 miliar. “Penyertaan modal ini dilakukan secara bertahap untuk PT LJU, dengan tujuan meningkatkan pendapatan aset daerah,”  Namun, dalam kenyataan selama kurun waktu tiga tahun tersebut PT LJU tidak memberikan kontribusi setimpal dengan modal yang telah dikucurkan Pemprov Lampung. Ini dikarenakan dalam pengelolaan keuangan, pengurus PT LJU diduga melakukan pengeluaran yang tidak direncanakan, atau tidak sesuai tujuan dan bisa dipertanggungjawabkan . Akibatnya, terdapat kerugian negara yang nilainya mencapai Rp 3 miliar dari kesalahan tata kelola keuangan BUMD tersebut.</a:t>
            </a:r>
          </a:p>
          <a:p>
            <a:pPr>
              <a:buNone/>
            </a:pPr>
            <a:endParaRPr lang="id-ID" sz="1800" dirty="0" smtClean="0"/>
          </a:p>
          <a:p>
            <a:pPr>
              <a:buNone/>
            </a:pPr>
            <a:endParaRPr lang="id-ID" sz="1800" dirty="0" smtClean="0"/>
          </a:p>
          <a:p>
            <a:pPr>
              <a:buNone/>
            </a:pPr>
            <a:endParaRPr lang="id-ID" sz="2000" dirty="0"/>
          </a:p>
        </p:txBody>
      </p:sp>
      <p:pic>
        <p:nvPicPr>
          <p:cNvPr id="10" name="Picture 2" descr="Penerbit Deepublish"/>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571472" y="142852"/>
            <a:ext cx="1656388" cy="1714536"/>
          </a:xfrm>
          <a:prstGeom prst="rect">
            <a:avLst/>
          </a:prstGeom>
          <a:noFill/>
          <a:ln>
            <a:noFill/>
          </a:ln>
          <a:effec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PPT – Pengantar Ilmu Pendidikan PowerPoint presentation | free to download  - id: 5aa95e-MDc2M"/>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80527" y="-99392"/>
            <a:ext cx="9426284" cy="7015708"/>
          </a:xfrm>
          <a:prstGeom prst="rect">
            <a:avLst/>
          </a:prstGeom>
          <a:noFill/>
          <a:extLst>
            <a:ext uri="{909E8E84-426E-40DD-AFC4-6F175D3DCCD1}">
              <a14:hiddenFill xmlns:a14="http://schemas.microsoft.com/office/drawing/2010/main" xmlns="">
                <a:solidFill>
                  <a:srgbClr val="FFFFFF"/>
                </a:solidFill>
              </a14:hiddenFill>
            </a:ext>
          </a:extLst>
        </p:spPr>
      </p:pic>
      <p:sp>
        <p:nvSpPr>
          <p:cNvPr id="2" name="Title 1"/>
          <p:cNvSpPr>
            <a:spLocks noGrp="1"/>
          </p:cNvSpPr>
          <p:nvPr>
            <p:ph type="title"/>
          </p:nvPr>
        </p:nvSpPr>
        <p:spPr>
          <a:xfrm>
            <a:off x="457200" y="274638"/>
            <a:ext cx="8229600" cy="1511288"/>
          </a:xfrm>
        </p:spPr>
        <p:txBody>
          <a:bodyPr>
            <a:noAutofit/>
          </a:bodyPr>
          <a:lstStyle/>
          <a:p>
            <a:pPr algn="r"/>
            <a:r>
              <a:rPr lang="id-ID" sz="2800" dirty="0" smtClean="0">
                <a:latin typeface="Times New Roman" pitchFamily="18" charset="0"/>
                <a:cs typeface="Times New Roman" pitchFamily="18" charset="0"/>
              </a:rPr>
              <a:t>Kelompok 2</a:t>
            </a:r>
            <a:br>
              <a:rPr lang="id-ID" sz="2800" dirty="0" smtClean="0">
                <a:latin typeface="Times New Roman" pitchFamily="18" charset="0"/>
                <a:cs typeface="Times New Roman" pitchFamily="18" charset="0"/>
              </a:rPr>
            </a:br>
            <a:r>
              <a:rPr lang="id-ID" sz="2800" dirty="0" smtClean="0">
                <a:latin typeface="Times New Roman" pitchFamily="18" charset="0"/>
                <a:cs typeface="Times New Roman" pitchFamily="18" charset="0"/>
              </a:rPr>
              <a:t>MANAJEMEN UTANG DAN </a:t>
            </a:r>
            <a:br>
              <a:rPr lang="id-ID" sz="2800" dirty="0" smtClean="0">
                <a:latin typeface="Times New Roman" pitchFamily="18" charset="0"/>
                <a:cs typeface="Times New Roman" pitchFamily="18" charset="0"/>
              </a:rPr>
            </a:br>
            <a:r>
              <a:rPr lang="id-ID" sz="2800" dirty="0" smtClean="0">
                <a:latin typeface="Times New Roman" pitchFamily="18" charset="0"/>
                <a:cs typeface="Times New Roman" pitchFamily="18" charset="0"/>
              </a:rPr>
              <a:t>INVESTASI DAERAH </a:t>
            </a:r>
            <a:endParaRPr lang="id-ID" sz="28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2071678"/>
            <a:ext cx="8229600" cy="4429156"/>
          </a:xfrm>
        </p:spPr>
        <p:txBody>
          <a:bodyPr>
            <a:normAutofit fontScale="62500" lnSpcReduction="20000"/>
          </a:bodyPr>
          <a:lstStyle/>
          <a:p>
            <a:pPr algn="ctr">
              <a:buNone/>
            </a:pPr>
            <a:r>
              <a:rPr lang="id-ID" sz="4100" b="1" dirty="0" smtClean="0"/>
              <a:t>Korupsi Investasi Gas Sumsel</a:t>
            </a:r>
          </a:p>
          <a:p>
            <a:pPr algn="just">
              <a:buNone/>
            </a:pPr>
            <a:r>
              <a:rPr lang="id-ID" dirty="0" smtClean="0"/>
              <a:t>      </a:t>
            </a:r>
            <a:r>
              <a:rPr lang="id-ID" sz="2900" dirty="0" smtClean="0"/>
              <a:t>Kejaksaan Agung menelisik dugaan korupsi terkait pembelian gas bumi oleh Perusahaan Daerah Pertambangan dan Energi (PDPDE) Sumatera Selatan . Tim Jaksa Penyidik pada Direktorat Penyidikan Jaksa Agung Muda memeriksa secara simultan para saksi dalam kasus yang diduga merugikan negara sebesar Rp711 miliar tersebut . Mereka yang diperiksa adalah pejabat Pemerintah Provinsi (Setdaprov) Sumatera Selatan (Sumsel) dan satu orang lagi dari pihak swasta . Kasus tersebut bermula ketika adanya perjanjian jual beli gas bagian negara antara KKS Pertamina Hulu Energi (PHE), Talisman dan Pacific Oil dengan Pemprov Sumsel. Di mana hak jual tersebut adalah Participating Interest PHE 50 persen, Talisman 25 persen, dan Pacific Oil 25 persen yang di berikan dalam rangka meningkatkan Pendapatan Asli Daerah Pemprov Sumsel , Namun kenyataannya bukan Pemprov Sumsel yang menikmati hasilnya, tapi PT PDPDE Gas, Walhasil perusahaan daerah ini hanya mendapat total bersihnya kurang lebih Rp30 miliar selama 9 tahun. Namun sebaliknya, apa yang didapatkan PT PDPDE Gas lebih banyak keuntungannya dari penjualan gas bagian negara ini. </a:t>
            </a:r>
          </a:p>
          <a:p>
            <a:pPr>
              <a:buNone/>
            </a:pPr>
            <a:endParaRPr lang="id-ID" dirty="0" smtClean="0"/>
          </a:p>
          <a:p>
            <a:pPr>
              <a:buNone/>
            </a:pPr>
            <a:endParaRPr lang="id-ID" dirty="0"/>
          </a:p>
        </p:txBody>
      </p:sp>
      <p:pic>
        <p:nvPicPr>
          <p:cNvPr id="3074" name="Picture 2" descr="Gambar Ember Dolar Uang Penuh, Clipart Dolar, Ikon Uang, Ikon Dolar PNG dan  Vektor dengan Latar Belakang Transparan untuk Unduh Gratis"/>
          <p:cNvPicPr>
            <a:picLocks noChangeAspect="1" noChangeArrowheads="1"/>
          </p:cNvPicPr>
          <p:nvPr/>
        </p:nvPicPr>
        <p:blipFill>
          <a:blip r:embed="rId3" cstate="print">
            <a:clrChange>
              <a:clrFrom>
                <a:srgbClr val="FFFFFF"/>
              </a:clrFrom>
              <a:clrTo>
                <a:srgbClr val="FFFFFF">
                  <a:alpha val="0"/>
                </a:srgbClr>
              </a:clrTo>
            </a:clrChange>
            <a:lum contrast="-20000"/>
          </a:blip>
          <a:srcRect/>
          <a:stretch>
            <a:fillRect/>
          </a:stretch>
        </p:blipFill>
        <p:spPr bwMode="auto">
          <a:xfrm rot="20102968">
            <a:off x="301659" y="87322"/>
            <a:ext cx="1836545" cy="1836545"/>
          </a:xfrm>
          <a:prstGeom prst="rect">
            <a:avLst/>
          </a:prstGeom>
          <a:noFill/>
          <a:effectLst>
            <a:softEdge rad="31750"/>
          </a:effectLst>
        </p:spPr>
      </p:pic>
      <p:pic>
        <p:nvPicPr>
          <p:cNvPr id="8" name="Picture 2" descr="Gambar Ember Dolar Uang Penuh, Clipart Dolar, Ikon Uang, Ikon Dolar PNG dan  Vektor dengan Latar Belakang Transparan untuk Unduh Gratis"/>
          <p:cNvPicPr>
            <a:picLocks noChangeAspect="1" noChangeArrowheads="1"/>
          </p:cNvPicPr>
          <p:nvPr/>
        </p:nvPicPr>
        <p:blipFill>
          <a:blip r:embed="rId4" cstate="print">
            <a:clrChange>
              <a:clrFrom>
                <a:srgbClr val="FFFFFF"/>
              </a:clrFrom>
              <a:clrTo>
                <a:srgbClr val="FFFFFF">
                  <a:alpha val="0"/>
                </a:srgbClr>
              </a:clrTo>
            </a:clrChange>
            <a:lum contrast="-20000"/>
          </a:blip>
          <a:srcRect/>
          <a:stretch>
            <a:fillRect/>
          </a:stretch>
        </p:blipFill>
        <p:spPr bwMode="auto">
          <a:xfrm rot="894259">
            <a:off x="978471" y="-21654"/>
            <a:ext cx="1723767" cy="1723767"/>
          </a:xfrm>
          <a:prstGeom prst="rect">
            <a:avLst/>
          </a:prstGeom>
          <a:noFill/>
          <a:effectLst>
            <a:softEdge rad="31750"/>
          </a:effec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PPT – Pengantar Ilmu Pendidikan PowerPoint presentation | free to download  - id: 5aa95e-MDc2M"/>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80527" y="-99392"/>
            <a:ext cx="9426284" cy="7015708"/>
          </a:xfrm>
          <a:prstGeom prst="rect">
            <a:avLst/>
          </a:prstGeom>
          <a:noFill/>
          <a:extLst>
            <a:ext uri="{909E8E84-426E-40DD-AFC4-6F175D3DCCD1}">
              <a14:hiddenFill xmlns:a14="http://schemas.microsoft.com/office/drawing/2010/main" xmlns="">
                <a:solidFill>
                  <a:srgbClr val="FFFFFF"/>
                </a:solidFill>
              </a14:hiddenFill>
            </a:ext>
          </a:extLst>
        </p:spPr>
      </p:pic>
      <p:sp>
        <p:nvSpPr>
          <p:cNvPr id="2" name="Title 1"/>
          <p:cNvSpPr>
            <a:spLocks noGrp="1"/>
          </p:cNvSpPr>
          <p:nvPr>
            <p:ph type="title"/>
          </p:nvPr>
        </p:nvSpPr>
        <p:spPr/>
        <p:txBody>
          <a:bodyPr>
            <a:noAutofit/>
          </a:bodyPr>
          <a:lstStyle/>
          <a:p>
            <a:pPr algn="r"/>
            <a:r>
              <a:rPr lang="id-ID" sz="3200" dirty="0" smtClean="0"/>
              <a:t>Kelompok 3</a:t>
            </a:r>
            <a:br>
              <a:rPr lang="id-ID" sz="3200" dirty="0" smtClean="0"/>
            </a:br>
            <a:r>
              <a:rPr lang="id-ID" sz="3200" dirty="0" smtClean="0"/>
              <a:t>MANAJEMEN KEMITRAAN </a:t>
            </a:r>
            <a:r>
              <a:rPr lang="id-ID" sz="3200" dirty="0" smtClean="0"/>
              <a:t/>
            </a:r>
            <a:br>
              <a:rPr lang="id-ID" sz="3200" dirty="0" smtClean="0"/>
            </a:br>
            <a:r>
              <a:rPr lang="id-ID" sz="3200" dirty="0" smtClean="0"/>
              <a:t>PEMERINTAH </a:t>
            </a:r>
            <a:r>
              <a:rPr lang="id-ID" sz="3200" dirty="0" smtClean="0"/>
              <a:t>DAERAH </a:t>
            </a:r>
            <a:endParaRPr lang="id-ID" sz="3200" dirty="0"/>
          </a:p>
        </p:txBody>
      </p:sp>
      <p:sp>
        <p:nvSpPr>
          <p:cNvPr id="3" name="Content Placeholder 2"/>
          <p:cNvSpPr>
            <a:spLocks noGrp="1"/>
          </p:cNvSpPr>
          <p:nvPr>
            <p:ph idx="1"/>
          </p:nvPr>
        </p:nvSpPr>
        <p:spPr>
          <a:xfrm>
            <a:off x="457200" y="1785926"/>
            <a:ext cx="8229600" cy="4786346"/>
          </a:xfrm>
        </p:spPr>
        <p:txBody>
          <a:bodyPr/>
          <a:lstStyle/>
          <a:p>
            <a:pPr algn="ctr">
              <a:buNone/>
            </a:pPr>
            <a:r>
              <a:rPr lang="id-ID" sz="2400" b="1" dirty="0" smtClean="0"/>
              <a:t>PT. Dipasena Citra Darmaja dan Plasma(Petambak)</a:t>
            </a:r>
            <a:endParaRPr lang="id-ID" sz="2400" dirty="0" smtClean="0"/>
          </a:p>
          <a:p>
            <a:pPr algn="just"/>
            <a:r>
              <a:rPr lang="id-ID" sz="1600" dirty="0" smtClean="0"/>
              <a:t>Kemitraan ini dilakukan antara masyarakat Kecamatan Menggala Dati II Tulang Bawang, Propinsi Lampung dengan PT. Dipasena Citra Darmaja . </a:t>
            </a:r>
          </a:p>
          <a:p>
            <a:pPr algn="just"/>
            <a:r>
              <a:rPr lang="id-ID" sz="1600" dirty="0" smtClean="0"/>
              <a:t>Pada kala itu kerjasama antara perusahaan dan para karyawan petambak menggunakan pola kerjasama kemitraan inti-plasma . Pelaksanaan Perjanjian kemitraan dimulai tahun 1989 sampai dengan tahun 1997 hubungan kemitraan sangat harmonis, hanya pada akhir 1997 hubungan kemitraan menjadi tidak harmonis. Hal ini disebabkan karena perjanjian sudah berjalan 8 s/d 10 tahun ternyata pihak dari plasma belum ada yang memiliki tambak atau mendapatkan keuntungan . Pola kemitraan inti-plasma yang diterapkan di sana merugikan para petambaknya. Salah satu permasalahannya adalah mengenai modal dan pengaruhnya terhadap kegagalan panen udang . </a:t>
            </a:r>
          </a:p>
          <a:p>
            <a:pPr algn="just"/>
            <a:r>
              <a:rPr lang="id-ID" sz="1600" dirty="0" smtClean="0"/>
              <a:t>Ketika petambak menerima modal untuk pengelolaan budidaya tambak udang pada setiap periodenya, maka keuntungan hasil panen udang akan dibagi berdasarkan presentase tertentu dengan perusahaan . Namun ketika terjadi gagal panen, nilai keuntungan yang seharusnya milik perusahaan menjadi tanggung jawab petambak. Dengan kondisi tersebut, maka petambak menjadi terlilit hutang dengan perusahaan .  </a:t>
            </a:r>
            <a:endParaRPr lang="id-ID" sz="1600" dirty="0"/>
          </a:p>
        </p:txBody>
      </p:sp>
      <p:pic>
        <p:nvPicPr>
          <p:cNvPr id="2050" name="Picture 2" descr="Dua pria berjabat tangan ilustrasi, Bisnis, Kerjasama Bisnis, wanita  bisnis, orang-orang, vektor bisnis png | PNGWing"/>
          <p:cNvPicPr>
            <a:picLocks noChangeAspect="1" noChangeArrowheads="1"/>
          </p:cNvPicPr>
          <p:nvPr/>
        </p:nvPicPr>
        <p:blipFill>
          <a:blip r:embed="rId3" cstate="print">
            <a:clrChange>
              <a:clrFrom>
                <a:srgbClr val="FFFFFF"/>
              </a:clrFrom>
              <a:clrTo>
                <a:srgbClr val="FFFFFF">
                  <a:alpha val="0"/>
                </a:srgbClr>
              </a:clrTo>
            </a:clrChange>
            <a:lum bright="-20000" contrast="40000"/>
          </a:blip>
          <a:srcRect/>
          <a:stretch>
            <a:fillRect/>
          </a:stretch>
        </p:blipFill>
        <p:spPr bwMode="auto">
          <a:xfrm>
            <a:off x="357158" y="285728"/>
            <a:ext cx="1094423" cy="1357322"/>
          </a:xfrm>
          <a:prstGeom prst="rect">
            <a:avLst/>
          </a:prstGeom>
          <a:noFill/>
          <a:effectLst>
            <a:softEdge rad="12700"/>
          </a:effec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PPT – Pengantar Ilmu Pendidikan PowerPoint presentation | free to download  - id: 5aa95e-MDc2M"/>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80527" y="-99392"/>
            <a:ext cx="9426284" cy="7015708"/>
          </a:xfrm>
          <a:prstGeom prst="rect">
            <a:avLst/>
          </a:prstGeom>
          <a:noFill/>
          <a:extLst>
            <a:ext uri="{909E8E84-426E-40DD-AFC4-6F175D3DCCD1}">
              <a14:hiddenFill xmlns:a14="http://schemas.microsoft.com/office/drawing/2010/main" xmlns="">
                <a:solidFill>
                  <a:srgbClr val="FFFFFF"/>
                </a:solidFill>
              </a14:hiddenFill>
            </a:ext>
          </a:extLst>
        </p:spPr>
      </p:pic>
      <p:sp>
        <p:nvSpPr>
          <p:cNvPr id="2" name="Title 1"/>
          <p:cNvSpPr>
            <a:spLocks noGrp="1"/>
          </p:cNvSpPr>
          <p:nvPr>
            <p:ph type="title"/>
          </p:nvPr>
        </p:nvSpPr>
        <p:spPr/>
        <p:txBody>
          <a:bodyPr>
            <a:normAutofit fontScale="90000"/>
          </a:bodyPr>
          <a:lstStyle/>
          <a:p>
            <a:pPr algn="r"/>
            <a:r>
              <a:rPr lang="id-ID" sz="3200" dirty="0" smtClean="0">
                <a:latin typeface="Times New Roman" pitchFamily="18" charset="0"/>
                <a:cs typeface="Times New Roman" pitchFamily="18" charset="0"/>
              </a:rPr>
              <a:t>Kelompok 4</a:t>
            </a:r>
            <a:br>
              <a:rPr lang="id-ID" sz="3200" dirty="0" smtClean="0">
                <a:latin typeface="Times New Roman" pitchFamily="18" charset="0"/>
                <a:cs typeface="Times New Roman" pitchFamily="18" charset="0"/>
              </a:rPr>
            </a:br>
            <a:r>
              <a:rPr lang="id-ID" sz="3200" dirty="0" smtClean="0">
                <a:latin typeface="Times New Roman" pitchFamily="18" charset="0"/>
                <a:cs typeface="Times New Roman" pitchFamily="18" charset="0"/>
              </a:rPr>
              <a:t>PENENTUAN HARGA DAN </a:t>
            </a:r>
            <a:br>
              <a:rPr lang="id-ID" sz="3200" dirty="0" smtClean="0">
                <a:latin typeface="Times New Roman" pitchFamily="18" charset="0"/>
                <a:cs typeface="Times New Roman" pitchFamily="18" charset="0"/>
              </a:rPr>
            </a:br>
            <a:r>
              <a:rPr lang="id-ID" sz="3200" dirty="0" smtClean="0">
                <a:latin typeface="Times New Roman" pitchFamily="18" charset="0"/>
                <a:cs typeface="Times New Roman" pitchFamily="18" charset="0"/>
              </a:rPr>
              <a:t>PELAYANAN PUBLIK</a:t>
            </a:r>
            <a:endParaRPr lang="id-ID" sz="32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1643050"/>
            <a:ext cx="8229600" cy="5000660"/>
          </a:xfrm>
        </p:spPr>
        <p:txBody>
          <a:bodyPr>
            <a:normAutofit fontScale="85000" lnSpcReduction="20000"/>
          </a:bodyPr>
          <a:lstStyle/>
          <a:p>
            <a:pPr algn="ctr">
              <a:buNone/>
            </a:pPr>
            <a:r>
              <a:rPr lang="id-ID" sz="2600" b="1" dirty="0" smtClean="0"/>
              <a:t>Pembuatan SIM </a:t>
            </a:r>
          </a:p>
          <a:p>
            <a:pPr algn="ctr">
              <a:buNone/>
            </a:pPr>
            <a:endParaRPr lang="id-ID" sz="2400" b="1" dirty="0" smtClean="0"/>
          </a:p>
          <a:p>
            <a:pPr algn="just">
              <a:buNone/>
            </a:pPr>
            <a:r>
              <a:rPr lang="id-ID" sz="1800" dirty="0" smtClean="0"/>
              <a:t>       </a:t>
            </a:r>
            <a:r>
              <a:rPr lang="sv-SE" sz="2400" dirty="0" smtClean="0"/>
              <a:t>Anggota Satuan Lalu Lintas </a:t>
            </a:r>
            <a:r>
              <a:rPr lang="id-ID" sz="2400" dirty="0" smtClean="0"/>
              <a:t>Polres </a:t>
            </a:r>
            <a:r>
              <a:rPr lang="sv-SE" sz="2400" dirty="0" smtClean="0"/>
              <a:t>Bandar Lampung terjaring operasi tangkap tangan (OTT). Kasus ini terkait penerbitan surat izin mengemudi (SIM)</a:t>
            </a:r>
            <a:r>
              <a:rPr lang="id-ID" sz="2400" dirty="0" smtClean="0"/>
              <a:t> . Menurut Inspektur Jendral Fredy Sambo , tindakan pelaku tak sesuai dengan program Prediktif, Responsibilitas, dan Transparansi Berkeadilan . Kapolri memerintahkan fungsi pelayanan publik ini dilaksanakan dengan baik di seluruh satuan kerja Polri.</a:t>
            </a:r>
            <a:br>
              <a:rPr lang="id-ID" sz="2400" dirty="0" smtClean="0"/>
            </a:br>
            <a:r>
              <a:rPr lang="id-ID" sz="2400" dirty="0" smtClean="0"/>
              <a:t> Pembuatan Sim termasuk pelayan publik , dimana untuk memberikan kesejahteraan dan kemudahan bagi masyarakat namun beberapa oknum menimbulkan masalah dengan menggunakan cara yang meresahkan masyarakat . Penentuan harga pembuatan SIM dinaikan jauh lebih tinggi dari biasanya , jika masyarakat tidak ingin membayar lebih maka pembuatan SIM akan dipersulit , begitu pun sebaliknya . Maka dari itu beberapa masyarakat sangat resah akan pelayanan publik yang dilakukan seperti ini , begitu juga bagi masyarakat kurang mampu . </a:t>
            </a:r>
            <a:br>
              <a:rPr lang="id-ID" sz="2400" dirty="0" smtClean="0"/>
            </a:br>
            <a:r>
              <a:rPr lang="id-ID" sz="1800" dirty="0" smtClean="0"/>
              <a:t/>
            </a:r>
            <a:br>
              <a:rPr lang="id-ID" sz="1800" dirty="0" smtClean="0"/>
            </a:br>
            <a:endParaRPr lang="id-ID" sz="1800" dirty="0" smtClean="0"/>
          </a:p>
        </p:txBody>
      </p:sp>
      <p:pic>
        <p:nvPicPr>
          <p:cNvPr id="1026" name="Picture 2" descr="Kondisi Pelayanan Publik di Daerah Terpencil"/>
          <p:cNvPicPr>
            <a:picLocks noChangeAspect="1" noChangeArrowheads="1"/>
          </p:cNvPicPr>
          <p:nvPr/>
        </p:nvPicPr>
        <p:blipFill>
          <a:blip r:embed="rId3">
            <a:lum bright="10000"/>
          </a:blip>
          <a:srcRect/>
          <a:stretch>
            <a:fillRect/>
          </a:stretch>
        </p:blipFill>
        <p:spPr bwMode="auto">
          <a:xfrm>
            <a:off x="142844" y="214290"/>
            <a:ext cx="2214579" cy="1455295"/>
          </a:xfrm>
          <a:prstGeom prst="rect">
            <a:avLst/>
          </a:prstGeom>
          <a:noFill/>
          <a:effectLst>
            <a:softEdge rad="127000"/>
          </a:effec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PPT – Pengantar Ilmu Pendidikan PowerPoint presentation | free to download  - id: 5aa95e-MDc2M"/>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80527" y="-99392"/>
            <a:ext cx="9426284" cy="7015708"/>
          </a:xfrm>
          <a:prstGeom prst="rect">
            <a:avLst/>
          </a:prstGeom>
          <a:noFill/>
          <a:extLst>
            <a:ext uri="{909E8E84-426E-40DD-AFC4-6F175D3DCCD1}">
              <a14:hiddenFill xmlns:a14="http://schemas.microsoft.com/office/drawing/2010/main" xmlns="">
                <a:solidFill>
                  <a:srgbClr val="FFFFFF"/>
                </a:solidFill>
              </a14:hiddenFill>
            </a:ext>
          </a:extLst>
        </p:spPr>
      </p:pic>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endParaRPr lang="id-ID" dirty="0"/>
          </a:p>
        </p:txBody>
      </p:sp>
      <p:pic>
        <p:nvPicPr>
          <p:cNvPr id="18434" name="Picture 2" descr="terima kasih gif - Google Search | Presentasi, Gambar, Gambar kucing lucu"/>
          <p:cNvPicPr>
            <a:picLocks noChangeAspect="1" noChangeArrowheads="1" noCrop="1"/>
          </p:cNvPicPr>
          <p:nvPr/>
        </p:nvPicPr>
        <p:blipFill>
          <a:blip r:embed="rId3"/>
          <a:srcRect/>
          <a:stretch>
            <a:fillRect/>
          </a:stretch>
        </p:blipFill>
        <p:spPr bwMode="auto">
          <a:xfrm>
            <a:off x="2428860" y="1785926"/>
            <a:ext cx="4572000" cy="3048001"/>
          </a:xfrm>
          <a:prstGeom prst="rect">
            <a:avLst/>
          </a:prstGeom>
          <a:noFill/>
        </p:spPr>
      </p:pic>
      <p:sp>
        <p:nvSpPr>
          <p:cNvPr id="18438" name="AutoShape 6" descr="wallpaper awan ☁️ next req? - Wallpaper imut,keren dan cantik | Faceboo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id-ID"/>
          </a:p>
        </p:txBody>
      </p:sp>
      <p:sp>
        <p:nvSpPr>
          <p:cNvPr id="18440" name="AutoShape 8" descr="wallpaper awan ☁️ next req? - Wallpaper imut,keren dan cantik | Faceboo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id-ID"/>
          </a:p>
        </p:txBody>
      </p:sp>
      <p:sp>
        <p:nvSpPr>
          <p:cNvPr id="18442" name="AutoShape 10" descr="wallpaper awan ☁️ next req? - Wallpaper imut,keren dan cantik | Faceboo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id-ID"/>
          </a:p>
        </p:txBody>
      </p:sp>
      <p:sp>
        <p:nvSpPr>
          <p:cNvPr id="18444" name="AutoShape 12" descr="Halaman Download White Clouds In Pink And Blue Clouds Free Stock Photo"/>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id-ID"/>
          </a:p>
        </p:txBody>
      </p:sp>
      <p:pic>
        <p:nvPicPr>
          <p:cNvPr id="18446" name="Picture 14" descr="Pin oleh Amanda Farida Zulfani di Dibujitos ✍ | Tanda panah, Templat power  point, Gambar perspektif"/>
          <p:cNvPicPr>
            <a:picLocks noChangeAspect="1" noChangeArrowheads="1"/>
          </p:cNvPicPr>
          <p:nvPr/>
        </p:nvPicPr>
        <p:blipFill>
          <a:blip r:embed="rId4" cstate="print">
            <a:clrChange>
              <a:clrFrom>
                <a:srgbClr val="F6F6F6"/>
              </a:clrFrom>
              <a:clrTo>
                <a:srgbClr val="F6F6F6">
                  <a:alpha val="0"/>
                </a:srgbClr>
              </a:clrTo>
            </a:clrChange>
          </a:blip>
          <a:srcRect/>
          <a:stretch>
            <a:fillRect/>
          </a:stretch>
        </p:blipFill>
        <p:spPr bwMode="auto">
          <a:xfrm>
            <a:off x="6572264" y="1500174"/>
            <a:ext cx="1531764" cy="1823977"/>
          </a:xfrm>
          <a:prstGeom prst="rect">
            <a:avLst/>
          </a:prstGeom>
          <a:noFill/>
        </p:spPr>
      </p:pic>
      <p:pic>
        <p:nvPicPr>
          <p:cNvPr id="12" name="Picture 14" descr="Pin oleh Amanda Farida Zulfani di Dibujitos ✍ | Tanda panah, Templat power  point, Gambar perspektif"/>
          <p:cNvPicPr>
            <a:picLocks noChangeAspect="1" noChangeArrowheads="1"/>
          </p:cNvPicPr>
          <p:nvPr/>
        </p:nvPicPr>
        <p:blipFill>
          <a:blip r:embed="rId5" cstate="print">
            <a:clrChange>
              <a:clrFrom>
                <a:srgbClr val="F6F6F6"/>
              </a:clrFrom>
              <a:clrTo>
                <a:srgbClr val="F6F6F6">
                  <a:alpha val="0"/>
                </a:srgbClr>
              </a:clrTo>
            </a:clrChange>
          </a:blip>
          <a:srcRect/>
          <a:stretch>
            <a:fillRect/>
          </a:stretch>
        </p:blipFill>
        <p:spPr bwMode="auto">
          <a:xfrm rot="20679910" flipH="1" flipV="1">
            <a:off x="1722696" y="3506946"/>
            <a:ext cx="1381340" cy="1868873"/>
          </a:xfrm>
          <a:prstGeom prst="rect">
            <a:avLst/>
          </a:prstGeom>
          <a:noFill/>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318</TotalTime>
  <Words>493</Words>
  <Application>Microsoft Office PowerPoint</Application>
  <PresentationFormat>On-screen Show (4:3)</PresentationFormat>
  <Paragraphs>23</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Kelompok 5  </vt:lpstr>
      <vt:lpstr>Kelompok 1  MANAJEMEN ASET DAERAH</vt:lpstr>
      <vt:lpstr>Kelompok 2 MANAJEMEN UTANG DAN  INVESTASI DAERAH </vt:lpstr>
      <vt:lpstr>Kelompok 3 MANAJEMEN KEMITRAAN  PEMERINTAH DAERAH </vt:lpstr>
      <vt:lpstr>Kelompok 4 PENENTUAN HARGA DAN  PELAYANAN PUBLIK</vt:lpstr>
      <vt:lpstr>Slide 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Kelompok 5  Mencari Kasus dari materi semua kelompok</dc:title>
  <dc:creator>User</dc:creator>
  <cp:lastModifiedBy>User</cp:lastModifiedBy>
  <cp:revision>29</cp:revision>
  <dcterms:created xsi:type="dcterms:W3CDTF">2021-07-06T14:35:44Z</dcterms:created>
  <dcterms:modified xsi:type="dcterms:W3CDTF">2021-07-14T07:22:50Z</dcterms:modified>
</cp:coreProperties>
</file>