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8" r:id="rId3"/>
    <p:sldId id="258" r:id="rId4"/>
    <p:sldId id="316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9B20-1A09-4261-B84C-AE6F5A6F3517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4959-6262-43B7-BE75-11606A7608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74823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9B20-1A09-4261-B84C-AE6F5A6F3517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4959-6262-43B7-BE75-11606A7608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87190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9B20-1A09-4261-B84C-AE6F5A6F3517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4959-6262-43B7-BE75-11606A7608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1938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9B20-1A09-4261-B84C-AE6F5A6F3517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4959-6262-43B7-BE75-11606A7608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94082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9B20-1A09-4261-B84C-AE6F5A6F3517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4959-6262-43B7-BE75-11606A7608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58562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9B20-1A09-4261-B84C-AE6F5A6F3517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4959-6262-43B7-BE75-11606A7608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55981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9B20-1A09-4261-B84C-AE6F5A6F3517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4959-6262-43B7-BE75-11606A7608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35537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9B20-1A09-4261-B84C-AE6F5A6F3517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4959-6262-43B7-BE75-11606A7608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88170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9B20-1A09-4261-B84C-AE6F5A6F3517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4959-6262-43B7-BE75-11606A7608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9958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9B20-1A09-4261-B84C-AE6F5A6F3517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4959-6262-43B7-BE75-11606A7608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27344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69B20-1A09-4261-B84C-AE6F5A6F3517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A4959-6262-43B7-BE75-11606A7608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9716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69B20-1A09-4261-B84C-AE6F5A6F3517}" type="datetimeFigureOut">
              <a:rPr lang="id-ID" smtClean="0"/>
              <a:t>11/10/2020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A4959-6262-43B7-BE75-11606A76082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73622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26" Type="http://schemas.openxmlformats.org/officeDocument/2006/relationships/image" Target="../media/image5.png"/><Relationship Id="rId3" Type="http://schemas.openxmlformats.org/officeDocument/2006/relationships/image" Target="../media/image12.png"/><Relationship Id="rId21" Type="http://schemas.openxmlformats.org/officeDocument/2006/relationships/image" Target="../media/image30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5" Type="http://schemas.openxmlformats.org/officeDocument/2006/relationships/image" Target="../media/image4.png"/><Relationship Id="rId2" Type="http://schemas.openxmlformats.org/officeDocument/2006/relationships/image" Target="../media/image11.png"/><Relationship Id="rId16" Type="http://schemas.openxmlformats.org/officeDocument/2006/relationships/image" Target="../media/image25.png"/><Relationship Id="rId20" Type="http://schemas.openxmlformats.org/officeDocument/2006/relationships/image" Target="../media/image29.png"/><Relationship Id="rId29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24" Type="http://schemas.openxmlformats.org/officeDocument/2006/relationships/image" Target="../media/image33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23" Type="http://schemas.openxmlformats.org/officeDocument/2006/relationships/image" Target="../media/image32.png"/><Relationship Id="rId28" Type="http://schemas.openxmlformats.org/officeDocument/2006/relationships/image" Target="../media/image7.png"/><Relationship Id="rId10" Type="http://schemas.openxmlformats.org/officeDocument/2006/relationships/image" Target="../media/image19.png"/><Relationship Id="rId19" Type="http://schemas.openxmlformats.org/officeDocument/2006/relationships/image" Target="../media/image28.png"/><Relationship Id="rId31" Type="http://schemas.openxmlformats.org/officeDocument/2006/relationships/image" Target="../media/image10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Relationship Id="rId22" Type="http://schemas.openxmlformats.org/officeDocument/2006/relationships/image" Target="../media/image31.png"/><Relationship Id="rId27" Type="http://schemas.openxmlformats.org/officeDocument/2006/relationships/image" Target="../media/image6.png"/><Relationship Id="rId30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26" Type="http://schemas.openxmlformats.org/officeDocument/2006/relationships/image" Target="../media/image4.png"/><Relationship Id="rId3" Type="http://schemas.openxmlformats.org/officeDocument/2006/relationships/image" Target="../media/image12.png"/><Relationship Id="rId21" Type="http://schemas.openxmlformats.org/officeDocument/2006/relationships/image" Target="../media/image30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5" Type="http://schemas.openxmlformats.org/officeDocument/2006/relationships/image" Target="../media/image6.png"/><Relationship Id="rId2" Type="http://schemas.openxmlformats.org/officeDocument/2006/relationships/image" Target="../media/image11.png"/><Relationship Id="rId16" Type="http://schemas.openxmlformats.org/officeDocument/2006/relationships/image" Target="../media/image25.png"/><Relationship Id="rId20" Type="http://schemas.openxmlformats.org/officeDocument/2006/relationships/image" Target="../media/image29.png"/><Relationship Id="rId29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24" Type="http://schemas.openxmlformats.org/officeDocument/2006/relationships/image" Target="../media/image33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23" Type="http://schemas.openxmlformats.org/officeDocument/2006/relationships/image" Target="../media/image32.png"/><Relationship Id="rId28" Type="http://schemas.openxmlformats.org/officeDocument/2006/relationships/image" Target="../media/image7.png"/><Relationship Id="rId10" Type="http://schemas.openxmlformats.org/officeDocument/2006/relationships/image" Target="../media/image19.png"/><Relationship Id="rId19" Type="http://schemas.openxmlformats.org/officeDocument/2006/relationships/image" Target="../media/image28.png"/><Relationship Id="rId31" Type="http://schemas.openxmlformats.org/officeDocument/2006/relationships/image" Target="../media/image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Relationship Id="rId22" Type="http://schemas.openxmlformats.org/officeDocument/2006/relationships/image" Target="../media/image31.png"/><Relationship Id="rId27" Type="http://schemas.openxmlformats.org/officeDocument/2006/relationships/image" Target="../media/image5.png"/><Relationship Id="rId30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26" Type="http://schemas.openxmlformats.org/officeDocument/2006/relationships/image" Target="../media/image4.png"/><Relationship Id="rId3" Type="http://schemas.openxmlformats.org/officeDocument/2006/relationships/image" Target="../media/image12.png"/><Relationship Id="rId21" Type="http://schemas.openxmlformats.org/officeDocument/2006/relationships/image" Target="../media/image30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5" Type="http://schemas.openxmlformats.org/officeDocument/2006/relationships/image" Target="../media/image6.png"/><Relationship Id="rId2" Type="http://schemas.openxmlformats.org/officeDocument/2006/relationships/image" Target="../media/image11.png"/><Relationship Id="rId16" Type="http://schemas.openxmlformats.org/officeDocument/2006/relationships/image" Target="../media/image25.png"/><Relationship Id="rId20" Type="http://schemas.openxmlformats.org/officeDocument/2006/relationships/image" Target="../media/image29.png"/><Relationship Id="rId29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24" Type="http://schemas.openxmlformats.org/officeDocument/2006/relationships/image" Target="../media/image33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23" Type="http://schemas.openxmlformats.org/officeDocument/2006/relationships/image" Target="../media/image32.png"/><Relationship Id="rId28" Type="http://schemas.openxmlformats.org/officeDocument/2006/relationships/image" Target="../media/image7.png"/><Relationship Id="rId10" Type="http://schemas.openxmlformats.org/officeDocument/2006/relationships/image" Target="../media/image19.png"/><Relationship Id="rId19" Type="http://schemas.openxmlformats.org/officeDocument/2006/relationships/image" Target="../media/image28.png"/><Relationship Id="rId31" Type="http://schemas.openxmlformats.org/officeDocument/2006/relationships/image" Target="../media/image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Relationship Id="rId22" Type="http://schemas.openxmlformats.org/officeDocument/2006/relationships/image" Target="../media/image31.png"/><Relationship Id="rId27" Type="http://schemas.openxmlformats.org/officeDocument/2006/relationships/image" Target="../media/image5.png"/><Relationship Id="rId30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26" Type="http://schemas.openxmlformats.org/officeDocument/2006/relationships/image" Target="../media/image4.png"/><Relationship Id="rId3" Type="http://schemas.openxmlformats.org/officeDocument/2006/relationships/image" Target="../media/image12.png"/><Relationship Id="rId21" Type="http://schemas.openxmlformats.org/officeDocument/2006/relationships/image" Target="../media/image30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5" Type="http://schemas.openxmlformats.org/officeDocument/2006/relationships/image" Target="../media/image6.png"/><Relationship Id="rId2" Type="http://schemas.openxmlformats.org/officeDocument/2006/relationships/image" Target="../media/image11.png"/><Relationship Id="rId16" Type="http://schemas.openxmlformats.org/officeDocument/2006/relationships/image" Target="../media/image25.png"/><Relationship Id="rId20" Type="http://schemas.openxmlformats.org/officeDocument/2006/relationships/image" Target="../media/image29.png"/><Relationship Id="rId29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24" Type="http://schemas.openxmlformats.org/officeDocument/2006/relationships/image" Target="../media/image33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23" Type="http://schemas.openxmlformats.org/officeDocument/2006/relationships/image" Target="../media/image32.png"/><Relationship Id="rId28" Type="http://schemas.openxmlformats.org/officeDocument/2006/relationships/image" Target="../media/image7.png"/><Relationship Id="rId10" Type="http://schemas.openxmlformats.org/officeDocument/2006/relationships/image" Target="../media/image19.png"/><Relationship Id="rId19" Type="http://schemas.openxmlformats.org/officeDocument/2006/relationships/image" Target="../media/image28.png"/><Relationship Id="rId31" Type="http://schemas.openxmlformats.org/officeDocument/2006/relationships/image" Target="../media/image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Relationship Id="rId22" Type="http://schemas.openxmlformats.org/officeDocument/2006/relationships/image" Target="../media/image31.png"/><Relationship Id="rId27" Type="http://schemas.openxmlformats.org/officeDocument/2006/relationships/image" Target="../media/image5.png"/><Relationship Id="rId30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26" Type="http://schemas.openxmlformats.org/officeDocument/2006/relationships/image" Target="../media/image5.png"/><Relationship Id="rId3" Type="http://schemas.openxmlformats.org/officeDocument/2006/relationships/image" Target="../media/image12.png"/><Relationship Id="rId21" Type="http://schemas.openxmlformats.org/officeDocument/2006/relationships/image" Target="../media/image30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5" Type="http://schemas.openxmlformats.org/officeDocument/2006/relationships/image" Target="../media/image4.png"/><Relationship Id="rId2" Type="http://schemas.openxmlformats.org/officeDocument/2006/relationships/image" Target="../media/image11.png"/><Relationship Id="rId16" Type="http://schemas.openxmlformats.org/officeDocument/2006/relationships/image" Target="../media/image25.png"/><Relationship Id="rId20" Type="http://schemas.openxmlformats.org/officeDocument/2006/relationships/image" Target="../media/image29.png"/><Relationship Id="rId29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24" Type="http://schemas.openxmlformats.org/officeDocument/2006/relationships/image" Target="../media/image33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23" Type="http://schemas.openxmlformats.org/officeDocument/2006/relationships/image" Target="../media/image32.png"/><Relationship Id="rId28" Type="http://schemas.openxmlformats.org/officeDocument/2006/relationships/image" Target="../media/image7.png"/><Relationship Id="rId10" Type="http://schemas.openxmlformats.org/officeDocument/2006/relationships/image" Target="../media/image19.png"/><Relationship Id="rId19" Type="http://schemas.openxmlformats.org/officeDocument/2006/relationships/image" Target="../media/image28.png"/><Relationship Id="rId31" Type="http://schemas.openxmlformats.org/officeDocument/2006/relationships/image" Target="../media/image10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Relationship Id="rId22" Type="http://schemas.openxmlformats.org/officeDocument/2006/relationships/image" Target="../media/image31.png"/><Relationship Id="rId27" Type="http://schemas.openxmlformats.org/officeDocument/2006/relationships/image" Target="../media/image6.png"/><Relationship Id="rId30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26" Type="http://schemas.openxmlformats.org/officeDocument/2006/relationships/image" Target="../media/image5.png"/><Relationship Id="rId3" Type="http://schemas.openxmlformats.org/officeDocument/2006/relationships/image" Target="../media/image12.png"/><Relationship Id="rId21" Type="http://schemas.openxmlformats.org/officeDocument/2006/relationships/image" Target="../media/image30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5" Type="http://schemas.openxmlformats.org/officeDocument/2006/relationships/image" Target="../media/image4.png"/><Relationship Id="rId2" Type="http://schemas.openxmlformats.org/officeDocument/2006/relationships/image" Target="../media/image11.png"/><Relationship Id="rId16" Type="http://schemas.openxmlformats.org/officeDocument/2006/relationships/image" Target="../media/image25.png"/><Relationship Id="rId20" Type="http://schemas.openxmlformats.org/officeDocument/2006/relationships/image" Target="../media/image29.png"/><Relationship Id="rId29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24" Type="http://schemas.openxmlformats.org/officeDocument/2006/relationships/image" Target="../media/image33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23" Type="http://schemas.openxmlformats.org/officeDocument/2006/relationships/image" Target="../media/image32.png"/><Relationship Id="rId28" Type="http://schemas.openxmlformats.org/officeDocument/2006/relationships/image" Target="../media/image7.png"/><Relationship Id="rId10" Type="http://schemas.openxmlformats.org/officeDocument/2006/relationships/image" Target="../media/image19.png"/><Relationship Id="rId19" Type="http://schemas.openxmlformats.org/officeDocument/2006/relationships/image" Target="../media/image28.png"/><Relationship Id="rId31" Type="http://schemas.openxmlformats.org/officeDocument/2006/relationships/image" Target="../media/image10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Relationship Id="rId22" Type="http://schemas.openxmlformats.org/officeDocument/2006/relationships/image" Target="../media/image31.png"/><Relationship Id="rId27" Type="http://schemas.openxmlformats.org/officeDocument/2006/relationships/image" Target="../media/image6.png"/><Relationship Id="rId30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9779" y="1905000"/>
            <a:ext cx="7772400" cy="1908175"/>
          </a:xfrm>
        </p:spPr>
        <p:txBody>
          <a:bodyPr>
            <a:normAutofit/>
          </a:bodyPr>
          <a:lstStyle/>
          <a:p>
            <a:r>
              <a:rPr lang="id-ID" sz="4800" b="1" dirty="0" smtClean="0"/>
              <a:t>MANAJEMEN RISIKO</a:t>
            </a:r>
            <a:endParaRPr lang="id-ID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1752600"/>
          </a:xfrm>
        </p:spPr>
        <p:txBody>
          <a:bodyPr/>
          <a:lstStyle/>
          <a:p>
            <a:r>
              <a:rPr lang="id-ID" b="1" dirty="0" smtClean="0">
                <a:solidFill>
                  <a:schemeClr val="tx1"/>
                </a:solidFill>
              </a:rPr>
              <a:t>Pertemuan 1-2</a:t>
            </a:r>
            <a:endParaRPr lang="id-ID" b="1" dirty="0">
              <a:solidFill>
                <a:schemeClr val="tx1"/>
              </a:solidFill>
            </a:endParaRPr>
          </a:p>
        </p:txBody>
      </p:sp>
      <p:pic>
        <p:nvPicPr>
          <p:cNvPr id="4" name="Picture 2" descr="D:\Picture\logo ibi small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07449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54636" y="537882"/>
            <a:ext cx="0" cy="1344706"/>
          </a:xfrm>
          <a:custGeom>
            <a:avLst/>
            <a:gdLst/>
            <a:ahLst/>
            <a:cxnLst/>
            <a:rect l="l" t="t" r="r" b="b"/>
            <a:pathLst>
              <a:path h="1524000">
                <a:moveTo>
                  <a:pt x="0" y="0"/>
                </a:moveTo>
                <a:lnTo>
                  <a:pt x="0" y="1523999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827819" y="537883"/>
            <a:ext cx="109450" cy="1062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980219" y="537883"/>
            <a:ext cx="109450" cy="1062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134003" y="537883"/>
            <a:ext cx="108065" cy="10623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827819" y="685800"/>
            <a:ext cx="109450" cy="10623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80219" y="685800"/>
            <a:ext cx="109450" cy="10623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134003" y="685800"/>
            <a:ext cx="108065" cy="10623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286403" y="685800"/>
            <a:ext cx="108065" cy="10623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27819" y="835062"/>
            <a:ext cx="109450" cy="10488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980219" y="835062"/>
            <a:ext cx="109450" cy="10488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134003" y="835062"/>
            <a:ext cx="108065" cy="10488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286403" y="835062"/>
            <a:ext cx="108065" cy="1048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438803" y="835062"/>
            <a:ext cx="109450" cy="10488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827819" y="981635"/>
            <a:ext cx="109450" cy="106231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980219" y="981635"/>
            <a:ext cx="109450" cy="106231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134003" y="981635"/>
            <a:ext cx="108065" cy="106231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286403" y="981635"/>
            <a:ext cx="108065" cy="106231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827819" y="1130897"/>
            <a:ext cx="109450" cy="106231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980219" y="1130897"/>
            <a:ext cx="109450" cy="106231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134003" y="1130897"/>
            <a:ext cx="108065" cy="106231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286403" y="1130897"/>
            <a:ext cx="108065" cy="106231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438803" y="1130897"/>
            <a:ext cx="109450" cy="106231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827819" y="1278815"/>
            <a:ext cx="109450" cy="104886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980219" y="1278815"/>
            <a:ext cx="109450" cy="104886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134003" y="1278815"/>
            <a:ext cx="108065" cy="104886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827819" y="1426732"/>
            <a:ext cx="109450" cy="106231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286403" y="1278815"/>
            <a:ext cx="108065" cy="104886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980219" y="1426732"/>
            <a:ext cx="109450" cy="106231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134003" y="1426732"/>
            <a:ext cx="108065" cy="106231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980219" y="1574651"/>
            <a:ext cx="109450" cy="106231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286403" y="1426732"/>
            <a:ext cx="108065" cy="106231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286403" y="1574651"/>
            <a:ext cx="108065" cy="106231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>
            <a:spLocks noGrp="1"/>
          </p:cNvSpPr>
          <p:nvPr>
            <p:ph type="title"/>
          </p:nvPr>
        </p:nvSpPr>
        <p:spPr>
          <a:xfrm>
            <a:off x="1524000" y="625044"/>
            <a:ext cx="3786332" cy="332254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sz="2100" b="1" dirty="0">
                <a:latin typeface="Arial"/>
                <a:cs typeface="Arial"/>
              </a:rPr>
              <a:t>RISIKO </a:t>
            </a:r>
            <a:r>
              <a:rPr sz="2100" b="1" spc="-4" dirty="0">
                <a:latin typeface="Arial"/>
                <a:cs typeface="Arial"/>
              </a:rPr>
              <a:t>DINAMIS </a:t>
            </a:r>
            <a:r>
              <a:rPr sz="2100" spc="-4" dirty="0"/>
              <a:t>DAN</a:t>
            </a:r>
            <a:r>
              <a:rPr sz="2100" spc="-58" dirty="0"/>
              <a:t> </a:t>
            </a:r>
            <a:r>
              <a:rPr sz="2100" b="1" spc="-4" dirty="0">
                <a:latin typeface="Arial"/>
                <a:cs typeface="Arial"/>
              </a:rPr>
              <a:t>STATIS</a:t>
            </a:r>
            <a:endParaRPr sz="2100" dirty="0">
              <a:latin typeface="Arial"/>
              <a:cs typeface="Arial"/>
            </a:endParaRPr>
          </a:p>
        </p:txBody>
      </p:sp>
      <p:sp>
        <p:nvSpPr>
          <p:cNvPr id="36" name="object 36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446579"/>
            <a:ext cx="213360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191"/>
            <a:fld id="{81D60167-4931-47E6-BA6A-407CBD079E47}" type="slidenum">
              <a:rPr spc="-4" dirty="0"/>
              <a:pPr marL="34191"/>
              <a:t>10</a:t>
            </a:fld>
            <a:endParaRPr spc="-4" dirty="0"/>
          </a:p>
        </p:txBody>
      </p:sp>
      <p:sp>
        <p:nvSpPr>
          <p:cNvPr id="35" name="object 35"/>
          <p:cNvSpPr txBox="1"/>
          <p:nvPr/>
        </p:nvSpPr>
        <p:spPr>
          <a:xfrm>
            <a:off x="338579" y="1882588"/>
            <a:ext cx="7320973" cy="3869768"/>
          </a:xfrm>
          <a:prstGeom prst="rect">
            <a:avLst/>
          </a:prstGeom>
        </p:spPr>
        <p:txBody>
          <a:bodyPr vert="horz" wrap="square" lIns="0" tIns="46727" rIns="0" bIns="0" rtlCol="0">
            <a:spAutoFit/>
          </a:bodyPr>
          <a:lstStyle/>
          <a:p>
            <a:pPr marL="319115" marR="4559" indent="-308288" algn="just">
              <a:lnSpc>
                <a:spcPct val="90100"/>
              </a:lnSpc>
              <a:spcBef>
                <a:spcPts val="367"/>
              </a:spcBef>
              <a:buClr>
                <a:srgbClr val="320065"/>
              </a:buClr>
              <a:buSzPct val="69230"/>
              <a:buFont typeface="Wingdings"/>
              <a:buChar char=""/>
              <a:tabLst>
                <a:tab pos="319115" algn="l"/>
                <a:tab pos="319685" algn="l"/>
              </a:tabLst>
            </a:pPr>
            <a:r>
              <a:rPr sz="2300" spc="-4" dirty="0">
                <a:latin typeface="Arial"/>
                <a:cs typeface="Arial"/>
              </a:rPr>
              <a:t>Risiko statis </a:t>
            </a:r>
            <a:r>
              <a:rPr sz="2300" dirty="0">
                <a:latin typeface="Arial"/>
                <a:cs typeface="Arial"/>
              </a:rPr>
              <a:t>muncul dari kondisi keseimbangan  </a:t>
            </a:r>
            <a:r>
              <a:rPr sz="2300" spc="-4" dirty="0">
                <a:latin typeface="Arial"/>
                <a:cs typeface="Arial"/>
              </a:rPr>
              <a:t>tertentu. </a:t>
            </a:r>
            <a:r>
              <a:rPr sz="2300" spc="4" dirty="0">
                <a:latin typeface="Arial"/>
                <a:cs typeface="Arial"/>
              </a:rPr>
              <a:t>Sebagai </a:t>
            </a:r>
            <a:r>
              <a:rPr sz="2300" dirty="0">
                <a:latin typeface="Arial"/>
                <a:cs typeface="Arial"/>
              </a:rPr>
              <a:t>contoh, </a:t>
            </a:r>
            <a:r>
              <a:rPr sz="2300" spc="-4" dirty="0">
                <a:latin typeface="Arial"/>
                <a:cs typeface="Arial"/>
              </a:rPr>
              <a:t>risiko </a:t>
            </a:r>
            <a:r>
              <a:rPr sz="2300" dirty="0">
                <a:latin typeface="Arial"/>
                <a:cs typeface="Arial"/>
              </a:rPr>
              <a:t>terkena petir  merupakan </a:t>
            </a:r>
            <a:r>
              <a:rPr sz="2300" spc="-4" dirty="0">
                <a:latin typeface="Arial"/>
                <a:cs typeface="Arial"/>
              </a:rPr>
              <a:t>risiko </a:t>
            </a:r>
            <a:r>
              <a:rPr sz="2300" dirty="0">
                <a:latin typeface="Arial"/>
                <a:cs typeface="Arial"/>
              </a:rPr>
              <a:t>yang muncul dari kondisi </a:t>
            </a:r>
            <a:r>
              <a:rPr sz="2300" spc="-4" dirty="0">
                <a:latin typeface="Arial"/>
                <a:cs typeface="Arial"/>
              </a:rPr>
              <a:t>alam  </a:t>
            </a:r>
            <a:r>
              <a:rPr sz="2300" dirty="0">
                <a:latin typeface="Arial"/>
                <a:cs typeface="Arial"/>
              </a:rPr>
              <a:t>yang </a:t>
            </a:r>
            <a:r>
              <a:rPr sz="2300" spc="-4" dirty="0">
                <a:latin typeface="Arial"/>
                <a:cs typeface="Arial"/>
              </a:rPr>
              <a:t>tertentu. </a:t>
            </a:r>
            <a:r>
              <a:rPr sz="2300" dirty="0">
                <a:latin typeface="Arial"/>
                <a:cs typeface="Arial"/>
              </a:rPr>
              <a:t>Karakteristik </a:t>
            </a:r>
            <a:r>
              <a:rPr sz="2300" spc="-4" dirty="0">
                <a:latin typeface="Arial"/>
                <a:cs typeface="Arial"/>
              </a:rPr>
              <a:t>risiko </a:t>
            </a:r>
            <a:r>
              <a:rPr sz="2300" dirty="0">
                <a:latin typeface="Arial"/>
                <a:cs typeface="Arial"/>
              </a:rPr>
              <a:t>ini </a:t>
            </a:r>
            <a:r>
              <a:rPr sz="2300" spc="-4" dirty="0">
                <a:latin typeface="Arial"/>
                <a:cs typeface="Arial"/>
              </a:rPr>
              <a:t>praktis </a:t>
            </a:r>
            <a:r>
              <a:rPr sz="2300" dirty="0">
                <a:latin typeface="Arial"/>
                <a:cs typeface="Arial"/>
              </a:rPr>
              <a:t>tidak  berubah </a:t>
            </a:r>
            <a:r>
              <a:rPr sz="2300" spc="-4" dirty="0">
                <a:latin typeface="Arial"/>
                <a:cs typeface="Arial"/>
              </a:rPr>
              <a:t>dari waktu </a:t>
            </a:r>
            <a:r>
              <a:rPr sz="2300" dirty="0">
                <a:latin typeface="Arial"/>
                <a:cs typeface="Arial"/>
              </a:rPr>
              <a:t>ke waktu. </a:t>
            </a:r>
            <a:r>
              <a:rPr sz="2300" spc="-4" dirty="0">
                <a:latin typeface="Arial"/>
                <a:cs typeface="Arial"/>
              </a:rPr>
              <a:t>Risiko dinamis </a:t>
            </a:r>
            <a:r>
              <a:rPr sz="2300" dirty="0">
                <a:latin typeface="Arial"/>
                <a:cs typeface="Arial"/>
              </a:rPr>
              <a:t>muncul  dari perubahan kondisi </a:t>
            </a:r>
            <a:r>
              <a:rPr sz="2300" spc="-4" dirty="0">
                <a:latin typeface="Arial"/>
                <a:cs typeface="Arial"/>
              </a:rPr>
              <a:t>tertentu. </a:t>
            </a:r>
            <a:r>
              <a:rPr sz="2300" dirty="0">
                <a:latin typeface="Arial"/>
                <a:cs typeface="Arial"/>
              </a:rPr>
              <a:t>Sebagai contoh,  perubahan kondisi </a:t>
            </a:r>
            <a:r>
              <a:rPr sz="2300" spc="-4" dirty="0">
                <a:latin typeface="Arial"/>
                <a:cs typeface="Arial"/>
              </a:rPr>
              <a:t>masyarakat, </a:t>
            </a:r>
            <a:r>
              <a:rPr sz="2300" dirty="0">
                <a:latin typeface="Arial"/>
                <a:cs typeface="Arial"/>
              </a:rPr>
              <a:t>perubahan  teknologi, </a:t>
            </a:r>
            <a:r>
              <a:rPr sz="2300" spc="-4" dirty="0">
                <a:latin typeface="Arial"/>
                <a:cs typeface="Arial"/>
              </a:rPr>
              <a:t>memunculkan jenis-jenis risiko </a:t>
            </a:r>
            <a:r>
              <a:rPr sz="2300" dirty="0">
                <a:latin typeface="Arial"/>
                <a:cs typeface="Arial"/>
              </a:rPr>
              <a:t>baru.  </a:t>
            </a:r>
            <a:r>
              <a:rPr sz="2300" spc="-4" dirty="0">
                <a:latin typeface="Arial"/>
                <a:cs typeface="Arial"/>
              </a:rPr>
              <a:t>Misal, </a:t>
            </a:r>
            <a:r>
              <a:rPr sz="2300" dirty="0">
                <a:latin typeface="Arial"/>
                <a:cs typeface="Arial"/>
              </a:rPr>
              <a:t>jika </a:t>
            </a:r>
            <a:r>
              <a:rPr sz="2300" spc="-4" dirty="0">
                <a:latin typeface="Arial"/>
                <a:cs typeface="Arial"/>
              </a:rPr>
              <a:t>masyarakat semakin kritis, </a:t>
            </a:r>
            <a:r>
              <a:rPr sz="2300" dirty="0">
                <a:latin typeface="Arial"/>
                <a:cs typeface="Arial"/>
              </a:rPr>
              <a:t>sadar akan  haknya, maka </a:t>
            </a:r>
            <a:r>
              <a:rPr sz="2300" spc="-4" dirty="0">
                <a:latin typeface="Arial"/>
                <a:cs typeface="Arial"/>
              </a:rPr>
              <a:t>risiko </a:t>
            </a:r>
            <a:r>
              <a:rPr sz="2300" dirty="0">
                <a:latin typeface="Arial"/>
                <a:cs typeface="Arial"/>
              </a:rPr>
              <a:t>hukum </a:t>
            </a:r>
            <a:r>
              <a:rPr sz="2300" spc="-4" dirty="0">
                <a:latin typeface="Arial"/>
                <a:cs typeface="Arial"/>
              </a:rPr>
              <a:t>(legal risk) </a:t>
            </a:r>
            <a:r>
              <a:rPr sz="2300" dirty="0">
                <a:latin typeface="Arial"/>
                <a:cs typeface="Arial"/>
              </a:rPr>
              <a:t>yang </a:t>
            </a:r>
            <a:r>
              <a:rPr sz="2300" spc="-4" dirty="0">
                <a:latin typeface="Arial"/>
                <a:cs typeface="Arial"/>
              </a:rPr>
              <a:t>muncul  </a:t>
            </a:r>
            <a:r>
              <a:rPr sz="2300" dirty="0">
                <a:latin typeface="Arial"/>
                <a:cs typeface="Arial"/>
              </a:rPr>
              <a:t>karena masyarakat lebih berani megajukan gugatan  hukum </a:t>
            </a:r>
            <a:r>
              <a:rPr sz="2300" spc="-4" dirty="0">
                <a:latin typeface="Arial"/>
                <a:cs typeface="Arial"/>
              </a:rPr>
              <a:t>(sue) </a:t>
            </a:r>
            <a:r>
              <a:rPr sz="2300" dirty="0">
                <a:latin typeface="Arial"/>
                <a:cs typeface="Arial"/>
              </a:rPr>
              <a:t>terhadap perusahaan, akan </a:t>
            </a:r>
            <a:r>
              <a:rPr sz="2300" spc="-4" dirty="0">
                <a:latin typeface="Arial"/>
                <a:cs typeface="Arial"/>
              </a:rPr>
              <a:t>semakin  </a:t>
            </a:r>
            <a:r>
              <a:rPr sz="2300" dirty="0">
                <a:latin typeface="Arial"/>
                <a:cs typeface="Arial"/>
              </a:rPr>
              <a:t>besar</a:t>
            </a:r>
            <a:r>
              <a:rPr sz="2300" dirty="0">
                <a:latin typeface="Arial"/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6335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4854" y="923364"/>
            <a:ext cx="4368223" cy="318247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2000" i="1" spc="-4" dirty="0">
                <a:latin typeface="Arial"/>
                <a:cs typeface="Arial"/>
              </a:rPr>
              <a:t>RISIKO </a:t>
            </a:r>
            <a:r>
              <a:rPr sz="2000" b="1" spc="-4" dirty="0">
                <a:latin typeface="Arial"/>
                <a:cs typeface="Arial"/>
              </a:rPr>
              <a:t>OBYEKTIF </a:t>
            </a:r>
            <a:r>
              <a:rPr sz="2000" b="1" dirty="0">
                <a:latin typeface="Arial"/>
                <a:cs typeface="Arial"/>
              </a:rPr>
              <a:t>DAN</a:t>
            </a:r>
            <a:r>
              <a:rPr sz="2000" b="1" spc="-22" dirty="0">
                <a:latin typeface="Arial"/>
                <a:cs typeface="Arial"/>
              </a:rPr>
              <a:t> </a:t>
            </a:r>
            <a:r>
              <a:rPr sz="2000" b="1" spc="-4" dirty="0">
                <a:latin typeface="Arial"/>
                <a:cs typeface="Arial"/>
              </a:rPr>
              <a:t>SUBYEKTIF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446579"/>
            <a:ext cx="213360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191"/>
            <a:fld id="{81D60167-4931-47E6-BA6A-407CBD079E47}" type="slidenum">
              <a:rPr spc="-4" dirty="0"/>
              <a:pPr marL="34191"/>
              <a:t>11</a:t>
            </a:fld>
            <a:endParaRPr spc="-4" dirty="0"/>
          </a:p>
        </p:txBody>
      </p:sp>
      <p:sp>
        <p:nvSpPr>
          <p:cNvPr id="3" name="object 3"/>
          <p:cNvSpPr txBox="1"/>
          <p:nvPr/>
        </p:nvSpPr>
        <p:spPr>
          <a:xfrm>
            <a:off x="972104" y="1371600"/>
            <a:ext cx="7314622" cy="4939038"/>
          </a:xfrm>
          <a:prstGeom prst="rect">
            <a:avLst/>
          </a:prstGeom>
        </p:spPr>
        <p:txBody>
          <a:bodyPr vert="horz" wrap="square" lIns="0" tIns="67812" rIns="0" bIns="0" rtlCol="0">
            <a:spAutoFit/>
          </a:bodyPr>
          <a:lstStyle/>
          <a:p>
            <a:pPr marL="319115" marR="4559" indent="-308288">
              <a:lnSpc>
                <a:spcPct val="80300"/>
              </a:lnSpc>
              <a:spcBef>
                <a:spcPts val="534"/>
              </a:spcBef>
              <a:buClr>
                <a:srgbClr val="320065"/>
              </a:buClr>
              <a:buSzPct val="71428"/>
              <a:buFont typeface="Wingdings"/>
              <a:buChar char=""/>
              <a:tabLst>
                <a:tab pos="318546" algn="l"/>
                <a:tab pos="319685" algn="l"/>
              </a:tabLst>
            </a:pPr>
            <a:endParaRPr sz="2000" spc="-4" dirty="0" smtClean="0">
              <a:latin typeface="Arial"/>
              <a:cs typeface="Arial"/>
            </a:endParaRPr>
          </a:p>
          <a:p>
            <a:pPr marL="319115" marR="4559" indent="-308288">
              <a:lnSpc>
                <a:spcPct val="80300"/>
              </a:lnSpc>
              <a:spcBef>
                <a:spcPts val="534"/>
              </a:spcBef>
              <a:buClr>
                <a:srgbClr val="320065"/>
              </a:buClr>
              <a:buSzPct val="71428"/>
              <a:buFont typeface="Wingdings"/>
              <a:buChar char=""/>
              <a:tabLst>
                <a:tab pos="318546" algn="l"/>
                <a:tab pos="319685" algn="l"/>
              </a:tabLst>
            </a:pPr>
            <a:r>
              <a:rPr sz="2000" spc="-4" dirty="0" err="1" smtClean="0">
                <a:latin typeface="Arial"/>
                <a:cs typeface="Arial"/>
              </a:rPr>
              <a:t>Risiko</a:t>
            </a:r>
            <a:r>
              <a:rPr sz="2000" spc="-4" dirty="0" smtClean="0">
                <a:latin typeface="Arial"/>
                <a:cs typeface="Arial"/>
              </a:rPr>
              <a:t> </a:t>
            </a:r>
            <a:r>
              <a:rPr sz="2000" spc="-4" dirty="0">
                <a:latin typeface="Arial"/>
                <a:cs typeface="Arial"/>
              </a:rPr>
              <a:t>obyektif </a:t>
            </a:r>
            <a:r>
              <a:rPr sz="2000" spc="-9" dirty="0">
                <a:latin typeface="Arial"/>
                <a:cs typeface="Arial"/>
              </a:rPr>
              <a:t>adalah </a:t>
            </a:r>
            <a:r>
              <a:rPr sz="2000" spc="-4" dirty="0">
                <a:latin typeface="Arial"/>
                <a:cs typeface="Arial"/>
              </a:rPr>
              <a:t>risiko </a:t>
            </a:r>
            <a:r>
              <a:rPr sz="2000" spc="-9" dirty="0">
                <a:latin typeface="Arial"/>
                <a:cs typeface="Arial"/>
              </a:rPr>
              <a:t>yang </a:t>
            </a:r>
            <a:r>
              <a:rPr sz="2000" spc="-4" dirty="0">
                <a:latin typeface="Arial"/>
                <a:cs typeface="Arial"/>
              </a:rPr>
              <a:t>didasarkan </a:t>
            </a:r>
            <a:r>
              <a:rPr sz="2000" spc="-9" dirty="0">
                <a:latin typeface="Arial"/>
                <a:cs typeface="Arial"/>
              </a:rPr>
              <a:t>pada observasi  </a:t>
            </a:r>
            <a:r>
              <a:rPr sz="2000" spc="-4" dirty="0">
                <a:latin typeface="Arial"/>
                <a:cs typeface="Arial"/>
              </a:rPr>
              <a:t>parameter </a:t>
            </a:r>
            <a:r>
              <a:rPr sz="2000" spc="-9" dirty="0">
                <a:latin typeface="Arial"/>
                <a:cs typeface="Arial"/>
              </a:rPr>
              <a:t>yang </a:t>
            </a:r>
            <a:r>
              <a:rPr sz="2000" spc="-4" dirty="0">
                <a:latin typeface="Arial"/>
                <a:cs typeface="Arial"/>
              </a:rPr>
              <a:t>obyektif. </a:t>
            </a:r>
            <a:r>
              <a:rPr sz="2000" spc="-9" dirty="0">
                <a:latin typeface="Arial"/>
                <a:cs typeface="Arial"/>
              </a:rPr>
              <a:t>Sebagai contoh, </a:t>
            </a:r>
            <a:r>
              <a:rPr sz="2000" spc="-4" dirty="0">
                <a:latin typeface="Arial"/>
                <a:cs typeface="Arial"/>
              </a:rPr>
              <a:t>fluktuasi </a:t>
            </a:r>
            <a:r>
              <a:rPr sz="2000" spc="-9" dirty="0">
                <a:latin typeface="Arial"/>
                <a:cs typeface="Arial"/>
              </a:rPr>
              <a:t>harga </a:t>
            </a:r>
            <a:r>
              <a:rPr sz="2000" spc="-4" dirty="0">
                <a:latin typeface="Arial"/>
                <a:cs typeface="Arial"/>
              </a:rPr>
              <a:t>atau  tingkat </a:t>
            </a:r>
            <a:r>
              <a:rPr sz="2000" spc="-9" dirty="0">
                <a:latin typeface="Arial"/>
                <a:cs typeface="Arial"/>
              </a:rPr>
              <a:t>keuntungan </a:t>
            </a:r>
            <a:r>
              <a:rPr sz="2000" spc="-4" dirty="0">
                <a:latin typeface="Arial"/>
                <a:cs typeface="Arial"/>
              </a:rPr>
              <a:t>investasi </a:t>
            </a:r>
            <a:r>
              <a:rPr sz="2000" spc="-9" dirty="0">
                <a:latin typeface="Arial"/>
                <a:cs typeface="Arial"/>
              </a:rPr>
              <a:t>di pasar </a:t>
            </a:r>
            <a:r>
              <a:rPr sz="2000" spc="-4" dirty="0">
                <a:latin typeface="Arial"/>
                <a:cs typeface="Arial"/>
              </a:rPr>
              <a:t>modal bisa diukur </a:t>
            </a:r>
            <a:r>
              <a:rPr sz="2000" spc="-9" dirty="0">
                <a:latin typeface="Arial"/>
                <a:cs typeface="Arial"/>
              </a:rPr>
              <a:t>melalui  </a:t>
            </a:r>
            <a:r>
              <a:rPr sz="2000" spc="-4" dirty="0">
                <a:latin typeface="Arial"/>
                <a:cs typeface="Arial"/>
              </a:rPr>
              <a:t>standar </a:t>
            </a:r>
            <a:r>
              <a:rPr sz="2000" spc="-9" dirty="0">
                <a:latin typeface="Arial"/>
                <a:cs typeface="Arial"/>
              </a:rPr>
              <a:t>deviasi, misal standar </a:t>
            </a:r>
            <a:r>
              <a:rPr sz="2000" spc="-4" dirty="0">
                <a:latin typeface="Arial"/>
                <a:cs typeface="Arial"/>
              </a:rPr>
              <a:t>deviasi return </a:t>
            </a:r>
            <a:r>
              <a:rPr sz="2000" spc="-9" dirty="0">
                <a:latin typeface="Arial"/>
                <a:cs typeface="Arial"/>
              </a:rPr>
              <a:t>saham adalah </a:t>
            </a:r>
            <a:r>
              <a:rPr sz="2000" spc="-13" dirty="0">
                <a:latin typeface="Arial"/>
                <a:cs typeface="Arial"/>
              </a:rPr>
              <a:t>25%  </a:t>
            </a:r>
            <a:r>
              <a:rPr sz="2000" spc="-9" dirty="0">
                <a:latin typeface="Arial"/>
                <a:cs typeface="Arial"/>
              </a:rPr>
              <a:t>pertahun. </a:t>
            </a:r>
            <a:r>
              <a:rPr sz="2000" spc="-4" dirty="0">
                <a:latin typeface="Arial"/>
                <a:cs typeface="Arial"/>
              </a:rPr>
              <a:t>Risiko </a:t>
            </a:r>
            <a:r>
              <a:rPr sz="2000" spc="-9" dirty="0">
                <a:latin typeface="Arial"/>
                <a:cs typeface="Arial"/>
              </a:rPr>
              <a:t>subyektif </a:t>
            </a:r>
            <a:r>
              <a:rPr sz="2000" spc="-4" dirty="0">
                <a:latin typeface="Arial"/>
                <a:cs typeface="Arial"/>
              </a:rPr>
              <a:t>berkaitan </a:t>
            </a:r>
            <a:r>
              <a:rPr sz="2000" spc="-9" dirty="0">
                <a:latin typeface="Arial"/>
                <a:cs typeface="Arial"/>
              </a:rPr>
              <a:t>dengan </a:t>
            </a:r>
            <a:r>
              <a:rPr sz="2000" spc="-4" dirty="0">
                <a:latin typeface="Arial"/>
                <a:cs typeface="Arial"/>
              </a:rPr>
              <a:t>persepsi </a:t>
            </a:r>
            <a:r>
              <a:rPr sz="2000" spc="-9" dirty="0">
                <a:latin typeface="Arial"/>
                <a:cs typeface="Arial"/>
              </a:rPr>
              <a:t>seseorang  </a:t>
            </a:r>
            <a:r>
              <a:rPr sz="2000" spc="-4" dirty="0">
                <a:latin typeface="Arial"/>
                <a:cs typeface="Arial"/>
              </a:rPr>
              <a:t>terhadap risiko</a:t>
            </a:r>
            <a:r>
              <a:rPr sz="2000" spc="-4" dirty="0">
                <a:latin typeface="Arial"/>
                <a:cs typeface="Arial"/>
              </a:rPr>
              <a:t>. </a:t>
            </a:r>
            <a:r>
              <a:rPr sz="2000" spc="-9" dirty="0" err="1" smtClean="0">
                <a:latin typeface="Arial"/>
                <a:cs typeface="Arial"/>
              </a:rPr>
              <a:t>Dengan</a:t>
            </a:r>
            <a:r>
              <a:rPr sz="2000" spc="-9" dirty="0" smtClean="0">
                <a:latin typeface="Arial"/>
                <a:cs typeface="Arial"/>
              </a:rPr>
              <a:t> </a:t>
            </a:r>
            <a:r>
              <a:rPr sz="2000" spc="-4" dirty="0">
                <a:latin typeface="Arial"/>
                <a:cs typeface="Arial"/>
              </a:rPr>
              <a:t>kata lain, </a:t>
            </a:r>
            <a:r>
              <a:rPr sz="2000" spc="-9" dirty="0">
                <a:latin typeface="Arial"/>
                <a:cs typeface="Arial"/>
              </a:rPr>
              <a:t>kondisi mental </a:t>
            </a:r>
            <a:r>
              <a:rPr sz="2000" spc="-4" dirty="0">
                <a:latin typeface="Arial"/>
                <a:cs typeface="Arial"/>
              </a:rPr>
              <a:t>seseorang  akan </a:t>
            </a:r>
            <a:r>
              <a:rPr sz="2000" spc="-9" dirty="0">
                <a:latin typeface="Arial"/>
                <a:cs typeface="Arial"/>
              </a:rPr>
              <a:t>menentukan kesimpulan tinggi rendahnya </a:t>
            </a:r>
            <a:r>
              <a:rPr sz="2000" spc="-4" dirty="0">
                <a:latin typeface="Arial"/>
                <a:cs typeface="Arial"/>
              </a:rPr>
              <a:t>risiko tertentu</a:t>
            </a:r>
            <a:r>
              <a:rPr sz="2000" spc="-4" dirty="0">
                <a:latin typeface="Arial"/>
                <a:cs typeface="Arial"/>
              </a:rPr>
              <a:t>.  </a:t>
            </a:r>
            <a:endParaRPr sz="2000" spc="-4" dirty="0" smtClean="0">
              <a:latin typeface="Arial"/>
              <a:cs typeface="Arial"/>
            </a:endParaRPr>
          </a:p>
          <a:p>
            <a:pPr marL="319115" marR="4559" indent="-308288">
              <a:lnSpc>
                <a:spcPct val="80300"/>
              </a:lnSpc>
              <a:spcBef>
                <a:spcPts val="534"/>
              </a:spcBef>
              <a:buClr>
                <a:srgbClr val="320065"/>
              </a:buClr>
              <a:buSzPct val="71428"/>
              <a:buFont typeface="Wingdings"/>
              <a:buChar char=""/>
              <a:tabLst>
                <a:tab pos="318546" algn="l"/>
                <a:tab pos="319685" algn="l"/>
              </a:tabLst>
            </a:pPr>
            <a:endParaRPr lang="x-none" sz="2000" spc="-4">
              <a:latin typeface="Arial"/>
              <a:cs typeface="Arial"/>
            </a:endParaRPr>
          </a:p>
          <a:p>
            <a:pPr marL="319115" marR="4559" indent="-308288">
              <a:lnSpc>
                <a:spcPct val="80300"/>
              </a:lnSpc>
              <a:spcBef>
                <a:spcPts val="534"/>
              </a:spcBef>
              <a:buClr>
                <a:srgbClr val="320065"/>
              </a:buClr>
              <a:buSzPct val="71428"/>
              <a:buFont typeface="Wingdings"/>
              <a:buChar char=""/>
              <a:tabLst>
                <a:tab pos="318546" algn="l"/>
                <a:tab pos="319685" algn="l"/>
              </a:tabLst>
            </a:pPr>
            <a:r>
              <a:rPr sz="2000" spc="-9" dirty="0" err="1" smtClean="0">
                <a:latin typeface="Arial"/>
                <a:cs typeface="Arial"/>
              </a:rPr>
              <a:t>Sebagai</a:t>
            </a:r>
            <a:r>
              <a:rPr sz="2000" spc="-9" dirty="0" smtClean="0">
                <a:latin typeface="Arial"/>
                <a:cs typeface="Arial"/>
              </a:rPr>
              <a:t> </a:t>
            </a:r>
            <a:r>
              <a:rPr sz="2000" spc="-9" dirty="0">
                <a:latin typeface="Arial"/>
                <a:cs typeface="Arial"/>
              </a:rPr>
              <a:t>contoh, </a:t>
            </a:r>
            <a:r>
              <a:rPr sz="2000" spc="-4" dirty="0">
                <a:latin typeface="Arial"/>
                <a:cs typeface="Arial"/>
              </a:rPr>
              <a:t>untuk </a:t>
            </a:r>
            <a:r>
              <a:rPr sz="2000" spc="-9" dirty="0">
                <a:latin typeface="Arial"/>
                <a:cs typeface="Arial"/>
              </a:rPr>
              <a:t>standar </a:t>
            </a:r>
            <a:r>
              <a:rPr sz="2000" spc="-4" dirty="0">
                <a:latin typeface="Arial"/>
                <a:cs typeface="Arial"/>
              </a:rPr>
              <a:t>deviasi return pasar </a:t>
            </a:r>
            <a:r>
              <a:rPr sz="2000" spc="-9" dirty="0">
                <a:latin typeface="Arial"/>
                <a:cs typeface="Arial"/>
              </a:rPr>
              <a:t>yang </a:t>
            </a:r>
            <a:r>
              <a:rPr sz="2000" spc="-4" dirty="0">
                <a:latin typeface="Arial"/>
                <a:cs typeface="Arial"/>
              </a:rPr>
              <a:t>sama  </a:t>
            </a:r>
            <a:r>
              <a:rPr sz="2000" spc="-9" dirty="0">
                <a:latin typeface="Arial"/>
                <a:cs typeface="Arial"/>
              </a:rPr>
              <a:t>sebesar 25%, </a:t>
            </a:r>
            <a:r>
              <a:rPr sz="2000" spc="-4" dirty="0">
                <a:latin typeface="Arial"/>
                <a:cs typeface="Arial"/>
              </a:rPr>
              <a:t>dua orang </a:t>
            </a:r>
            <a:r>
              <a:rPr sz="2000" spc="-9" dirty="0">
                <a:latin typeface="Arial"/>
                <a:cs typeface="Arial"/>
              </a:rPr>
              <a:t>dengan kepribadian berbeda </a:t>
            </a:r>
            <a:r>
              <a:rPr sz="2000" spc="-4" dirty="0">
                <a:latin typeface="Arial"/>
                <a:cs typeface="Arial"/>
              </a:rPr>
              <a:t>akan  </a:t>
            </a:r>
            <a:r>
              <a:rPr sz="2000" spc="-9" dirty="0">
                <a:latin typeface="Arial"/>
                <a:cs typeface="Arial"/>
              </a:rPr>
              <a:t>mempunyai </a:t>
            </a:r>
            <a:r>
              <a:rPr sz="2000" spc="-4" dirty="0">
                <a:latin typeface="Arial"/>
                <a:cs typeface="Arial"/>
              </a:rPr>
              <a:t>cara </a:t>
            </a:r>
            <a:r>
              <a:rPr sz="2000" spc="-9" dirty="0">
                <a:latin typeface="Arial"/>
                <a:cs typeface="Arial"/>
              </a:rPr>
              <a:t>pandang yang berbeda. </a:t>
            </a:r>
            <a:r>
              <a:rPr sz="2000" spc="-4" dirty="0">
                <a:latin typeface="Arial"/>
                <a:cs typeface="Arial"/>
              </a:rPr>
              <a:t>Orang </a:t>
            </a:r>
            <a:r>
              <a:rPr sz="2000" spc="-9" dirty="0">
                <a:latin typeface="Arial"/>
                <a:cs typeface="Arial"/>
              </a:rPr>
              <a:t>yang konservatif  </a:t>
            </a:r>
            <a:r>
              <a:rPr sz="2000" spc="-4" dirty="0">
                <a:latin typeface="Arial"/>
                <a:cs typeface="Arial"/>
              </a:rPr>
              <a:t>akan </a:t>
            </a:r>
            <a:r>
              <a:rPr sz="2000" spc="-9" dirty="0">
                <a:latin typeface="Arial"/>
                <a:cs typeface="Arial"/>
              </a:rPr>
              <a:t>mengganggap </a:t>
            </a:r>
            <a:r>
              <a:rPr sz="2000" spc="-4" dirty="0">
                <a:latin typeface="Arial"/>
                <a:cs typeface="Arial"/>
              </a:rPr>
              <a:t>risiko investasi </a:t>
            </a:r>
            <a:r>
              <a:rPr sz="2000" spc="-9" dirty="0">
                <a:latin typeface="Arial"/>
                <a:cs typeface="Arial"/>
              </a:rPr>
              <a:t>di </a:t>
            </a:r>
            <a:r>
              <a:rPr sz="2000" spc="-4" dirty="0">
                <a:latin typeface="Arial"/>
                <a:cs typeface="Arial"/>
              </a:rPr>
              <a:t>pasar </a:t>
            </a:r>
            <a:r>
              <a:rPr sz="2000" spc="-9" dirty="0">
                <a:latin typeface="Arial"/>
                <a:cs typeface="Arial"/>
              </a:rPr>
              <a:t>modal </a:t>
            </a:r>
            <a:r>
              <a:rPr sz="2000" spc="-4" dirty="0">
                <a:latin typeface="Arial"/>
                <a:cs typeface="Arial"/>
              </a:rPr>
              <a:t>terlalu </a:t>
            </a:r>
            <a:r>
              <a:rPr sz="2000" spc="-9" dirty="0">
                <a:latin typeface="Arial"/>
                <a:cs typeface="Arial"/>
              </a:rPr>
              <a:t>tinggi.  </a:t>
            </a:r>
            <a:r>
              <a:rPr sz="2000" spc="-4" dirty="0">
                <a:latin typeface="Arial"/>
                <a:cs typeface="Arial"/>
              </a:rPr>
              <a:t>Sementara </a:t>
            </a:r>
            <a:r>
              <a:rPr sz="2000" spc="-9" dirty="0">
                <a:latin typeface="Arial"/>
                <a:cs typeface="Arial"/>
              </a:rPr>
              <a:t>bagi </a:t>
            </a:r>
            <a:r>
              <a:rPr sz="2000" spc="-4" dirty="0">
                <a:latin typeface="Arial"/>
                <a:cs typeface="Arial"/>
              </a:rPr>
              <a:t>orang </a:t>
            </a:r>
            <a:r>
              <a:rPr sz="2000" spc="-9" dirty="0">
                <a:latin typeface="Arial"/>
                <a:cs typeface="Arial"/>
              </a:rPr>
              <a:t>yang </a:t>
            </a:r>
            <a:r>
              <a:rPr sz="2000" spc="-4" dirty="0">
                <a:latin typeface="Arial"/>
                <a:cs typeface="Arial"/>
              </a:rPr>
              <a:t>agresif, </a:t>
            </a:r>
            <a:r>
              <a:rPr sz="2000" spc="-9" dirty="0">
                <a:latin typeface="Arial"/>
                <a:cs typeface="Arial"/>
              </a:rPr>
              <a:t>risiko </a:t>
            </a:r>
            <a:r>
              <a:rPr sz="2000" spc="-4" dirty="0">
                <a:latin typeface="Arial"/>
                <a:cs typeface="Arial"/>
              </a:rPr>
              <a:t>investasi di </a:t>
            </a:r>
            <a:r>
              <a:rPr sz="2000" spc="-9" dirty="0">
                <a:latin typeface="Arial"/>
                <a:cs typeface="Arial"/>
              </a:rPr>
              <a:t>pasar  </a:t>
            </a:r>
            <a:r>
              <a:rPr sz="2000" spc="-4" dirty="0">
                <a:latin typeface="Arial"/>
                <a:cs typeface="Arial"/>
              </a:rPr>
              <a:t>modal </a:t>
            </a:r>
            <a:r>
              <a:rPr sz="2000" spc="-9" dirty="0">
                <a:latin typeface="Arial"/>
                <a:cs typeface="Arial"/>
              </a:rPr>
              <a:t>dianggap </a:t>
            </a:r>
            <a:r>
              <a:rPr sz="2000" spc="-4" dirty="0">
                <a:latin typeface="Arial"/>
                <a:cs typeface="Arial"/>
              </a:rPr>
              <a:t>tidak terlalu tinggi. Perhatikan </a:t>
            </a:r>
            <a:r>
              <a:rPr sz="2000" spc="-13" dirty="0">
                <a:latin typeface="Arial"/>
                <a:cs typeface="Arial"/>
              </a:rPr>
              <a:t>bahwa </a:t>
            </a:r>
            <a:r>
              <a:rPr sz="2000" spc="-4" dirty="0">
                <a:latin typeface="Arial"/>
                <a:cs typeface="Arial"/>
              </a:rPr>
              <a:t>kedua  orang </a:t>
            </a:r>
            <a:r>
              <a:rPr sz="2000" spc="-9" dirty="0">
                <a:latin typeface="Arial"/>
                <a:cs typeface="Arial"/>
              </a:rPr>
              <a:t>tersebut melihat pada </a:t>
            </a:r>
            <a:r>
              <a:rPr sz="2000" spc="-4" dirty="0">
                <a:latin typeface="Arial"/>
                <a:cs typeface="Arial"/>
              </a:rPr>
              <a:t>risiko obyektif </a:t>
            </a:r>
            <a:r>
              <a:rPr sz="2000" spc="-9" dirty="0">
                <a:latin typeface="Arial"/>
                <a:cs typeface="Arial"/>
              </a:rPr>
              <a:t>yang sama, </a:t>
            </a:r>
            <a:r>
              <a:rPr sz="2000" spc="-4" dirty="0">
                <a:latin typeface="Arial"/>
                <a:cs typeface="Arial"/>
              </a:rPr>
              <a:t>yaitu  standar </a:t>
            </a:r>
            <a:r>
              <a:rPr sz="2000" spc="-9" dirty="0">
                <a:latin typeface="Arial"/>
                <a:cs typeface="Arial"/>
              </a:rPr>
              <a:t>deviasi </a:t>
            </a:r>
            <a:r>
              <a:rPr sz="2000" spc="-4" dirty="0">
                <a:latin typeface="Arial"/>
                <a:cs typeface="Arial"/>
              </a:rPr>
              <a:t>return </a:t>
            </a:r>
            <a:r>
              <a:rPr sz="2000" spc="-9" dirty="0">
                <a:latin typeface="Arial"/>
                <a:cs typeface="Arial"/>
              </a:rPr>
              <a:t>sebesar 25%</a:t>
            </a:r>
            <a:r>
              <a:rPr sz="2000" spc="22" dirty="0">
                <a:latin typeface="Arial"/>
                <a:cs typeface="Arial"/>
              </a:rPr>
              <a:t> </a:t>
            </a:r>
            <a:r>
              <a:rPr sz="2000" spc="-9" dirty="0">
                <a:latin typeface="Arial"/>
                <a:cs typeface="Arial"/>
              </a:rPr>
              <a:t>pertahun</a:t>
            </a:r>
            <a:r>
              <a:rPr sz="2000" spc="-9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654489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2840" y="504110"/>
            <a:ext cx="6700982" cy="1119504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sz="3600" b="1" spc="-4" dirty="0">
                <a:latin typeface="Arial"/>
                <a:cs typeface="Arial"/>
              </a:rPr>
              <a:t>Subjektifitas </a:t>
            </a:r>
            <a:r>
              <a:rPr sz="3600" b="1" dirty="0">
                <a:latin typeface="Arial"/>
                <a:cs typeface="Arial"/>
              </a:rPr>
              <a:t>investor dalam</a:t>
            </a:r>
            <a:r>
              <a:rPr sz="3600" b="1" spc="-22" dirty="0">
                <a:latin typeface="Arial"/>
                <a:cs typeface="Arial"/>
              </a:rPr>
              <a:t> </a:t>
            </a:r>
            <a:r>
              <a:rPr sz="3600" b="1" dirty="0">
                <a:latin typeface="Arial"/>
                <a:cs typeface="Arial"/>
              </a:rPr>
              <a:t>resiko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446579"/>
            <a:ext cx="213360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191"/>
            <a:fld id="{81D60167-4931-47E6-BA6A-407CBD079E47}" type="slidenum">
              <a:rPr spc="-4" dirty="0"/>
              <a:pPr marL="34191"/>
              <a:t>12</a:t>
            </a:fld>
            <a:endParaRPr spc="-4" dirty="0"/>
          </a:p>
        </p:txBody>
      </p:sp>
      <p:sp>
        <p:nvSpPr>
          <p:cNvPr id="3" name="object 3"/>
          <p:cNvSpPr txBox="1"/>
          <p:nvPr/>
        </p:nvSpPr>
        <p:spPr>
          <a:xfrm>
            <a:off x="609600" y="1896931"/>
            <a:ext cx="7772400" cy="3400419"/>
          </a:xfrm>
          <a:prstGeom prst="rect">
            <a:avLst/>
          </a:prstGeom>
        </p:spPr>
        <p:txBody>
          <a:bodyPr vert="horz" wrap="square" lIns="0" tIns="65533" rIns="0" bIns="0" rtlCol="0">
            <a:spAutoFit/>
          </a:bodyPr>
          <a:lstStyle/>
          <a:p>
            <a:pPr marL="319115" marR="6838" indent="-307718" algn="just">
              <a:lnSpc>
                <a:spcPts val="1822"/>
              </a:lnSpc>
              <a:spcBef>
                <a:spcPts val="516"/>
              </a:spcBef>
            </a:pPr>
            <a:r>
              <a:rPr sz="2400" spc="-4" dirty="0">
                <a:latin typeface="+mj-lt"/>
                <a:cs typeface="Arial"/>
              </a:rPr>
              <a:t>Sikap investor dalam </a:t>
            </a:r>
            <a:r>
              <a:rPr sz="2400" spc="-9" dirty="0">
                <a:latin typeface="+mj-lt"/>
                <a:cs typeface="Arial"/>
              </a:rPr>
              <a:t>menghadapi </a:t>
            </a:r>
            <a:r>
              <a:rPr sz="2400" spc="-4" dirty="0">
                <a:latin typeface="+mj-lt"/>
                <a:cs typeface="Arial"/>
              </a:rPr>
              <a:t>resiko </a:t>
            </a:r>
            <a:r>
              <a:rPr sz="2400" spc="-9" dirty="0">
                <a:latin typeface="+mj-lt"/>
                <a:cs typeface="Arial"/>
              </a:rPr>
              <a:t>dapat dibedakan menjadi  </a:t>
            </a:r>
            <a:r>
              <a:rPr sz="2400" spc="-4" dirty="0">
                <a:latin typeface="+mj-lt"/>
                <a:cs typeface="Arial"/>
              </a:rPr>
              <a:t>tiga</a:t>
            </a:r>
            <a:r>
              <a:rPr sz="2400" spc="-9" dirty="0">
                <a:latin typeface="+mj-lt"/>
                <a:cs typeface="Arial"/>
              </a:rPr>
              <a:t> </a:t>
            </a:r>
            <a:r>
              <a:rPr sz="2400" spc="-4" dirty="0">
                <a:latin typeface="+mj-lt"/>
                <a:cs typeface="Arial"/>
              </a:rPr>
              <a:t>macam</a:t>
            </a:r>
            <a:endParaRPr sz="2400" dirty="0">
              <a:latin typeface="+mj-lt"/>
              <a:cs typeface="Arial"/>
            </a:endParaRPr>
          </a:p>
          <a:p>
            <a:pPr marL="319115" indent="-308288" algn="just">
              <a:spcBef>
                <a:spcPts val="9"/>
              </a:spcBef>
              <a:buClr>
                <a:srgbClr val="320065"/>
              </a:buClr>
              <a:buSzPct val="71428"/>
              <a:buFont typeface="Wingdings"/>
              <a:buChar char=""/>
              <a:tabLst>
                <a:tab pos="318546" algn="l"/>
                <a:tab pos="319685" algn="l"/>
              </a:tabLst>
            </a:pPr>
            <a:r>
              <a:rPr sz="2400" b="1" spc="-4" dirty="0">
                <a:latin typeface="+mj-lt"/>
                <a:cs typeface="Arial"/>
              </a:rPr>
              <a:t>Investor </a:t>
            </a:r>
            <a:r>
              <a:rPr sz="2400" b="1" spc="-9" dirty="0">
                <a:latin typeface="+mj-lt"/>
                <a:cs typeface="Arial"/>
              </a:rPr>
              <a:t>yang </a:t>
            </a:r>
            <a:r>
              <a:rPr sz="2400" b="1" spc="-4" dirty="0">
                <a:latin typeface="+mj-lt"/>
                <a:cs typeface="Arial"/>
              </a:rPr>
              <a:t>menyukai </a:t>
            </a:r>
            <a:r>
              <a:rPr sz="2400" b="1" spc="-9" dirty="0">
                <a:latin typeface="+mj-lt"/>
                <a:cs typeface="Arial"/>
              </a:rPr>
              <a:t>resiko</a:t>
            </a:r>
            <a:r>
              <a:rPr sz="2400" b="1" spc="-9" dirty="0">
                <a:latin typeface="+mj-lt"/>
                <a:cs typeface="Arial"/>
              </a:rPr>
              <a:t> </a:t>
            </a:r>
            <a:r>
              <a:rPr sz="2400" b="1" spc="-4" dirty="0">
                <a:latin typeface="+mj-lt"/>
                <a:cs typeface="Arial"/>
              </a:rPr>
              <a:t>(</a:t>
            </a:r>
            <a:r>
              <a:rPr sz="2400" b="1" i="1" spc="-4" dirty="0">
                <a:latin typeface="+mj-lt"/>
                <a:cs typeface="Arial"/>
              </a:rPr>
              <a:t>risk</a:t>
            </a:r>
            <a:r>
              <a:rPr sz="2400" b="1" i="1" spc="22" dirty="0">
                <a:latin typeface="+mj-lt"/>
                <a:cs typeface="Arial"/>
              </a:rPr>
              <a:t> </a:t>
            </a:r>
            <a:r>
              <a:rPr sz="2400" b="1" i="1" spc="-9" dirty="0">
                <a:latin typeface="+mj-lt"/>
                <a:cs typeface="Arial"/>
              </a:rPr>
              <a:t>seeker</a:t>
            </a:r>
            <a:r>
              <a:rPr sz="2400" b="1" spc="-9" dirty="0">
                <a:latin typeface="+mj-lt"/>
                <a:cs typeface="Arial"/>
              </a:rPr>
              <a:t>)</a:t>
            </a:r>
            <a:endParaRPr sz="2400" b="1" dirty="0">
              <a:latin typeface="+mj-lt"/>
              <a:cs typeface="Arial"/>
            </a:endParaRPr>
          </a:p>
          <a:p>
            <a:pPr marR="788671" indent="12700" algn="just">
              <a:lnSpc>
                <a:spcPts val="1813"/>
              </a:lnSpc>
              <a:spcBef>
                <a:spcPts val="444"/>
              </a:spcBef>
            </a:pPr>
            <a:r>
              <a:rPr sz="2400" spc="-4" dirty="0">
                <a:latin typeface="+mj-lt"/>
                <a:cs typeface="Arial"/>
              </a:rPr>
              <a:t>Investor ini bersikap agresif dan spekulatif </a:t>
            </a:r>
            <a:r>
              <a:rPr sz="2400" spc="-9" dirty="0" err="1">
                <a:latin typeface="+mj-lt"/>
                <a:cs typeface="Arial"/>
              </a:rPr>
              <a:t>dengan</a:t>
            </a:r>
            <a:r>
              <a:rPr sz="2400" spc="-9" dirty="0">
                <a:latin typeface="+mj-lt"/>
                <a:cs typeface="Arial"/>
              </a:rPr>
              <a:t> </a:t>
            </a:r>
            <a:r>
              <a:rPr sz="2400" spc="-9" dirty="0" err="1" smtClean="0">
                <a:latin typeface="+mj-lt"/>
                <a:cs typeface="Arial"/>
              </a:rPr>
              <a:t>harapan</a:t>
            </a:r>
            <a:r>
              <a:rPr sz="2400" spc="-9" dirty="0">
                <a:latin typeface="+mj-lt"/>
                <a:cs typeface="Arial"/>
              </a:rPr>
              <a:t> </a:t>
            </a:r>
            <a:r>
              <a:rPr sz="2400" spc="-9" dirty="0" err="1" smtClean="0">
                <a:latin typeface="+mj-lt"/>
                <a:cs typeface="Arial"/>
              </a:rPr>
              <a:t>mendapat</a:t>
            </a:r>
            <a:r>
              <a:rPr sz="2400" spc="-9" dirty="0" smtClean="0">
                <a:latin typeface="+mj-lt"/>
                <a:cs typeface="Arial"/>
              </a:rPr>
              <a:t> </a:t>
            </a:r>
            <a:r>
              <a:rPr sz="2400" spc="-4" dirty="0">
                <a:latin typeface="+mj-lt"/>
                <a:cs typeface="Arial"/>
              </a:rPr>
              <a:t>return </a:t>
            </a:r>
            <a:r>
              <a:rPr sz="2400" spc="-9" dirty="0">
                <a:latin typeface="+mj-lt"/>
                <a:cs typeface="Arial"/>
              </a:rPr>
              <a:t>yang </a:t>
            </a:r>
            <a:r>
              <a:rPr sz="2400" spc="-4" dirty="0">
                <a:latin typeface="+mj-lt"/>
                <a:cs typeface="Arial"/>
              </a:rPr>
              <a:t>lebih</a:t>
            </a:r>
            <a:r>
              <a:rPr sz="2400" spc="9" dirty="0">
                <a:latin typeface="+mj-lt"/>
                <a:cs typeface="Arial"/>
              </a:rPr>
              <a:t> </a:t>
            </a:r>
            <a:r>
              <a:rPr sz="2400" spc="-4" dirty="0">
                <a:latin typeface="+mj-lt"/>
                <a:cs typeface="Arial"/>
              </a:rPr>
              <a:t>tinggi</a:t>
            </a:r>
            <a:r>
              <a:rPr sz="2400" spc="-4" dirty="0">
                <a:latin typeface="+mj-lt"/>
                <a:cs typeface="Arial"/>
              </a:rPr>
              <a:t>.</a:t>
            </a:r>
            <a:endParaRPr sz="2400" dirty="0">
              <a:latin typeface="+mj-lt"/>
              <a:cs typeface="Arial"/>
            </a:endParaRPr>
          </a:p>
          <a:p>
            <a:pPr marL="319115" indent="-308288" algn="just">
              <a:spcBef>
                <a:spcPts val="22"/>
              </a:spcBef>
              <a:buClr>
                <a:srgbClr val="320065"/>
              </a:buClr>
              <a:buSzPct val="71428"/>
              <a:buFont typeface="Wingdings"/>
              <a:buChar char=""/>
              <a:tabLst>
                <a:tab pos="318546" algn="l"/>
                <a:tab pos="319685" algn="l"/>
              </a:tabLst>
            </a:pPr>
            <a:r>
              <a:rPr sz="2400" b="1" spc="-4" dirty="0">
                <a:latin typeface="+mj-lt"/>
                <a:cs typeface="Arial"/>
              </a:rPr>
              <a:t>Investor </a:t>
            </a:r>
            <a:r>
              <a:rPr sz="2400" b="1" spc="-9" dirty="0">
                <a:latin typeface="+mj-lt"/>
                <a:cs typeface="Arial"/>
              </a:rPr>
              <a:t>yang </a:t>
            </a:r>
            <a:r>
              <a:rPr sz="2400" b="1" spc="-4" dirty="0">
                <a:latin typeface="+mj-lt"/>
                <a:cs typeface="Arial"/>
              </a:rPr>
              <a:t>netral </a:t>
            </a:r>
            <a:r>
              <a:rPr sz="2400" b="1" spc="-9" dirty="0">
                <a:latin typeface="+mj-lt"/>
                <a:cs typeface="Arial"/>
              </a:rPr>
              <a:t>terhadap </a:t>
            </a:r>
            <a:r>
              <a:rPr sz="2400" b="1" spc="-4" dirty="0">
                <a:latin typeface="+mj-lt"/>
                <a:cs typeface="Arial"/>
              </a:rPr>
              <a:t>resiko</a:t>
            </a:r>
            <a:r>
              <a:rPr sz="2400" b="1" spc="-4" dirty="0">
                <a:latin typeface="+mj-lt"/>
                <a:cs typeface="Arial"/>
              </a:rPr>
              <a:t> (</a:t>
            </a:r>
            <a:r>
              <a:rPr sz="2400" b="1" i="1" spc="-4" dirty="0">
                <a:latin typeface="+mj-lt"/>
                <a:cs typeface="Arial"/>
              </a:rPr>
              <a:t>risk</a:t>
            </a:r>
            <a:r>
              <a:rPr sz="2400" b="1" i="1" spc="18" dirty="0">
                <a:latin typeface="+mj-lt"/>
                <a:cs typeface="Arial"/>
              </a:rPr>
              <a:t> </a:t>
            </a:r>
            <a:r>
              <a:rPr sz="2400" b="1" i="1" spc="-4" dirty="0">
                <a:latin typeface="+mj-lt"/>
                <a:cs typeface="Arial"/>
              </a:rPr>
              <a:t>neutrality</a:t>
            </a:r>
            <a:r>
              <a:rPr sz="2400" b="1" spc="-4" dirty="0">
                <a:latin typeface="+mj-lt"/>
                <a:cs typeface="Arial"/>
              </a:rPr>
              <a:t>)</a:t>
            </a:r>
            <a:endParaRPr sz="2400" b="1" dirty="0">
              <a:latin typeface="+mj-lt"/>
              <a:cs typeface="Arial"/>
            </a:endParaRPr>
          </a:p>
          <a:p>
            <a:pPr marL="11397" algn="just"/>
            <a:r>
              <a:rPr sz="2400" spc="-4" dirty="0">
                <a:latin typeface="+mj-lt"/>
                <a:cs typeface="Arial"/>
              </a:rPr>
              <a:t>Investor ini cukup </a:t>
            </a:r>
            <a:r>
              <a:rPr sz="2400" spc="-9" dirty="0">
                <a:latin typeface="+mj-lt"/>
                <a:cs typeface="Arial"/>
              </a:rPr>
              <a:t>fleksibel </a:t>
            </a:r>
            <a:r>
              <a:rPr sz="2400" spc="-4" dirty="0">
                <a:latin typeface="+mj-lt"/>
                <a:cs typeface="Arial"/>
              </a:rPr>
              <a:t>dan dan berhati-hati </a:t>
            </a:r>
            <a:r>
              <a:rPr sz="2400" spc="-9" dirty="0">
                <a:latin typeface="+mj-lt"/>
                <a:cs typeface="Arial"/>
              </a:rPr>
              <a:t>dalam</a:t>
            </a:r>
            <a:r>
              <a:rPr sz="2400" dirty="0">
                <a:latin typeface="+mj-lt"/>
                <a:cs typeface="Arial"/>
              </a:rPr>
              <a:t> </a:t>
            </a:r>
            <a:r>
              <a:rPr sz="2400" spc="-4" dirty="0">
                <a:latin typeface="+mj-lt"/>
                <a:cs typeface="Arial"/>
              </a:rPr>
              <a:t>berinvestasi</a:t>
            </a:r>
            <a:endParaRPr sz="2400" dirty="0">
              <a:latin typeface="+mj-lt"/>
              <a:cs typeface="Arial"/>
            </a:endParaRPr>
          </a:p>
          <a:p>
            <a:pPr marL="319115" indent="-308288" algn="just">
              <a:spcBef>
                <a:spcPts val="13"/>
              </a:spcBef>
              <a:buClr>
                <a:srgbClr val="320065"/>
              </a:buClr>
              <a:buSzPct val="71428"/>
              <a:buFont typeface="Wingdings"/>
              <a:buChar char=""/>
              <a:tabLst>
                <a:tab pos="318546" algn="l"/>
                <a:tab pos="319685" algn="l"/>
              </a:tabLst>
            </a:pPr>
            <a:r>
              <a:rPr sz="2400" b="1" spc="-4" dirty="0">
                <a:latin typeface="+mj-lt"/>
                <a:cs typeface="Arial"/>
              </a:rPr>
              <a:t>Investor </a:t>
            </a:r>
            <a:r>
              <a:rPr sz="2400" b="1" spc="-9" dirty="0">
                <a:latin typeface="+mj-lt"/>
                <a:cs typeface="Arial"/>
              </a:rPr>
              <a:t>yang menghindari </a:t>
            </a:r>
            <a:r>
              <a:rPr sz="2400" b="1" spc="-4" dirty="0">
                <a:latin typeface="+mj-lt"/>
                <a:cs typeface="Arial"/>
              </a:rPr>
              <a:t>resiko</a:t>
            </a:r>
            <a:r>
              <a:rPr sz="2400" b="1" spc="-4" dirty="0">
                <a:latin typeface="+mj-lt"/>
                <a:cs typeface="Arial"/>
              </a:rPr>
              <a:t> (</a:t>
            </a:r>
            <a:r>
              <a:rPr sz="2400" b="1" i="1" spc="-4" dirty="0">
                <a:latin typeface="+mj-lt"/>
                <a:cs typeface="Arial"/>
              </a:rPr>
              <a:t>risk</a:t>
            </a:r>
            <a:r>
              <a:rPr sz="2400" b="1" i="1" spc="13" dirty="0">
                <a:latin typeface="+mj-lt"/>
                <a:cs typeface="Arial"/>
              </a:rPr>
              <a:t> </a:t>
            </a:r>
            <a:r>
              <a:rPr sz="2400" b="1" i="1" spc="-4" dirty="0">
                <a:latin typeface="+mj-lt"/>
                <a:cs typeface="Arial"/>
              </a:rPr>
              <a:t>averter</a:t>
            </a:r>
            <a:r>
              <a:rPr sz="2400" b="1" spc="-4" dirty="0">
                <a:latin typeface="+mj-lt"/>
                <a:cs typeface="Arial"/>
              </a:rPr>
              <a:t>)</a:t>
            </a:r>
            <a:endParaRPr sz="2400" b="1" dirty="0">
              <a:latin typeface="+mj-lt"/>
              <a:cs typeface="Arial"/>
            </a:endParaRPr>
          </a:p>
          <a:p>
            <a:pPr marR="361854" indent="12700" algn="just">
              <a:lnSpc>
                <a:spcPts val="1822"/>
              </a:lnSpc>
              <a:spcBef>
                <a:spcPts val="426"/>
              </a:spcBef>
            </a:pPr>
            <a:r>
              <a:rPr sz="2400" spc="-4" dirty="0">
                <a:latin typeface="+mj-lt"/>
                <a:cs typeface="Arial"/>
              </a:rPr>
              <a:t>Investor ini merupakan </a:t>
            </a:r>
            <a:r>
              <a:rPr sz="2400" i="1" spc="-4" dirty="0">
                <a:latin typeface="+mj-lt"/>
                <a:cs typeface="Arial"/>
              </a:rPr>
              <a:t>save </a:t>
            </a:r>
            <a:r>
              <a:rPr sz="2400" i="1" spc="-9" dirty="0">
                <a:latin typeface="+mj-lt"/>
                <a:cs typeface="Arial"/>
              </a:rPr>
              <a:t>player </a:t>
            </a:r>
            <a:r>
              <a:rPr sz="2400" spc="-9" dirty="0">
                <a:latin typeface="+mj-lt"/>
                <a:cs typeface="Arial"/>
              </a:rPr>
              <a:t>dan </a:t>
            </a:r>
            <a:r>
              <a:rPr sz="2400" spc="-4" dirty="0">
                <a:latin typeface="+mj-lt"/>
                <a:cs typeface="Arial"/>
              </a:rPr>
              <a:t>kurang agresif </a:t>
            </a:r>
            <a:r>
              <a:rPr sz="2400" spc="-9" dirty="0">
                <a:latin typeface="+mj-lt"/>
                <a:cs typeface="Arial"/>
              </a:rPr>
              <a:t>ataupun  </a:t>
            </a:r>
            <a:r>
              <a:rPr sz="2400" spc="-4" dirty="0">
                <a:latin typeface="+mj-lt"/>
                <a:cs typeface="Arial"/>
              </a:rPr>
              <a:t>spekulatif </a:t>
            </a:r>
            <a:r>
              <a:rPr sz="2400" spc="-9" dirty="0">
                <a:latin typeface="+mj-lt"/>
                <a:cs typeface="Arial"/>
              </a:rPr>
              <a:t>dalam</a:t>
            </a:r>
            <a:r>
              <a:rPr sz="2400" spc="4" dirty="0">
                <a:latin typeface="+mj-lt"/>
                <a:cs typeface="Arial"/>
              </a:rPr>
              <a:t> </a:t>
            </a:r>
            <a:r>
              <a:rPr sz="2400" spc="-4" dirty="0">
                <a:latin typeface="+mj-lt"/>
                <a:cs typeface="Arial"/>
              </a:rPr>
              <a:t>berinvestasi</a:t>
            </a:r>
            <a:r>
              <a:rPr sz="2400" spc="-4" dirty="0">
                <a:latin typeface="+mj-lt"/>
                <a:cs typeface="Arial"/>
              </a:rPr>
              <a:t>.</a:t>
            </a:r>
            <a:endParaRPr sz="2400" dirty="0"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108452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27819" y="537883"/>
            <a:ext cx="109450" cy="1062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980219" y="537883"/>
            <a:ext cx="109450" cy="1062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134003" y="537883"/>
            <a:ext cx="108065" cy="10623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827819" y="685800"/>
            <a:ext cx="109450" cy="10623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980219" y="685800"/>
            <a:ext cx="109450" cy="10623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34003" y="685800"/>
            <a:ext cx="108065" cy="10623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286403" y="685800"/>
            <a:ext cx="108065" cy="10623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827819" y="835062"/>
            <a:ext cx="109450" cy="10488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980219" y="835062"/>
            <a:ext cx="109450" cy="10488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134003" y="835062"/>
            <a:ext cx="108065" cy="10488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286403" y="835062"/>
            <a:ext cx="108065" cy="1048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438803" y="835062"/>
            <a:ext cx="109450" cy="10488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827819" y="981635"/>
            <a:ext cx="109450" cy="106231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980219" y="981635"/>
            <a:ext cx="109450" cy="106231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134003" y="981635"/>
            <a:ext cx="108065" cy="106231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286403" y="981635"/>
            <a:ext cx="108065" cy="106231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827819" y="1130897"/>
            <a:ext cx="109450" cy="106231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980219" y="1130897"/>
            <a:ext cx="109450" cy="106231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134003" y="1130897"/>
            <a:ext cx="108065" cy="106231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286403" y="1130897"/>
            <a:ext cx="108065" cy="106231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438803" y="1130897"/>
            <a:ext cx="109450" cy="106231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827819" y="1278815"/>
            <a:ext cx="109450" cy="104886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980219" y="1278815"/>
            <a:ext cx="109450" cy="104886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286403" y="1278815"/>
            <a:ext cx="108065" cy="104886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134003" y="1278815"/>
            <a:ext cx="108065" cy="104886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827819" y="1426732"/>
            <a:ext cx="109450" cy="106231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980219" y="1426732"/>
            <a:ext cx="109450" cy="106231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286403" y="1426732"/>
            <a:ext cx="108065" cy="106231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134003" y="1426732"/>
            <a:ext cx="108065" cy="106231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980219" y="1574651"/>
            <a:ext cx="109450" cy="106231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286403" y="1574651"/>
            <a:ext cx="108065" cy="106231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3" name="object 33"/>
          <p:cNvGraphicFramePr>
            <a:graphicFrameLocks noGrp="1"/>
          </p:cNvGraphicFramePr>
          <p:nvPr/>
        </p:nvGraphicFramePr>
        <p:xfrm>
          <a:off x="638002" y="537883"/>
          <a:ext cx="7821467" cy="47868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4891"/>
                <a:gridCol w="2448791"/>
                <a:gridCol w="2829213"/>
                <a:gridCol w="818572"/>
              </a:tblGrid>
              <a:tr h="871032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8639">
                <a:tc>
                  <a:txBody>
                    <a:bodyPr/>
                    <a:lstStyle/>
                    <a:p>
                      <a:pPr marL="254000">
                        <a:lnSpc>
                          <a:spcPts val="2230"/>
                        </a:lnSpc>
                      </a:pPr>
                      <a:r>
                        <a:rPr sz="1700" spc="5" dirty="0">
                          <a:latin typeface="Times New Roman"/>
                          <a:cs typeface="Times New Roman"/>
                        </a:rPr>
                        <a:t>TIPE</a:t>
                      </a:r>
                      <a:r>
                        <a:rPr sz="17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RISIKO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8835">
                        <a:lnSpc>
                          <a:spcPts val="2230"/>
                        </a:lnSpc>
                      </a:pPr>
                      <a:r>
                        <a:rPr sz="1700" spc="10" dirty="0">
                          <a:latin typeface="Times New Roman"/>
                          <a:cs typeface="Times New Roman"/>
                        </a:rPr>
                        <a:t>DEFINISI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82395">
                        <a:lnSpc>
                          <a:spcPts val="2230"/>
                        </a:lnSpc>
                      </a:pPr>
                      <a:r>
                        <a:rPr sz="1700" spc="5" dirty="0">
                          <a:latin typeface="Times New Roman"/>
                          <a:cs typeface="Times New Roman"/>
                        </a:rPr>
                        <a:t>ILUSTRASI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152412">
                <a:tc>
                  <a:txBody>
                    <a:bodyPr/>
                    <a:lstStyle/>
                    <a:p>
                      <a:pPr marL="14604">
                        <a:lnSpc>
                          <a:spcPts val="2230"/>
                        </a:lnSpc>
                      </a:pPr>
                      <a:r>
                        <a:rPr sz="1700" spc="10" dirty="0">
                          <a:latin typeface="Times New Roman"/>
                          <a:cs typeface="Times New Roman"/>
                        </a:rPr>
                        <a:t>Risiko </a:t>
                      </a:r>
                      <a:r>
                        <a:rPr sz="1700" dirty="0">
                          <a:latin typeface="Times New Roman"/>
                          <a:cs typeface="Times New Roman"/>
                        </a:rPr>
                        <a:t>Aset</a:t>
                      </a:r>
                      <a:r>
                        <a:rPr sz="17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Fisik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marR="59690" indent="-635" algn="just">
                        <a:lnSpc>
                          <a:spcPct val="97000"/>
                        </a:lnSpc>
                        <a:spcBef>
                          <a:spcPts val="20"/>
                        </a:spcBef>
                      </a:pPr>
                      <a:r>
                        <a:rPr sz="1700" spc="10" dirty="0">
                          <a:latin typeface="Times New Roman"/>
                          <a:cs typeface="Times New Roman"/>
                        </a:rPr>
                        <a:t>Risiko </a:t>
                      </a:r>
                      <a:r>
                        <a:rPr sz="1700" dirty="0">
                          <a:latin typeface="Times New Roman"/>
                          <a:cs typeface="Times New Roman"/>
                        </a:rPr>
                        <a:t>yang terjadi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karena 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kejadian </a:t>
                      </a:r>
                      <a:r>
                        <a:rPr sz="1700" dirty="0">
                          <a:latin typeface="Times New Roman"/>
                          <a:cs typeface="Times New Roman"/>
                        </a:rPr>
                        <a:t>tertentu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berakibat  buruk (kerugian) pada aset  fisik organisasi.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2241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5240" marR="265430">
                        <a:lnSpc>
                          <a:spcPts val="2210"/>
                        </a:lnSpc>
                        <a:spcBef>
                          <a:spcPts val="80"/>
                        </a:spcBef>
                      </a:pPr>
                      <a:r>
                        <a:rPr sz="1700" spc="5" dirty="0">
                          <a:latin typeface="Times New Roman"/>
                          <a:cs typeface="Times New Roman"/>
                        </a:rPr>
                        <a:t>Kebakaran </a:t>
                      </a:r>
                      <a:r>
                        <a:rPr sz="1700" dirty="0">
                          <a:latin typeface="Times New Roman"/>
                          <a:cs typeface="Times New Roman"/>
                        </a:rPr>
                        <a:t>yang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melanda gudang atau  bangunan</a:t>
                      </a:r>
                      <a:r>
                        <a:rPr sz="17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perusahaan.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15240">
                        <a:lnSpc>
                          <a:spcPts val="2115"/>
                        </a:lnSpc>
                      </a:pPr>
                      <a:r>
                        <a:rPr sz="1700" spc="5" dirty="0">
                          <a:latin typeface="Times New Roman"/>
                          <a:cs typeface="Times New Roman"/>
                        </a:rPr>
                        <a:t>Banjir mengakibatkan kerusakan</a:t>
                      </a:r>
                      <a:r>
                        <a:rPr sz="17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pada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 marL="15240">
                        <a:lnSpc>
                          <a:spcPts val="2250"/>
                        </a:lnSpc>
                      </a:pPr>
                      <a:r>
                        <a:rPr sz="1700" spc="5" dirty="0">
                          <a:latin typeface="Times New Roman"/>
                          <a:cs typeface="Times New Roman"/>
                        </a:rPr>
                        <a:t>bangunan dan</a:t>
                      </a:r>
                      <a:r>
                        <a:rPr sz="17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peralatan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89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984996">
                <a:tc>
                  <a:txBody>
                    <a:bodyPr/>
                    <a:lstStyle/>
                    <a:p>
                      <a:pPr marL="14604">
                        <a:lnSpc>
                          <a:spcPts val="2230"/>
                        </a:lnSpc>
                      </a:pPr>
                      <a:r>
                        <a:rPr sz="1700" spc="10" dirty="0">
                          <a:latin typeface="Times New Roman"/>
                          <a:cs typeface="Times New Roman"/>
                        </a:rPr>
                        <a:t>Risiko</a:t>
                      </a:r>
                      <a:r>
                        <a:rPr sz="17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700" dirty="0">
                          <a:latin typeface="Times New Roman"/>
                          <a:cs typeface="Times New Roman"/>
                        </a:rPr>
                        <a:t>karyawan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marR="134620" indent="-635">
                        <a:lnSpc>
                          <a:spcPts val="2210"/>
                        </a:lnSpc>
                        <a:spcBef>
                          <a:spcPts val="80"/>
                        </a:spcBef>
                      </a:pPr>
                      <a:r>
                        <a:rPr sz="1700" spc="10" dirty="0">
                          <a:latin typeface="Times New Roman"/>
                          <a:cs typeface="Times New Roman"/>
                        </a:rPr>
                        <a:t>Risiko </a:t>
                      </a:r>
                      <a:r>
                        <a:rPr sz="1700" dirty="0">
                          <a:latin typeface="Times New Roman"/>
                          <a:cs typeface="Times New Roman"/>
                        </a:rPr>
                        <a:t>karena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karyawan  organisasi mengalami  peristiwa </a:t>
                      </a:r>
                      <a:r>
                        <a:rPr sz="170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7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merugikan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89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5240" marR="212725">
                        <a:lnSpc>
                          <a:spcPts val="2210"/>
                        </a:lnSpc>
                        <a:spcBef>
                          <a:spcPts val="80"/>
                        </a:spcBef>
                      </a:pPr>
                      <a:r>
                        <a:rPr sz="1700" dirty="0">
                          <a:latin typeface="Times New Roman"/>
                          <a:cs typeface="Times New Roman"/>
                        </a:rPr>
                        <a:t>Kecelakaan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kerja mengakibatkan  karyawan cedera, kegiatan </a:t>
                      </a:r>
                      <a:r>
                        <a:rPr sz="1700" dirty="0">
                          <a:latin typeface="Times New Roman"/>
                          <a:cs typeface="Times New Roman"/>
                        </a:rPr>
                        <a:t>operasional 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perusahaan</a:t>
                      </a:r>
                      <a:r>
                        <a:rPr sz="17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terganggu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8965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229733">
                <a:tc>
                  <a:txBody>
                    <a:bodyPr/>
                    <a:lstStyle/>
                    <a:p>
                      <a:pPr marL="14604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sz="1700" spc="10" dirty="0">
                          <a:latin typeface="Times New Roman"/>
                          <a:cs typeface="Times New Roman"/>
                        </a:rPr>
                        <a:t>Risiko</a:t>
                      </a:r>
                      <a:r>
                        <a:rPr sz="17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700" dirty="0">
                          <a:latin typeface="Times New Roman"/>
                          <a:cs typeface="Times New Roman"/>
                        </a:rPr>
                        <a:t>legal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1681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" marR="18415" indent="-635">
                        <a:lnSpc>
                          <a:spcPts val="2210"/>
                        </a:lnSpc>
                        <a:spcBef>
                          <a:spcPts val="145"/>
                        </a:spcBef>
                      </a:pPr>
                      <a:r>
                        <a:rPr sz="1700" spc="10" dirty="0">
                          <a:latin typeface="Times New Roman"/>
                          <a:cs typeface="Times New Roman"/>
                        </a:rPr>
                        <a:t>Risiko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kontrak tidak</a:t>
                      </a:r>
                      <a:r>
                        <a:rPr sz="1700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sesuai  yang diharapkan,  dokumentasi </a:t>
                      </a:r>
                      <a:r>
                        <a:rPr sz="1700" dirty="0">
                          <a:latin typeface="Times New Roman"/>
                          <a:cs typeface="Times New Roman"/>
                        </a:rPr>
                        <a:t>yang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tidak  benar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16249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5240" marR="481330">
                        <a:lnSpc>
                          <a:spcPts val="2210"/>
                        </a:lnSpc>
                        <a:spcBef>
                          <a:spcPts val="145"/>
                        </a:spcBef>
                      </a:pPr>
                      <a:r>
                        <a:rPr sz="1700" dirty="0">
                          <a:latin typeface="Times New Roman"/>
                          <a:cs typeface="Times New Roman"/>
                        </a:rPr>
                        <a:t>Terjadi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perselisihan sehingga  perusahaan lain </a:t>
                      </a:r>
                      <a:r>
                        <a:rPr sz="1700" spc="10" dirty="0">
                          <a:latin typeface="Times New Roman"/>
                          <a:cs typeface="Times New Roman"/>
                        </a:rPr>
                        <a:t>menuntut </a:t>
                      </a:r>
                      <a:r>
                        <a:rPr sz="1700" dirty="0">
                          <a:latin typeface="Times New Roman"/>
                          <a:cs typeface="Times New Roman"/>
                        </a:rPr>
                        <a:t>ganti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rugi  yang</a:t>
                      </a:r>
                      <a:r>
                        <a:rPr sz="17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700" spc="5" dirty="0">
                          <a:latin typeface="Times New Roman"/>
                          <a:cs typeface="Times New Roman"/>
                        </a:rPr>
                        <a:t>signifikan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16249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4" name="object 34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446579"/>
            <a:ext cx="213360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191"/>
            <a:fld id="{81D60167-4931-47E6-BA6A-407CBD079E47}" type="slidenum">
              <a:rPr spc="-4" dirty="0"/>
              <a:pPr marL="34191"/>
              <a:t>13</a:t>
            </a:fld>
            <a:endParaRPr spc="-4" dirty="0"/>
          </a:p>
        </p:txBody>
      </p:sp>
    </p:spTree>
    <p:extLst>
      <p:ext uri="{BB962C8B-B14F-4D97-AF65-F5344CB8AC3E}">
        <p14:creationId xmlns:p14="http://schemas.microsoft.com/office/powerpoint/2010/main" val="31776035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27819" y="537883"/>
            <a:ext cx="109450" cy="1062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980219" y="537883"/>
            <a:ext cx="109450" cy="1062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134003" y="537883"/>
            <a:ext cx="108065" cy="10623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827819" y="685800"/>
            <a:ext cx="109450" cy="10623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980219" y="685800"/>
            <a:ext cx="109450" cy="10623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34003" y="685800"/>
            <a:ext cx="108065" cy="10623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286403" y="685800"/>
            <a:ext cx="108065" cy="10623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827819" y="835062"/>
            <a:ext cx="109450" cy="10488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980219" y="835062"/>
            <a:ext cx="109450" cy="10488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134003" y="835062"/>
            <a:ext cx="108065" cy="10488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286403" y="835062"/>
            <a:ext cx="108065" cy="1048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438803" y="835062"/>
            <a:ext cx="109450" cy="10488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7827819" y="981635"/>
            <a:ext cx="109450" cy="106231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980219" y="981635"/>
            <a:ext cx="109450" cy="106231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134003" y="981635"/>
            <a:ext cx="108065" cy="106231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286403" y="981635"/>
            <a:ext cx="108065" cy="106231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827819" y="1130897"/>
            <a:ext cx="109450" cy="106231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980219" y="1130897"/>
            <a:ext cx="109450" cy="106231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134003" y="1130897"/>
            <a:ext cx="108065" cy="106231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286403" y="1130897"/>
            <a:ext cx="108065" cy="106231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438803" y="1130897"/>
            <a:ext cx="109450" cy="106231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827819" y="1278815"/>
            <a:ext cx="109450" cy="104886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980219" y="1278815"/>
            <a:ext cx="109450" cy="104886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286403" y="1278815"/>
            <a:ext cx="108065" cy="104886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134003" y="1278815"/>
            <a:ext cx="108065" cy="104886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827819" y="1426732"/>
            <a:ext cx="109450" cy="106231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980219" y="1426732"/>
            <a:ext cx="109450" cy="106231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286403" y="1426732"/>
            <a:ext cx="108065" cy="106231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134003" y="1426732"/>
            <a:ext cx="108065" cy="106231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980219" y="1574651"/>
            <a:ext cx="109450" cy="106231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286403" y="1574651"/>
            <a:ext cx="108065" cy="106231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3" name="object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08567"/>
              </p:ext>
            </p:extLst>
          </p:nvPr>
        </p:nvGraphicFramePr>
        <p:xfrm>
          <a:off x="619291" y="1087866"/>
          <a:ext cx="7632699" cy="47795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64277"/>
                <a:gridCol w="2371436"/>
                <a:gridCol w="2765983"/>
                <a:gridCol w="831003"/>
              </a:tblGrid>
              <a:tr h="263898">
                <a:tc gridSpan="3">
                  <a:txBody>
                    <a:bodyPr/>
                    <a:lstStyle/>
                    <a:p>
                      <a:pPr marR="57785">
                        <a:lnSpc>
                          <a:spcPct val="100000"/>
                        </a:lnSpc>
                      </a:pP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14169">
                <a:tc>
                  <a:txBody>
                    <a:bodyPr/>
                    <a:lstStyle/>
                    <a:p>
                      <a:pPr marL="246379">
                        <a:lnSpc>
                          <a:spcPts val="1689"/>
                        </a:lnSpc>
                      </a:pPr>
                      <a:r>
                        <a:rPr sz="1300" spc="210" dirty="0">
                          <a:latin typeface="Times New Roman"/>
                          <a:cs typeface="Times New Roman"/>
                        </a:rPr>
                        <a:t>TIPE</a:t>
                      </a:r>
                      <a:r>
                        <a:rPr sz="13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225" dirty="0">
                          <a:latin typeface="Times New Roman"/>
                          <a:cs typeface="Times New Roman"/>
                        </a:rPr>
                        <a:t>RISIKO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20419">
                        <a:lnSpc>
                          <a:spcPts val="1689"/>
                        </a:lnSpc>
                      </a:pPr>
                      <a:r>
                        <a:rPr sz="1300" spc="210" dirty="0">
                          <a:latin typeface="Times New Roman"/>
                          <a:cs typeface="Times New Roman"/>
                        </a:rPr>
                        <a:t>DEFINISI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45565" marR="57785">
                        <a:lnSpc>
                          <a:spcPts val="1689"/>
                        </a:lnSpc>
                      </a:pPr>
                      <a:r>
                        <a:rPr sz="1300" spc="229" dirty="0">
                          <a:latin typeface="Times New Roman"/>
                          <a:cs typeface="Times New Roman"/>
                        </a:rPr>
                        <a:t>ILUSTRASI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4485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 marL="0" marR="0" marT="5603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926501">
                <a:tc>
                  <a:txBody>
                    <a:bodyPr/>
                    <a:lstStyle/>
                    <a:p>
                      <a:pPr marL="14604">
                        <a:lnSpc>
                          <a:spcPts val="1680"/>
                        </a:lnSpc>
                      </a:pPr>
                      <a:r>
                        <a:rPr sz="1300" spc="180" dirty="0">
                          <a:latin typeface="Times New Roman"/>
                          <a:cs typeface="Times New Roman"/>
                        </a:rPr>
                        <a:t>Risiko</a:t>
                      </a:r>
                      <a:r>
                        <a:rPr sz="1300" spc="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150" dirty="0">
                          <a:latin typeface="Times New Roman"/>
                          <a:cs typeface="Times New Roman"/>
                        </a:rPr>
                        <a:t>kredit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95" marR="467995" indent="-635">
                        <a:lnSpc>
                          <a:spcPct val="95600"/>
                        </a:lnSpc>
                        <a:spcBef>
                          <a:spcPts val="15"/>
                        </a:spcBef>
                      </a:pPr>
                      <a:r>
                        <a:rPr sz="1300" spc="175" dirty="0">
                          <a:latin typeface="Times New Roman"/>
                          <a:cs typeface="Times New Roman"/>
                        </a:rPr>
                        <a:t>Risiko karena </a:t>
                      </a:r>
                      <a:r>
                        <a:rPr sz="1300" spc="170" dirty="0">
                          <a:latin typeface="Times New Roman"/>
                          <a:cs typeface="Times New Roman"/>
                        </a:rPr>
                        <a:t>counter  </a:t>
                      </a:r>
                      <a:r>
                        <a:rPr sz="1300" spc="165" dirty="0">
                          <a:latin typeface="Times New Roman"/>
                          <a:cs typeface="Times New Roman"/>
                        </a:rPr>
                        <a:t>party </a:t>
                      </a:r>
                      <a:r>
                        <a:rPr sz="1300" spc="170" dirty="0">
                          <a:latin typeface="Times New Roman"/>
                          <a:cs typeface="Times New Roman"/>
                        </a:rPr>
                        <a:t>gagal</a:t>
                      </a:r>
                      <a:r>
                        <a:rPr sz="13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210" dirty="0">
                          <a:latin typeface="Times New Roman"/>
                          <a:cs typeface="Times New Roman"/>
                        </a:rPr>
                        <a:t>memenuhi  </a:t>
                      </a:r>
                      <a:r>
                        <a:rPr sz="1300" spc="185" dirty="0">
                          <a:latin typeface="Times New Roman"/>
                          <a:cs typeface="Times New Roman"/>
                        </a:rPr>
                        <a:t>kewajibannya </a:t>
                      </a:r>
                      <a:r>
                        <a:rPr sz="1300" spc="195" dirty="0">
                          <a:latin typeface="Times New Roman"/>
                          <a:cs typeface="Times New Roman"/>
                        </a:rPr>
                        <a:t>kepada  </a:t>
                      </a:r>
                      <a:r>
                        <a:rPr sz="1300" spc="180" dirty="0">
                          <a:latin typeface="Times New Roman"/>
                          <a:cs typeface="Times New Roman"/>
                        </a:rPr>
                        <a:t>perusahaan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1681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0955" marR="26034">
                        <a:lnSpc>
                          <a:spcPts val="1670"/>
                        </a:lnSpc>
                        <a:spcBef>
                          <a:spcPts val="50"/>
                        </a:spcBef>
                      </a:pPr>
                      <a:r>
                        <a:rPr sz="1300" spc="175" dirty="0">
                          <a:latin typeface="Times New Roman"/>
                          <a:cs typeface="Times New Roman"/>
                        </a:rPr>
                        <a:t>Debitur </a:t>
                      </a:r>
                      <a:r>
                        <a:rPr sz="1300" spc="160" dirty="0">
                          <a:latin typeface="Times New Roman"/>
                          <a:cs typeface="Times New Roman"/>
                        </a:rPr>
                        <a:t>tidak bisa </a:t>
                      </a:r>
                      <a:r>
                        <a:rPr sz="1300" spc="215" dirty="0">
                          <a:latin typeface="Times New Roman"/>
                          <a:cs typeface="Times New Roman"/>
                        </a:rPr>
                        <a:t>membayar</a:t>
                      </a:r>
                      <a:r>
                        <a:rPr sz="1300" spc="-20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155" dirty="0">
                          <a:latin typeface="Times New Roman"/>
                          <a:cs typeface="Times New Roman"/>
                        </a:rPr>
                        <a:t>cicilan </a:t>
                      </a:r>
                      <a:r>
                        <a:rPr sz="1300" spc="195" dirty="0">
                          <a:latin typeface="Times New Roman"/>
                          <a:cs typeface="Times New Roman"/>
                        </a:rPr>
                        <a:t>dan  bunga </a:t>
                      </a:r>
                      <a:r>
                        <a:rPr sz="1300" spc="170" dirty="0">
                          <a:latin typeface="Times New Roman"/>
                          <a:cs typeface="Times New Roman"/>
                        </a:rPr>
                        <a:t>hutang, </a:t>
                      </a:r>
                      <a:r>
                        <a:rPr sz="1300" spc="175" dirty="0">
                          <a:latin typeface="Times New Roman"/>
                          <a:cs typeface="Times New Roman"/>
                        </a:rPr>
                        <a:t>sehingga </a:t>
                      </a:r>
                      <a:r>
                        <a:rPr sz="1300" spc="180" dirty="0">
                          <a:latin typeface="Times New Roman"/>
                          <a:cs typeface="Times New Roman"/>
                        </a:rPr>
                        <a:t>perusahaan  </a:t>
                      </a:r>
                      <a:r>
                        <a:rPr sz="1300" spc="200" dirty="0">
                          <a:latin typeface="Times New Roman"/>
                          <a:cs typeface="Times New Roman"/>
                        </a:rPr>
                        <a:t>mengalami</a:t>
                      </a:r>
                      <a:r>
                        <a:rPr sz="13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165" dirty="0">
                          <a:latin typeface="Times New Roman"/>
                          <a:cs typeface="Times New Roman"/>
                        </a:rPr>
                        <a:t>kerugian.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0955">
                        <a:lnSpc>
                          <a:spcPts val="1610"/>
                        </a:lnSpc>
                      </a:pPr>
                      <a:r>
                        <a:rPr sz="1300" spc="175" dirty="0">
                          <a:latin typeface="Times New Roman"/>
                          <a:cs typeface="Times New Roman"/>
                        </a:rPr>
                        <a:t>Piutang </a:t>
                      </a:r>
                      <a:r>
                        <a:rPr sz="1300" spc="195" dirty="0">
                          <a:latin typeface="Times New Roman"/>
                          <a:cs typeface="Times New Roman"/>
                        </a:rPr>
                        <a:t>dagang </a:t>
                      </a:r>
                      <a:r>
                        <a:rPr sz="1300" spc="160" dirty="0">
                          <a:latin typeface="Times New Roman"/>
                          <a:cs typeface="Times New Roman"/>
                        </a:rPr>
                        <a:t>tidak</a:t>
                      </a:r>
                      <a:r>
                        <a:rPr sz="1300" spc="-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155" dirty="0">
                          <a:latin typeface="Times New Roman"/>
                          <a:cs typeface="Times New Roman"/>
                        </a:rPr>
                        <a:t>terbayar.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5603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522879">
                <a:tc>
                  <a:txBody>
                    <a:bodyPr/>
                    <a:lstStyle/>
                    <a:p>
                      <a:pPr marL="14604">
                        <a:lnSpc>
                          <a:spcPts val="1739"/>
                        </a:lnSpc>
                      </a:pPr>
                      <a:r>
                        <a:rPr sz="1300" spc="180" dirty="0">
                          <a:latin typeface="Times New Roman"/>
                          <a:cs typeface="Times New Roman"/>
                        </a:rPr>
                        <a:t>Risiko</a:t>
                      </a:r>
                      <a:r>
                        <a:rPr sz="1300" spc="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160" dirty="0">
                          <a:latin typeface="Times New Roman"/>
                          <a:cs typeface="Times New Roman"/>
                        </a:rPr>
                        <a:t>Likuiditas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95" marR="102235" indent="-635">
                        <a:lnSpc>
                          <a:spcPct val="95600"/>
                        </a:lnSpc>
                        <a:spcBef>
                          <a:spcPts val="75"/>
                        </a:spcBef>
                      </a:pPr>
                      <a:r>
                        <a:rPr sz="1300" spc="175" dirty="0">
                          <a:latin typeface="Times New Roman"/>
                          <a:cs typeface="Times New Roman"/>
                        </a:rPr>
                        <a:t>Risiko </a:t>
                      </a:r>
                      <a:r>
                        <a:rPr sz="1300" spc="160" dirty="0">
                          <a:latin typeface="Times New Roman"/>
                          <a:cs typeface="Times New Roman"/>
                        </a:rPr>
                        <a:t>tidak bisa  </a:t>
                      </a:r>
                      <a:r>
                        <a:rPr sz="1300" spc="215" dirty="0">
                          <a:latin typeface="Times New Roman"/>
                          <a:cs typeface="Times New Roman"/>
                        </a:rPr>
                        <a:t>memenuhi </a:t>
                      </a:r>
                      <a:r>
                        <a:rPr sz="1300" spc="185" dirty="0">
                          <a:latin typeface="Times New Roman"/>
                          <a:cs typeface="Times New Roman"/>
                        </a:rPr>
                        <a:t>kebutuhan</a:t>
                      </a:r>
                      <a:r>
                        <a:rPr sz="1300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165" dirty="0">
                          <a:latin typeface="Times New Roman"/>
                          <a:cs typeface="Times New Roman"/>
                        </a:rPr>
                        <a:t>kas,  </a:t>
                      </a:r>
                      <a:r>
                        <a:rPr sz="1300" spc="150" dirty="0">
                          <a:latin typeface="Times New Roman"/>
                          <a:cs typeface="Times New Roman"/>
                        </a:rPr>
                        <a:t>risiko </a:t>
                      </a:r>
                      <a:r>
                        <a:rPr sz="1300" spc="160" dirty="0">
                          <a:latin typeface="Times New Roman"/>
                          <a:cs typeface="Times New Roman"/>
                        </a:rPr>
                        <a:t>tidak </a:t>
                      </a:r>
                      <a:r>
                        <a:rPr sz="1300" spc="165" dirty="0">
                          <a:latin typeface="Times New Roman"/>
                          <a:cs typeface="Times New Roman"/>
                        </a:rPr>
                        <a:t>bisa </a:t>
                      </a:r>
                      <a:r>
                        <a:rPr sz="1300" spc="185" dirty="0">
                          <a:latin typeface="Times New Roman"/>
                          <a:cs typeface="Times New Roman"/>
                        </a:rPr>
                        <a:t>menjual  </a:t>
                      </a:r>
                      <a:r>
                        <a:rPr sz="1300" spc="190" dirty="0">
                          <a:latin typeface="Times New Roman"/>
                          <a:cs typeface="Times New Roman"/>
                        </a:rPr>
                        <a:t>dengan </a:t>
                      </a:r>
                      <a:r>
                        <a:rPr sz="1300" spc="170" dirty="0">
                          <a:latin typeface="Times New Roman"/>
                          <a:cs typeface="Times New Roman"/>
                        </a:rPr>
                        <a:t>cepat </a:t>
                      </a:r>
                      <a:r>
                        <a:rPr sz="1300" spc="180" dirty="0">
                          <a:latin typeface="Times New Roman"/>
                          <a:cs typeface="Times New Roman"/>
                        </a:rPr>
                        <a:t>karena  </a:t>
                      </a:r>
                      <a:r>
                        <a:rPr sz="1300" spc="165" dirty="0">
                          <a:latin typeface="Times New Roman"/>
                          <a:cs typeface="Times New Roman"/>
                        </a:rPr>
                        <a:t>ketidaklikuidan atau  </a:t>
                      </a:r>
                      <a:r>
                        <a:rPr sz="1300" spc="195" dirty="0">
                          <a:latin typeface="Times New Roman"/>
                          <a:cs typeface="Times New Roman"/>
                        </a:rPr>
                        <a:t>gangguan</a:t>
                      </a:r>
                      <a:r>
                        <a:rPr sz="1300" spc="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170" dirty="0">
                          <a:latin typeface="Times New Roman"/>
                          <a:cs typeface="Times New Roman"/>
                        </a:rPr>
                        <a:t>pasar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8404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0955" marR="111125">
                        <a:lnSpc>
                          <a:spcPct val="95500"/>
                        </a:lnSpc>
                        <a:spcBef>
                          <a:spcPts val="75"/>
                        </a:spcBef>
                      </a:pPr>
                      <a:r>
                        <a:rPr sz="1300" spc="180" dirty="0">
                          <a:latin typeface="Times New Roman"/>
                          <a:cs typeface="Times New Roman"/>
                        </a:rPr>
                        <a:t>Perusahaan </a:t>
                      </a:r>
                      <a:r>
                        <a:rPr sz="1300" spc="160" dirty="0">
                          <a:latin typeface="Times New Roman"/>
                          <a:cs typeface="Times New Roman"/>
                        </a:rPr>
                        <a:t>tidak </a:t>
                      </a:r>
                      <a:r>
                        <a:rPr sz="1300" spc="210" dirty="0">
                          <a:latin typeface="Times New Roman"/>
                          <a:cs typeface="Times New Roman"/>
                        </a:rPr>
                        <a:t>mempunyai </a:t>
                      </a:r>
                      <a:r>
                        <a:rPr sz="1300" spc="180" dirty="0">
                          <a:latin typeface="Times New Roman"/>
                          <a:cs typeface="Times New Roman"/>
                        </a:rPr>
                        <a:t>kas</a:t>
                      </a:r>
                      <a:r>
                        <a:rPr sz="1300" spc="-1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185" dirty="0">
                          <a:latin typeface="Times New Roman"/>
                          <a:cs typeface="Times New Roman"/>
                        </a:rPr>
                        <a:t>untuk  </a:t>
                      </a:r>
                      <a:r>
                        <a:rPr sz="1300" spc="210" dirty="0">
                          <a:latin typeface="Times New Roman"/>
                          <a:cs typeface="Times New Roman"/>
                        </a:rPr>
                        <a:t>membayar </a:t>
                      </a:r>
                      <a:r>
                        <a:rPr sz="1300" spc="185" dirty="0">
                          <a:latin typeface="Times New Roman"/>
                          <a:cs typeface="Times New Roman"/>
                        </a:rPr>
                        <a:t>kewajibannya </a:t>
                      </a:r>
                      <a:r>
                        <a:rPr sz="1300" spc="165" dirty="0">
                          <a:latin typeface="Times New Roman"/>
                          <a:cs typeface="Times New Roman"/>
                        </a:rPr>
                        <a:t>(misal  </a:t>
                      </a:r>
                      <a:r>
                        <a:rPr sz="1300" spc="180" dirty="0">
                          <a:latin typeface="Times New Roman"/>
                          <a:cs typeface="Times New Roman"/>
                        </a:rPr>
                        <a:t>melunasi</a:t>
                      </a:r>
                      <a:r>
                        <a:rPr sz="1300" spc="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165" dirty="0">
                          <a:latin typeface="Times New Roman"/>
                          <a:cs typeface="Times New Roman"/>
                        </a:rPr>
                        <a:t>hutang).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20955" marR="177800">
                        <a:lnSpc>
                          <a:spcPct val="95700"/>
                        </a:lnSpc>
                        <a:spcBef>
                          <a:spcPts val="5"/>
                        </a:spcBef>
                      </a:pPr>
                      <a:r>
                        <a:rPr sz="1300" spc="180" dirty="0">
                          <a:latin typeface="Times New Roman"/>
                          <a:cs typeface="Times New Roman"/>
                        </a:rPr>
                        <a:t>Perusahaan </a:t>
                      </a:r>
                      <a:r>
                        <a:rPr sz="1300" spc="170" dirty="0">
                          <a:latin typeface="Times New Roman"/>
                          <a:cs typeface="Times New Roman"/>
                        </a:rPr>
                        <a:t>terpaksa </a:t>
                      </a:r>
                      <a:r>
                        <a:rPr sz="1300" spc="185" dirty="0">
                          <a:latin typeface="Times New Roman"/>
                          <a:cs typeface="Times New Roman"/>
                        </a:rPr>
                        <a:t>menjual </a:t>
                      </a:r>
                      <a:r>
                        <a:rPr sz="1300" spc="170" dirty="0">
                          <a:latin typeface="Times New Roman"/>
                          <a:cs typeface="Times New Roman"/>
                        </a:rPr>
                        <a:t>tanah  </a:t>
                      </a:r>
                      <a:r>
                        <a:rPr sz="1300" spc="190" dirty="0">
                          <a:latin typeface="Times New Roman"/>
                          <a:cs typeface="Times New Roman"/>
                        </a:rPr>
                        <a:t>dengan </a:t>
                      </a:r>
                      <a:r>
                        <a:rPr sz="1300" spc="180" dirty="0">
                          <a:latin typeface="Times New Roman"/>
                          <a:cs typeface="Times New Roman"/>
                        </a:rPr>
                        <a:t>harga </a:t>
                      </a:r>
                      <a:r>
                        <a:rPr sz="1300" spc="204" dirty="0">
                          <a:latin typeface="Times New Roman"/>
                          <a:cs typeface="Times New Roman"/>
                        </a:rPr>
                        <a:t>murah </a:t>
                      </a:r>
                      <a:r>
                        <a:rPr sz="1300" spc="185" dirty="0">
                          <a:latin typeface="Times New Roman"/>
                          <a:cs typeface="Times New Roman"/>
                        </a:rPr>
                        <a:t>(dibawah</a:t>
                      </a:r>
                      <a:r>
                        <a:rPr sz="1300" spc="-1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160" dirty="0">
                          <a:latin typeface="Times New Roman"/>
                          <a:cs typeface="Times New Roman"/>
                        </a:rPr>
                        <a:t>standar)  </a:t>
                      </a:r>
                      <a:r>
                        <a:rPr sz="1300" spc="175" dirty="0">
                          <a:latin typeface="Times New Roman"/>
                          <a:cs typeface="Times New Roman"/>
                        </a:rPr>
                        <a:t>karena </a:t>
                      </a:r>
                      <a:r>
                        <a:rPr sz="1300" spc="140" dirty="0">
                          <a:latin typeface="Times New Roman"/>
                          <a:cs typeface="Times New Roman"/>
                        </a:rPr>
                        <a:t>sulit </a:t>
                      </a:r>
                      <a:r>
                        <a:rPr sz="1300" spc="185" dirty="0">
                          <a:latin typeface="Times New Roman"/>
                          <a:cs typeface="Times New Roman"/>
                        </a:rPr>
                        <a:t>menjual </a:t>
                      </a:r>
                      <a:r>
                        <a:rPr sz="1300" spc="175" dirty="0">
                          <a:latin typeface="Times New Roman"/>
                          <a:cs typeface="Times New Roman"/>
                        </a:rPr>
                        <a:t>tanah </a:t>
                      </a:r>
                      <a:r>
                        <a:rPr sz="1300" spc="155" dirty="0">
                          <a:latin typeface="Times New Roman"/>
                          <a:cs typeface="Times New Roman"/>
                        </a:rPr>
                        <a:t>tersebut  (tidak </a:t>
                      </a:r>
                      <a:r>
                        <a:rPr sz="1300" spc="145" dirty="0">
                          <a:latin typeface="Times New Roman"/>
                          <a:cs typeface="Times New Roman"/>
                        </a:rPr>
                        <a:t>likuid), </a:t>
                      </a:r>
                      <a:r>
                        <a:rPr sz="1300" spc="175" dirty="0">
                          <a:latin typeface="Times New Roman"/>
                          <a:cs typeface="Times New Roman"/>
                        </a:rPr>
                        <a:t>padahal </a:t>
                      </a:r>
                      <a:r>
                        <a:rPr sz="1300" spc="180" dirty="0">
                          <a:latin typeface="Times New Roman"/>
                          <a:cs typeface="Times New Roman"/>
                        </a:rPr>
                        <a:t>perusahaan  </a:t>
                      </a:r>
                      <a:r>
                        <a:rPr sz="1300" spc="210" dirty="0">
                          <a:latin typeface="Times New Roman"/>
                          <a:cs typeface="Times New Roman"/>
                        </a:rPr>
                        <a:t>membutuhkan </a:t>
                      </a:r>
                      <a:r>
                        <a:rPr sz="1300" spc="180" dirty="0">
                          <a:latin typeface="Times New Roman"/>
                          <a:cs typeface="Times New Roman"/>
                        </a:rPr>
                        <a:t>kas </a:t>
                      </a:r>
                      <a:r>
                        <a:rPr sz="1300" spc="195" dirty="0">
                          <a:latin typeface="Times New Roman"/>
                          <a:cs typeface="Times New Roman"/>
                        </a:rPr>
                        <a:t>dengan</a:t>
                      </a:r>
                      <a:r>
                        <a:rPr sz="1300" spc="-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155" dirty="0">
                          <a:latin typeface="Times New Roman"/>
                          <a:cs typeface="Times New Roman"/>
                        </a:rPr>
                        <a:t>cepat.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8404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330586">
                <a:tc>
                  <a:txBody>
                    <a:bodyPr/>
                    <a:lstStyle/>
                    <a:p>
                      <a:pPr marL="14604">
                        <a:lnSpc>
                          <a:spcPts val="1735"/>
                        </a:lnSpc>
                      </a:pPr>
                      <a:r>
                        <a:rPr sz="1300" spc="180" dirty="0">
                          <a:latin typeface="Times New Roman"/>
                          <a:cs typeface="Times New Roman"/>
                        </a:rPr>
                        <a:t>Risiko</a:t>
                      </a:r>
                      <a:r>
                        <a:rPr sz="130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165" dirty="0">
                          <a:latin typeface="Times New Roman"/>
                          <a:cs typeface="Times New Roman"/>
                        </a:rPr>
                        <a:t>operasional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95" marR="31115">
                        <a:lnSpc>
                          <a:spcPct val="95600"/>
                        </a:lnSpc>
                        <a:spcBef>
                          <a:spcPts val="70"/>
                        </a:spcBef>
                      </a:pPr>
                      <a:r>
                        <a:rPr sz="1300" spc="175" dirty="0">
                          <a:latin typeface="Times New Roman"/>
                          <a:cs typeface="Times New Roman"/>
                        </a:rPr>
                        <a:t>Risiko </a:t>
                      </a:r>
                      <a:r>
                        <a:rPr sz="1300" spc="165" dirty="0">
                          <a:latin typeface="Times New Roman"/>
                          <a:cs typeface="Times New Roman"/>
                        </a:rPr>
                        <a:t>kegiatan  operasional </a:t>
                      </a:r>
                      <a:r>
                        <a:rPr sz="1300" spc="160" dirty="0">
                          <a:latin typeface="Times New Roman"/>
                          <a:cs typeface="Times New Roman"/>
                        </a:rPr>
                        <a:t>tidak </a:t>
                      </a:r>
                      <a:r>
                        <a:rPr sz="1300" spc="165" dirty="0">
                          <a:latin typeface="Times New Roman"/>
                          <a:cs typeface="Times New Roman"/>
                        </a:rPr>
                        <a:t>berjalan  </a:t>
                      </a:r>
                      <a:r>
                        <a:rPr sz="1300" spc="160" dirty="0">
                          <a:latin typeface="Times New Roman"/>
                          <a:cs typeface="Times New Roman"/>
                        </a:rPr>
                        <a:t>lancar </a:t>
                      </a:r>
                      <a:r>
                        <a:rPr sz="1300" spc="195" dirty="0">
                          <a:latin typeface="Times New Roman"/>
                          <a:cs typeface="Times New Roman"/>
                        </a:rPr>
                        <a:t>dan </a:t>
                      </a:r>
                      <a:r>
                        <a:rPr sz="1300" spc="190" dirty="0">
                          <a:latin typeface="Times New Roman"/>
                          <a:cs typeface="Times New Roman"/>
                        </a:rPr>
                        <a:t>mengakibatkan  </a:t>
                      </a:r>
                      <a:r>
                        <a:rPr sz="1300" spc="165" dirty="0">
                          <a:latin typeface="Times New Roman"/>
                          <a:cs typeface="Times New Roman"/>
                        </a:rPr>
                        <a:t>kerugian: </a:t>
                      </a:r>
                      <a:r>
                        <a:rPr sz="1300" spc="180" dirty="0">
                          <a:latin typeface="Times New Roman"/>
                          <a:cs typeface="Times New Roman"/>
                        </a:rPr>
                        <a:t>kegagalan  </a:t>
                      </a:r>
                      <a:r>
                        <a:rPr sz="1300" spc="165" dirty="0">
                          <a:latin typeface="Times New Roman"/>
                          <a:cs typeface="Times New Roman"/>
                        </a:rPr>
                        <a:t>sistem, </a:t>
                      </a:r>
                      <a:r>
                        <a:rPr sz="1300" spc="220" dirty="0">
                          <a:latin typeface="Times New Roman"/>
                          <a:cs typeface="Times New Roman"/>
                        </a:rPr>
                        <a:t>human </a:t>
                      </a:r>
                      <a:r>
                        <a:rPr sz="1300" spc="140" dirty="0">
                          <a:latin typeface="Times New Roman"/>
                          <a:cs typeface="Times New Roman"/>
                        </a:rPr>
                        <a:t>error,  </a:t>
                      </a:r>
                      <a:r>
                        <a:rPr sz="1300" spc="175" dirty="0">
                          <a:latin typeface="Times New Roman"/>
                          <a:cs typeface="Times New Roman"/>
                        </a:rPr>
                        <a:t>pengendalian </a:t>
                      </a:r>
                      <a:r>
                        <a:rPr sz="1300" spc="195" dirty="0">
                          <a:latin typeface="Times New Roman"/>
                          <a:cs typeface="Times New Roman"/>
                        </a:rPr>
                        <a:t>dan</a:t>
                      </a:r>
                      <a:r>
                        <a:rPr sz="13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175" dirty="0">
                          <a:latin typeface="Times New Roman"/>
                          <a:cs typeface="Times New Roman"/>
                        </a:rPr>
                        <a:t>prosedur  </a:t>
                      </a:r>
                      <a:r>
                        <a:rPr sz="1300" spc="190" dirty="0">
                          <a:latin typeface="Times New Roman"/>
                          <a:cs typeface="Times New Roman"/>
                        </a:rPr>
                        <a:t>yang</a:t>
                      </a:r>
                      <a:r>
                        <a:rPr sz="13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190" dirty="0">
                          <a:latin typeface="Times New Roman"/>
                          <a:cs typeface="Times New Roman"/>
                        </a:rPr>
                        <a:t>kurang</a:t>
                      </a: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7844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0955" marR="51435">
                        <a:lnSpc>
                          <a:spcPct val="95700"/>
                        </a:lnSpc>
                        <a:spcBef>
                          <a:spcPts val="65"/>
                        </a:spcBef>
                      </a:pPr>
                      <a:r>
                        <a:rPr sz="1300" spc="204" dirty="0">
                          <a:latin typeface="Times New Roman"/>
                          <a:cs typeface="Times New Roman"/>
                        </a:rPr>
                        <a:t>Komputer </a:t>
                      </a:r>
                      <a:r>
                        <a:rPr sz="1300" spc="180" dirty="0">
                          <a:latin typeface="Times New Roman"/>
                          <a:cs typeface="Times New Roman"/>
                        </a:rPr>
                        <a:t>perusahaan </a:t>
                      </a:r>
                      <a:r>
                        <a:rPr sz="1300" spc="170" dirty="0">
                          <a:latin typeface="Times New Roman"/>
                          <a:cs typeface="Times New Roman"/>
                        </a:rPr>
                        <a:t>terkena </a:t>
                      </a:r>
                      <a:r>
                        <a:rPr sz="1300" spc="160" dirty="0">
                          <a:latin typeface="Times New Roman"/>
                          <a:cs typeface="Times New Roman"/>
                        </a:rPr>
                        <a:t>virus  </a:t>
                      </a:r>
                      <a:r>
                        <a:rPr sz="1300" spc="175" dirty="0">
                          <a:latin typeface="Times New Roman"/>
                          <a:cs typeface="Times New Roman"/>
                        </a:rPr>
                        <a:t>sehingga </a:t>
                      </a:r>
                      <a:r>
                        <a:rPr sz="1300" spc="165" dirty="0">
                          <a:latin typeface="Times New Roman"/>
                          <a:cs typeface="Times New Roman"/>
                        </a:rPr>
                        <a:t>operasi </a:t>
                      </a:r>
                      <a:r>
                        <a:rPr sz="1300" spc="180" dirty="0">
                          <a:latin typeface="Times New Roman"/>
                          <a:cs typeface="Times New Roman"/>
                        </a:rPr>
                        <a:t>perusahaan </a:t>
                      </a:r>
                      <a:r>
                        <a:rPr sz="1300" spc="170" dirty="0">
                          <a:latin typeface="Times New Roman"/>
                          <a:cs typeface="Times New Roman"/>
                        </a:rPr>
                        <a:t>terganggu.  </a:t>
                      </a:r>
                      <a:r>
                        <a:rPr sz="1300" spc="180" dirty="0">
                          <a:latin typeface="Times New Roman"/>
                          <a:cs typeface="Times New Roman"/>
                        </a:rPr>
                        <a:t>Prosedur pengendalian perusahaan</a:t>
                      </a:r>
                      <a:r>
                        <a:rPr sz="1300" spc="-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160" dirty="0">
                          <a:latin typeface="Times New Roman"/>
                          <a:cs typeface="Times New Roman"/>
                        </a:rPr>
                        <a:t>tidak  </a:t>
                      </a:r>
                      <a:r>
                        <a:rPr sz="1300" spc="210" dirty="0">
                          <a:latin typeface="Times New Roman"/>
                          <a:cs typeface="Times New Roman"/>
                        </a:rPr>
                        <a:t>memadai </a:t>
                      </a:r>
                      <a:r>
                        <a:rPr sz="1300" spc="180" dirty="0">
                          <a:latin typeface="Times New Roman"/>
                          <a:cs typeface="Times New Roman"/>
                        </a:rPr>
                        <a:t>sehingga </a:t>
                      </a:r>
                      <a:r>
                        <a:rPr sz="1300" spc="150" dirty="0">
                          <a:latin typeface="Times New Roman"/>
                          <a:cs typeface="Times New Roman"/>
                        </a:rPr>
                        <a:t>terjadi </a:t>
                      </a:r>
                      <a:r>
                        <a:rPr sz="1300" spc="175" dirty="0">
                          <a:latin typeface="Times New Roman"/>
                          <a:cs typeface="Times New Roman"/>
                        </a:rPr>
                        <a:t>pencurian  </a:t>
                      </a:r>
                      <a:r>
                        <a:rPr sz="1300" spc="180" dirty="0">
                          <a:latin typeface="Times New Roman"/>
                          <a:cs typeface="Times New Roman"/>
                        </a:rPr>
                        <a:t>barang-barang </a:t>
                      </a:r>
                      <a:r>
                        <a:rPr sz="1300" spc="195" dirty="0">
                          <a:latin typeface="Times New Roman"/>
                          <a:cs typeface="Times New Roman"/>
                        </a:rPr>
                        <a:t>yang </a:t>
                      </a:r>
                      <a:r>
                        <a:rPr sz="1300" spc="160" dirty="0">
                          <a:latin typeface="Times New Roman"/>
                          <a:cs typeface="Times New Roman"/>
                        </a:rPr>
                        <a:t>dimiliki  </a:t>
                      </a:r>
                      <a:r>
                        <a:rPr sz="1300" spc="175" dirty="0">
                          <a:latin typeface="Times New Roman"/>
                          <a:cs typeface="Times New Roman"/>
                        </a:rPr>
                        <a:t>perusahaan.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7284" marB="0">
                    <a:lnL w="38100">
                      <a:solidFill>
                        <a:srgbClr val="000000"/>
                      </a:solidFill>
                      <a:prstDash val="solid"/>
                    </a:lnL>
                    <a:lnR w="381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4" name="object 34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446579"/>
            <a:ext cx="213360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191"/>
            <a:fld id="{81D60167-4931-47E6-BA6A-407CBD079E47}" type="slidenum">
              <a:rPr spc="-4" dirty="0"/>
              <a:pPr marL="34191"/>
              <a:t>14</a:t>
            </a:fld>
            <a:endParaRPr spc="-4" dirty="0"/>
          </a:p>
        </p:txBody>
      </p:sp>
    </p:spTree>
    <p:extLst>
      <p:ext uri="{BB962C8B-B14F-4D97-AF65-F5344CB8AC3E}">
        <p14:creationId xmlns:p14="http://schemas.microsoft.com/office/powerpoint/2010/main" val="819074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id-ID" sz="3200" b="1" dirty="0" smtClean="0"/>
              <a:t>CAPAIAN PEMBELAJARAN LULUSAN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Autofit/>
          </a:bodyPr>
          <a:lstStyle/>
          <a:p>
            <a:pPr algn="just"/>
            <a:r>
              <a:rPr lang="id-ID" sz="2000" b="1" dirty="0" smtClean="0"/>
              <a:t>Sikap :</a:t>
            </a:r>
          </a:p>
          <a:p>
            <a:pPr marL="0" indent="0" algn="just">
              <a:buNone/>
            </a:pPr>
            <a:r>
              <a:rPr lang="id-ID" sz="2000" dirty="0" smtClean="0"/>
              <a:t>1. Bertakwa kepada Tuhan Yang Maha Esa dan mampu menunjukkan sikap religius </a:t>
            </a:r>
          </a:p>
          <a:p>
            <a:pPr marL="0" indent="0" algn="just">
              <a:buNone/>
            </a:pPr>
            <a:r>
              <a:rPr lang="id-ID" sz="2000" dirty="0" smtClean="0"/>
              <a:t>2. Menunjukkan sikap bertanggungjawab atas pekerjaan di bidang keahliannya secara mandiri. </a:t>
            </a:r>
          </a:p>
          <a:p>
            <a:pPr algn="just"/>
            <a:r>
              <a:rPr lang="id-ID" sz="2000" b="1" dirty="0" smtClean="0"/>
              <a:t>Keterampilan Umum: </a:t>
            </a:r>
          </a:p>
          <a:p>
            <a:pPr marL="0" indent="0" algn="just">
              <a:buNone/>
            </a:pPr>
            <a:r>
              <a:rPr lang="id-ID" sz="2000" dirty="0" smtClean="0"/>
              <a:t>1. Mampu mangambil keputusan secara tepat dalam konteks penyelesaian masalah di bidang keahliannya berdasarkan hasil analisis informasi dan data. </a:t>
            </a:r>
          </a:p>
          <a:p>
            <a:pPr algn="just"/>
            <a:r>
              <a:rPr lang="id-ID" sz="2000" dirty="0" smtClean="0"/>
              <a:t> </a:t>
            </a:r>
            <a:r>
              <a:rPr lang="id-ID" sz="2000" b="1" dirty="0" smtClean="0"/>
              <a:t>Keterampilan Khusus </a:t>
            </a:r>
          </a:p>
          <a:p>
            <a:pPr marL="0" indent="0" algn="just">
              <a:buNone/>
            </a:pPr>
            <a:r>
              <a:rPr lang="id-ID" sz="2000" dirty="0" smtClean="0"/>
              <a:t>1. Mampu mengidentifikasi masalah di dalam organisasi dan mengambil tindakan solutif yang tepat berdasarkan alternatif yang dikembangkan </a:t>
            </a:r>
          </a:p>
          <a:p>
            <a:pPr marL="0" indent="0" algn="just">
              <a:buNone/>
            </a:pPr>
            <a:r>
              <a:rPr lang="id-ID" sz="2000" dirty="0"/>
              <a:t>2</a:t>
            </a:r>
            <a:r>
              <a:rPr lang="id-ID" sz="2000" dirty="0" smtClean="0"/>
              <a:t>. Mampu melakukan pemeriksaaan dan pengendalian sistem keuangan </a:t>
            </a:r>
          </a:p>
          <a:p>
            <a:pPr algn="just"/>
            <a:r>
              <a:rPr lang="id-ID" sz="2000" b="1" dirty="0" smtClean="0"/>
              <a:t>Pengetahuan </a:t>
            </a:r>
          </a:p>
          <a:p>
            <a:pPr algn="just"/>
            <a:r>
              <a:rPr lang="id-ID" sz="2000" dirty="0" smtClean="0"/>
              <a:t>1. Menguasai konsep dan teknik menyusun rencana strategis dan menjabarkannya dalam rencana operasional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870648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951268" y="1600200"/>
            <a:ext cx="7081405" cy="4124304"/>
          </a:xfrm>
          <a:prstGeom prst="rect">
            <a:avLst/>
          </a:prstGeom>
        </p:spPr>
        <p:txBody>
          <a:bodyPr vert="horz" wrap="square" lIns="0" tIns="10257" rIns="0" bIns="0" rtlCol="0">
            <a:spAutoFit/>
          </a:bodyPr>
          <a:lstStyle/>
          <a:p>
            <a:pPr marL="11397" marR="130495" algn="just">
              <a:lnSpc>
                <a:spcPct val="100099"/>
              </a:lnSpc>
              <a:spcBef>
                <a:spcPts val="81"/>
              </a:spcBef>
            </a:pPr>
            <a:r>
              <a:rPr sz="2400" spc="-4" dirty="0">
                <a:latin typeface="Arial"/>
                <a:cs typeface="Arial"/>
              </a:rPr>
              <a:t>Risiko </a:t>
            </a:r>
            <a:r>
              <a:rPr sz="2400" dirty="0">
                <a:latin typeface="Arial"/>
                <a:cs typeface="Arial"/>
              </a:rPr>
              <a:t>merupakan kata yang sudah kita dengar  hampir setiap hari. </a:t>
            </a:r>
            <a:r>
              <a:rPr sz="2400" spc="-4" dirty="0">
                <a:latin typeface="Arial"/>
                <a:cs typeface="Arial"/>
              </a:rPr>
              <a:t>Biasanya </a:t>
            </a:r>
            <a:r>
              <a:rPr sz="2400" dirty="0">
                <a:latin typeface="Arial"/>
                <a:cs typeface="Arial"/>
              </a:rPr>
              <a:t>kata </a:t>
            </a:r>
            <a:r>
              <a:rPr sz="2400" spc="-4" dirty="0">
                <a:latin typeface="Arial"/>
                <a:cs typeface="Arial"/>
              </a:rPr>
              <a:t>tersebut  </a:t>
            </a:r>
            <a:r>
              <a:rPr sz="2400" dirty="0">
                <a:latin typeface="Arial"/>
                <a:cs typeface="Arial"/>
              </a:rPr>
              <a:t>mempunyai </a:t>
            </a:r>
            <a:r>
              <a:rPr sz="2400" spc="-4" dirty="0">
                <a:latin typeface="Arial"/>
                <a:cs typeface="Arial"/>
              </a:rPr>
              <a:t>konotasi </a:t>
            </a:r>
            <a:r>
              <a:rPr sz="2400" dirty="0">
                <a:latin typeface="Arial"/>
                <a:cs typeface="Arial"/>
              </a:rPr>
              <a:t>yang negatif, </a:t>
            </a:r>
            <a:r>
              <a:rPr sz="2400" spc="-4" dirty="0">
                <a:latin typeface="Arial"/>
                <a:cs typeface="Arial"/>
              </a:rPr>
              <a:t>sesuatu </a:t>
            </a:r>
            <a:r>
              <a:rPr sz="2400" dirty="0">
                <a:latin typeface="Arial"/>
                <a:cs typeface="Arial"/>
              </a:rPr>
              <a:t>yang  tidak kita sukai, </a:t>
            </a:r>
            <a:r>
              <a:rPr sz="2400" spc="-4" dirty="0">
                <a:latin typeface="Arial"/>
                <a:cs typeface="Arial"/>
              </a:rPr>
              <a:t>sesuatu </a:t>
            </a:r>
            <a:r>
              <a:rPr sz="2400" dirty="0">
                <a:latin typeface="Arial"/>
                <a:cs typeface="Arial"/>
              </a:rPr>
              <a:t>yang ingin </a:t>
            </a:r>
            <a:r>
              <a:rPr sz="2400" spc="-4" dirty="0">
                <a:latin typeface="Arial"/>
                <a:cs typeface="Arial"/>
              </a:rPr>
              <a:t>kita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 err="1">
                <a:latin typeface="Arial"/>
                <a:cs typeface="Arial"/>
              </a:rPr>
              <a:t>hindari</a:t>
            </a:r>
            <a:r>
              <a:rPr sz="2400" dirty="0" smtClean="0">
                <a:latin typeface="Arial"/>
                <a:cs typeface="Arial"/>
              </a:rPr>
              <a:t>.</a:t>
            </a:r>
          </a:p>
          <a:p>
            <a:pPr marL="11397" marR="130495" algn="just">
              <a:lnSpc>
                <a:spcPct val="100099"/>
              </a:lnSpc>
              <a:spcBef>
                <a:spcPts val="81"/>
              </a:spcBef>
            </a:pPr>
            <a:endParaRPr lang="x-none" sz="2400">
              <a:latin typeface="Arial"/>
              <a:cs typeface="Arial"/>
            </a:endParaRPr>
          </a:p>
          <a:p>
            <a:pPr marL="11397" marR="130495" algn="just">
              <a:lnSpc>
                <a:spcPct val="100099"/>
              </a:lnSpc>
              <a:spcBef>
                <a:spcPts val="81"/>
              </a:spcBef>
            </a:pPr>
            <a:r>
              <a:rPr lang="id-ID" sz="2400" dirty="0" smtClean="0">
                <a:latin typeface="Arial"/>
                <a:cs typeface="Arial"/>
              </a:rPr>
              <a:t>A</a:t>
            </a:r>
            <a:r>
              <a:rPr lang="x-none" sz="2400" smtClean="0">
                <a:latin typeface="Arial"/>
                <a:cs typeface="Arial"/>
              </a:rPr>
              <a:t>tau dapat dikatakan dengan :</a:t>
            </a:r>
          </a:p>
          <a:p>
            <a:pPr marL="11397" marR="130495" algn="just">
              <a:lnSpc>
                <a:spcPct val="100099"/>
              </a:lnSpc>
              <a:spcBef>
                <a:spcPts val="81"/>
              </a:spcBef>
            </a:pPr>
            <a:endParaRPr lang="x-none" sz="2400">
              <a:latin typeface="Arial"/>
              <a:cs typeface="Arial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altLang="id-ID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Kerugian</a:t>
            </a:r>
            <a:r>
              <a:rPr lang="en-US" alt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id-ID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alt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diharapkan</a:t>
            </a:r>
            <a:endParaRPr lang="en-US" alt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altLang="id-ID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Penyimpangan</a:t>
            </a:r>
            <a:r>
              <a:rPr lang="en-US" alt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alt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id-ID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diharapkan</a:t>
            </a:r>
            <a:endParaRPr lang="en-US" alt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altLang="id-ID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Kejadian</a:t>
            </a:r>
            <a:r>
              <a:rPr lang="en-US" alt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id-ID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alt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menguntungkan</a:t>
            </a:r>
            <a:endParaRPr lang="en-US" altLang="id-ID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397" marR="130495" algn="just">
              <a:lnSpc>
                <a:spcPct val="100099"/>
              </a:lnSpc>
              <a:spcBef>
                <a:spcPts val="81"/>
              </a:spcBef>
            </a:pPr>
            <a:endParaRPr sz="24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446579"/>
            <a:ext cx="213360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191"/>
            <a:fld id="{81D60167-4931-47E6-BA6A-407CBD079E47}" type="slidenum">
              <a:rPr spc="-4" dirty="0"/>
              <a:pPr marL="34191"/>
              <a:t>3</a:t>
            </a:fld>
            <a:endParaRPr spc="-4" dirty="0"/>
          </a:p>
        </p:txBody>
      </p:sp>
      <p:sp>
        <p:nvSpPr>
          <p:cNvPr id="12" name="TextBox 11"/>
          <p:cNvSpPr txBox="1"/>
          <p:nvPr/>
        </p:nvSpPr>
        <p:spPr>
          <a:xfrm>
            <a:off x="2091670" y="414577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3600" b="1" dirty="0" smtClean="0"/>
              <a:t>PENGERTIAN RISIKO</a:t>
            </a:r>
            <a:endParaRPr lang="id-ID" sz="3600" b="1" dirty="0"/>
          </a:p>
        </p:txBody>
      </p:sp>
    </p:spTree>
    <p:extLst>
      <p:ext uri="{BB962C8B-B14F-4D97-AF65-F5344CB8AC3E}">
        <p14:creationId xmlns:p14="http://schemas.microsoft.com/office/powerpoint/2010/main" val="2377819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1219200"/>
            <a:ext cx="7467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397" marR="555603" algn="just"/>
            <a:r>
              <a:rPr lang="id-ID" sz="2800" spc="-4" dirty="0" smtClean="0">
                <a:latin typeface="Arial"/>
                <a:cs typeface="Arial"/>
              </a:rPr>
              <a:t>Sebagai </a:t>
            </a:r>
            <a:r>
              <a:rPr lang="id-ID" sz="2800" dirty="0" smtClean="0">
                <a:latin typeface="Arial"/>
                <a:cs typeface="Arial"/>
              </a:rPr>
              <a:t>contoh, </a:t>
            </a:r>
            <a:r>
              <a:rPr lang="id-ID" sz="2800" spc="-4" dirty="0" smtClean="0">
                <a:latin typeface="Arial"/>
                <a:cs typeface="Arial"/>
              </a:rPr>
              <a:t>jika </a:t>
            </a:r>
            <a:r>
              <a:rPr lang="id-ID" sz="2800" dirty="0" smtClean="0">
                <a:latin typeface="Arial"/>
                <a:cs typeface="Arial"/>
              </a:rPr>
              <a:t>kita </a:t>
            </a:r>
            <a:r>
              <a:rPr lang="id-ID" sz="2800" spc="-4" dirty="0" smtClean="0">
                <a:latin typeface="Arial"/>
                <a:cs typeface="Arial"/>
              </a:rPr>
              <a:t>jalan </a:t>
            </a:r>
            <a:r>
              <a:rPr lang="id-ID" sz="2800" dirty="0" smtClean="0">
                <a:latin typeface="Arial"/>
                <a:cs typeface="Arial"/>
              </a:rPr>
              <a:t>keluar dengan  </a:t>
            </a:r>
            <a:r>
              <a:rPr lang="id-ID" sz="2800" spc="-4" dirty="0" smtClean="0">
                <a:latin typeface="Arial"/>
                <a:cs typeface="Arial"/>
              </a:rPr>
              <a:t>mobil, </a:t>
            </a:r>
            <a:r>
              <a:rPr lang="id-ID" sz="2800" dirty="0" smtClean="0">
                <a:latin typeface="Arial"/>
                <a:cs typeface="Arial"/>
              </a:rPr>
              <a:t>maka ada risiko </a:t>
            </a:r>
            <a:r>
              <a:rPr lang="id-ID" sz="2800" spc="-4" dirty="0" smtClean="0">
                <a:latin typeface="Arial"/>
                <a:cs typeface="Arial"/>
              </a:rPr>
              <a:t>mobil </a:t>
            </a:r>
            <a:r>
              <a:rPr lang="id-ID" sz="2800" dirty="0" smtClean="0">
                <a:latin typeface="Arial"/>
                <a:cs typeface="Arial"/>
              </a:rPr>
              <a:t>kita</a:t>
            </a:r>
            <a:r>
              <a:rPr lang="id-ID" sz="2800" spc="22" dirty="0" smtClean="0">
                <a:latin typeface="Arial"/>
                <a:cs typeface="Arial"/>
              </a:rPr>
              <a:t> </a:t>
            </a:r>
            <a:r>
              <a:rPr lang="id-ID" sz="2800" spc="-4" dirty="0" smtClean="0">
                <a:latin typeface="Arial"/>
                <a:cs typeface="Arial"/>
              </a:rPr>
              <a:t>bertabrakan</a:t>
            </a:r>
            <a:r>
              <a:rPr lang="id-ID" sz="2800" dirty="0">
                <a:latin typeface="Arial"/>
                <a:cs typeface="Arial"/>
              </a:rPr>
              <a:t> </a:t>
            </a:r>
            <a:r>
              <a:rPr lang="id-ID" sz="2800" dirty="0" smtClean="0">
                <a:latin typeface="Arial"/>
                <a:cs typeface="Arial"/>
              </a:rPr>
              <a:t>dengan </a:t>
            </a:r>
            <a:r>
              <a:rPr lang="id-ID" sz="2800" spc="-4" dirty="0" smtClean="0">
                <a:latin typeface="Arial"/>
                <a:cs typeface="Arial"/>
              </a:rPr>
              <a:t>mobil </a:t>
            </a:r>
            <a:r>
              <a:rPr lang="id-ID" sz="2800" dirty="0" smtClean="0">
                <a:latin typeface="Arial"/>
                <a:cs typeface="Arial"/>
              </a:rPr>
              <a:t>lainnya (kejadian yang tidak </a:t>
            </a:r>
            <a:r>
              <a:rPr lang="id-ID" sz="2800" spc="-4" dirty="0" smtClean="0">
                <a:latin typeface="Arial"/>
                <a:cs typeface="Arial"/>
              </a:rPr>
              <a:t>kita  </a:t>
            </a:r>
            <a:r>
              <a:rPr lang="id-ID" sz="2800" dirty="0" smtClean="0">
                <a:latin typeface="Arial"/>
                <a:cs typeface="Arial"/>
              </a:rPr>
              <a:t>inginkan). </a:t>
            </a:r>
          </a:p>
          <a:p>
            <a:pPr marL="11397" marR="555603" algn="just"/>
            <a:endParaRPr lang="id-ID" sz="2800" dirty="0">
              <a:latin typeface="Arial"/>
              <a:cs typeface="Arial"/>
            </a:endParaRPr>
          </a:p>
          <a:p>
            <a:pPr marL="11397" marR="555603" algn="just"/>
            <a:r>
              <a:rPr lang="id-ID" sz="2800" dirty="0" smtClean="0">
                <a:latin typeface="Arial"/>
                <a:cs typeface="Arial"/>
              </a:rPr>
              <a:t>Jika kita mempunyai </a:t>
            </a:r>
            <a:r>
              <a:rPr lang="id-ID" sz="2800" spc="-4" dirty="0" smtClean="0">
                <a:latin typeface="Arial"/>
                <a:cs typeface="Arial"/>
              </a:rPr>
              <a:t>saham, </a:t>
            </a:r>
            <a:r>
              <a:rPr lang="id-ID" sz="2800" dirty="0" smtClean="0">
                <a:latin typeface="Arial"/>
                <a:cs typeface="Arial"/>
              </a:rPr>
              <a:t>ada risiko  harga saham yang kita pegang turun nilainya,  sehingga kita tidak memperoleh keuntungan  (kejadian yang tidak kita</a:t>
            </a:r>
            <a:r>
              <a:rPr lang="id-ID" sz="2800" spc="-4" dirty="0" smtClean="0">
                <a:latin typeface="Arial"/>
                <a:cs typeface="Arial"/>
              </a:rPr>
              <a:t> </a:t>
            </a:r>
            <a:r>
              <a:rPr lang="id-ID" sz="2800" dirty="0" smtClean="0">
                <a:latin typeface="Arial"/>
                <a:cs typeface="Arial"/>
              </a:rPr>
              <a:t>harapkan).</a:t>
            </a:r>
            <a:endParaRPr lang="id-ID" sz="2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69313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object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471390"/>
              </p:ext>
            </p:extLst>
          </p:nvPr>
        </p:nvGraphicFramePr>
        <p:xfrm>
          <a:off x="762000" y="304800"/>
          <a:ext cx="6858576" cy="61762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09800"/>
                <a:gridCol w="2982190"/>
                <a:gridCol w="1666586"/>
              </a:tblGrid>
              <a:tr h="1322854">
                <a:tc gridSpan="3">
                  <a:txBody>
                    <a:bodyPr/>
                    <a:lstStyle/>
                    <a:p>
                      <a:pPr marR="48895">
                        <a:lnSpc>
                          <a:spcPct val="100000"/>
                        </a:lnSpc>
                      </a:pPr>
                      <a:endParaRPr sz="2400" dirty="0">
                        <a:latin typeface="Times New Roman"/>
                        <a:cs typeface="Times New Roman"/>
                      </a:endParaRPr>
                    </a:p>
                    <a:p>
                      <a:pPr marL="322580" indent="-100965" algn="ctr">
                        <a:lnSpc>
                          <a:spcPct val="100000"/>
                        </a:lnSpc>
                        <a:spcBef>
                          <a:spcPts val="2100"/>
                        </a:spcBef>
                      </a:pPr>
                      <a:r>
                        <a:rPr sz="2100" b="1" spc="-5" dirty="0">
                          <a:latin typeface="Arial"/>
                          <a:cs typeface="Arial"/>
                        </a:rPr>
                        <a:t>Risiko </a:t>
                      </a:r>
                      <a:r>
                        <a:rPr sz="2100" b="1" spc="-10" dirty="0">
                          <a:latin typeface="Arial"/>
                          <a:cs typeface="Arial"/>
                        </a:rPr>
                        <a:t>muncul </a:t>
                      </a:r>
                      <a:r>
                        <a:rPr sz="2100" b="1" spc="-5" dirty="0">
                          <a:latin typeface="Arial"/>
                          <a:cs typeface="Arial"/>
                        </a:rPr>
                        <a:t>karena ada </a:t>
                      </a:r>
                      <a:r>
                        <a:rPr sz="2100" b="1" spc="-5" dirty="0" err="1">
                          <a:latin typeface="Arial"/>
                          <a:cs typeface="Arial"/>
                        </a:rPr>
                        <a:t>kondisi</a:t>
                      </a:r>
                      <a:r>
                        <a:rPr sz="21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100" b="1" spc="-5" dirty="0" err="1" smtClean="0">
                          <a:latin typeface="Arial"/>
                          <a:cs typeface="Arial"/>
                        </a:rPr>
                        <a:t>ketidakpastian</a:t>
                      </a:r>
                      <a:endParaRPr sz="2100" b="1" spc="-5" baseline="0" dirty="0" smtClean="0">
                        <a:latin typeface="Arial"/>
                        <a:cs typeface="Arial"/>
                      </a:endParaRPr>
                    </a:p>
                    <a:p>
                      <a:pPr marL="322580" indent="-100965">
                        <a:lnSpc>
                          <a:spcPct val="100000"/>
                        </a:lnSpc>
                        <a:spcBef>
                          <a:spcPts val="2100"/>
                        </a:spcBef>
                      </a:pPr>
                      <a:r>
                        <a:rPr sz="2100" b="0" spc="-5" dirty="0" err="1" smtClean="0">
                          <a:latin typeface="Arial"/>
                          <a:cs typeface="Arial"/>
                        </a:rPr>
                        <a:t>Beberapa</a:t>
                      </a:r>
                      <a:r>
                        <a:rPr sz="2100" b="0" spc="-5" dirty="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sz="2100" b="0" spc="-5" dirty="0" err="1">
                          <a:latin typeface="Arial"/>
                          <a:cs typeface="Arial"/>
                        </a:rPr>
                        <a:t>tingkatan</a:t>
                      </a:r>
                      <a:r>
                        <a:rPr sz="2100" b="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100" b="0" spc="-5" dirty="0" err="1" smtClean="0">
                          <a:latin typeface="Arial"/>
                          <a:cs typeface="Arial"/>
                        </a:rPr>
                        <a:t>ketidakpastian</a:t>
                      </a:r>
                      <a:r>
                        <a:rPr sz="2100" b="0" spc="-5" dirty="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sz="2100" b="0" spc="-5" dirty="0" err="1" smtClean="0">
                          <a:latin typeface="Arial"/>
                          <a:cs typeface="Arial"/>
                        </a:rPr>
                        <a:t>sebagai</a:t>
                      </a:r>
                      <a:r>
                        <a:rPr sz="2100" b="0" spc="-5" dirty="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sz="2100" b="0" spc="-5" dirty="0" err="1" smtClean="0">
                          <a:latin typeface="Arial"/>
                          <a:cs typeface="Arial"/>
                        </a:rPr>
                        <a:t>berikut</a:t>
                      </a:r>
                      <a:r>
                        <a:rPr sz="2100" b="0" spc="-5" baseline="0" dirty="0" smtClean="0">
                          <a:latin typeface="Arial"/>
                          <a:cs typeface="Arial"/>
                        </a:rPr>
                        <a:t> </a:t>
                      </a:r>
                      <a:r>
                        <a:rPr sz="2100" b="1" spc="-5" baseline="0" dirty="0" smtClean="0">
                          <a:latin typeface="Arial"/>
                          <a:cs typeface="Arial"/>
                        </a:rPr>
                        <a:t>:</a:t>
                      </a:r>
                    </a:p>
                    <a:p>
                      <a:pPr marL="322580" indent="-100965">
                        <a:lnSpc>
                          <a:spcPct val="100000"/>
                        </a:lnSpc>
                        <a:spcBef>
                          <a:spcPts val="2100"/>
                        </a:spcBef>
                      </a:pPr>
                      <a:endParaRPr sz="21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952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693195">
                <a:tc>
                  <a:txBody>
                    <a:bodyPr/>
                    <a:lstStyle/>
                    <a:p>
                      <a:pPr marL="12700" marR="227329" algn="ctr">
                        <a:lnSpc>
                          <a:spcPts val="1970"/>
                        </a:lnSpc>
                        <a:spcBef>
                          <a:spcPts val="70"/>
                        </a:spcBef>
                      </a:pPr>
                      <a:r>
                        <a:rPr sz="1500" b="1" dirty="0">
                          <a:latin typeface="Times New Roman"/>
                          <a:cs typeface="Times New Roman"/>
                        </a:rPr>
                        <a:t>TINGKAT  KE</a:t>
                      </a:r>
                      <a:r>
                        <a:rPr sz="1500" b="1" spc="10" dirty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500" b="1" spc="-30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sz="1500" b="1" spc="-10" dirty="0"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500" b="1" spc="10" dirty="0"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sz="1500" b="1" spc="-10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500" b="1" spc="10" dirty="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500" b="1" spc="20" dirty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500" b="1" spc="-30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500" b="1" spc="10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500" b="1" dirty="0">
                          <a:latin typeface="Times New Roman"/>
                          <a:cs typeface="Times New Roman"/>
                        </a:rPr>
                        <a:t>N</a:t>
                      </a:r>
                      <a:endParaRPr sz="1500" b="1">
                        <a:latin typeface="Times New Roman"/>
                        <a:cs typeface="Times New Roman"/>
                      </a:endParaRPr>
                    </a:p>
                  </a:txBody>
                  <a:tcPr marL="0" marR="0" marT="784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algn="ctr">
                        <a:lnSpc>
                          <a:spcPts val="1985"/>
                        </a:lnSpc>
                      </a:pPr>
                      <a:r>
                        <a:rPr sz="1500" b="1" dirty="0">
                          <a:latin typeface="Times New Roman"/>
                          <a:cs typeface="Times New Roman"/>
                        </a:rPr>
                        <a:t>KARAKTERISTIK</a:t>
                      </a:r>
                      <a:endParaRPr sz="1500" b="1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 algn="ctr">
                        <a:lnSpc>
                          <a:spcPts val="1985"/>
                        </a:lnSpc>
                      </a:pPr>
                      <a:r>
                        <a:rPr sz="1500" b="1" dirty="0">
                          <a:latin typeface="Times New Roman"/>
                          <a:cs typeface="Times New Roman"/>
                        </a:rPr>
                        <a:t>CONTOH</a:t>
                      </a: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8905">
                <a:tc>
                  <a:txBody>
                    <a:bodyPr/>
                    <a:lstStyle/>
                    <a:p>
                      <a:pPr marL="12700">
                        <a:lnSpc>
                          <a:spcPts val="1980"/>
                        </a:lnSpc>
                      </a:pPr>
                      <a:r>
                        <a:rPr sz="1500" dirty="0">
                          <a:latin typeface="Times New Roman"/>
                          <a:cs typeface="Times New Roman"/>
                        </a:rPr>
                        <a:t>TIDAK 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ADA</a:t>
                      </a:r>
                      <a:r>
                        <a:rPr sz="15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(PASTI)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marR="142240">
                        <a:lnSpc>
                          <a:spcPts val="1970"/>
                        </a:lnSpc>
                        <a:spcBef>
                          <a:spcPts val="65"/>
                        </a:spcBef>
                      </a:pPr>
                      <a:r>
                        <a:rPr sz="1500" dirty="0">
                          <a:latin typeface="Times New Roman"/>
                          <a:cs typeface="Times New Roman"/>
                        </a:rPr>
                        <a:t>HASIL BISA 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DIPREDIKSI</a:t>
                      </a:r>
                      <a:r>
                        <a:rPr sz="1500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DENGAN  PASTI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728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ts val="1980"/>
                        </a:lnSpc>
                      </a:pPr>
                      <a:r>
                        <a:rPr sz="1500" dirty="0">
                          <a:latin typeface="Times New Roman"/>
                          <a:cs typeface="Times New Roman"/>
                        </a:rPr>
                        <a:t>HUKUM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ALAM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96246">
                <a:tc>
                  <a:txBody>
                    <a:bodyPr/>
                    <a:lstStyle/>
                    <a:p>
                      <a:pPr marL="12700" marR="227329">
                        <a:lnSpc>
                          <a:spcPts val="1970"/>
                        </a:lnSpc>
                        <a:spcBef>
                          <a:spcPts val="50"/>
                        </a:spcBef>
                      </a:pPr>
                      <a:r>
                        <a:rPr sz="1500" dirty="0">
                          <a:latin typeface="Times New Roman"/>
                          <a:cs typeface="Times New Roman"/>
                        </a:rPr>
                        <a:t>KE</a:t>
                      </a:r>
                      <a:r>
                        <a:rPr sz="1500" spc="10" dirty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500" spc="-30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500" spc="10" dirty="0"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500" spc="10" dirty="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500" spc="20" dirty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500" spc="-30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500" spc="10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N  OBYEKTIF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5603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marR="142240">
                        <a:lnSpc>
                          <a:spcPts val="1970"/>
                        </a:lnSpc>
                        <a:spcBef>
                          <a:spcPts val="50"/>
                        </a:spcBef>
                      </a:pPr>
                      <a:r>
                        <a:rPr sz="1500" dirty="0">
                          <a:latin typeface="Times New Roman"/>
                          <a:cs typeface="Times New Roman"/>
                        </a:rPr>
                        <a:t>HASIL BISA DIIDENTIFIKASI DAN  PROBABILITAS 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DIKETAHUI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5603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 marR="274955">
                        <a:lnSpc>
                          <a:spcPts val="1970"/>
                        </a:lnSpc>
                        <a:spcBef>
                          <a:spcPts val="50"/>
                        </a:spcBef>
                      </a:pPr>
                      <a:r>
                        <a:rPr sz="1500" dirty="0">
                          <a:latin typeface="Times New Roman"/>
                          <a:cs typeface="Times New Roman"/>
                        </a:rPr>
                        <a:t>PERMAINAN  DADU,</a:t>
                      </a:r>
                      <a:r>
                        <a:rPr sz="1500" spc="-9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KARTU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5603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05659">
                <a:tc>
                  <a:txBody>
                    <a:bodyPr/>
                    <a:lstStyle/>
                    <a:p>
                      <a:pPr marL="12700" marR="227329">
                        <a:lnSpc>
                          <a:spcPts val="1970"/>
                        </a:lnSpc>
                        <a:spcBef>
                          <a:spcPts val="70"/>
                        </a:spcBef>
                      </a:pPr>
                      <a:r>
                        <a:rPr sz="1500" dirty="0">
                          <a:latin typeface="Times New Roman"/>
                          <a:cs typeface="Times New Roman"/>
                        </a:rPr>
                        <a:t>KE</a:t>
                      </a:r>
                      <a:r>
                        <a:rPr sz="1500" spc="10" dirty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500" spc="-30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500" spc="10" dirty="0"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500" spc="10" dirty="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500" spc="20" dirty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500" spc="-30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500" spc="10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N  SUBYEKTIF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784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marR="26034">
                        <a:lnSpc>
                          <a:spcPts val="1970"/>
                        </a:lnSpc>
                        <a:spcBef>
                          <a:spcPts val="70"/>
                        </a:spcBef>
                      </a:pPr>
                      <a:r>
                        <a:rPr sz="1500" dirty="0">
                          <a:latin typeface="Times New Roman"/>
                          <a:cs typeface="Times New Roman"/>
                        </a:rPr>
                        <a:t>HASIL BISA DIIDENTIFIKASI </a:t>
                      </a:r>
                      <a:r>
                        <a:rPr sz="1500" spc="10" dirty="0">
                          <a:latin typeface="Times New Roman"/>
                          <a:cs typeface="Times New Roman"/>
                        </a:rPr>
                        <a:t>TAPI 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PROBABILITAS 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TIDAK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DIKETAHUI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7844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 marR="274955">
                        <a:lnSpc>
                          <a:spcPct val="96300"/>
                        </a:lnSpc>
                        <a:spcBef>
                          <a:spcPts val="20"/>
                        </a:spcBef>
                      </a:pPr>
                      <a:r>
                        <a:rPr sz="1500" dirty="0">
                          <a:latin typeface="Times New Roman"/>
                          <a:cs typeface="Times New Roman"/>
                        </a:rPr>
                        <a:t>KEBAKARAN,  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500" spc="10" dirty="0">
                          <a:latin typeface="Times New Roman"/>
                          <a:cs typeface="Times New Roman"/>
                        </a:rPr>
                        <a:t>CE</a:t>
                      </a:r>
                      <a:r>
                        <a:rPr sz="1500" spc="-40" dirty="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1500" spc="10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AAN  </a:t>
                      </a:r>
                      <a:r>
                        <a:rPr sz="1500" spc="-5" dirty="0">
                          <a:latin typeface="Times New Roman"/>
                          <a:cs typeface="Times New Roman"/>
                        </a:rPr>
                        <a:t>MOBIL, 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INVESTASI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2241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96246">
                <a:tc>
                  <a:txBody>
                    <a:bodyPr/>
                    <a:lstStyle/>
                    <a:p>
                      <a:pPr marL="12700" marR="498475">
                        <a:lnSpc>
                          <a:spcPts val="1960"/>
                        </a:lnSpc>
                        <a:spcBef>
                          <a:spcPts val="85"/>
                        </a:spcBef>
                      </a:pPr>
                      <a:r>
                        <a:rPr sz="1500" dirty="0">
                          <a:latin typeface="Times New Roman"/>
                          <a:cs typeface="Times New Roman"/>
                        </a:rPr>
                        <a:t>SANGAT</a:t>
                      </a:r>
                      <a:r>
                        <a:rPr sz="15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TIDAK  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PASTI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95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0" marR="26034">
                        <a:lnSpc>
                          <a:spcPct val="96200"/>
                        </a:lnSpc>
                        <a:spcBef>
                          <a:spcPts val="30"/>
                        </a:spcBef>
                      </a:pPr>
                      <a:r>
                        <a:rPr sz="1500" dirty="0">
                          <a:latin typeface="Times New Roman"/>
                          <a:cs typeface="Times New Roman"/>
                        </a:rPr>
                        <a:t>HASIL TIDAK BISA  DIIDENTIFIKASI 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DAN 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PROBABILITAS </a:t>
                      </a:r>
                      <a:r>
                        <a:rPr sz="1500" spc="5" dirty="0">
                          <a:latin typeface="Times New Roman"/>
                          <a:cs typeface="Times New Roman"/>
                        </a:rPr>
                        <a:t>TIDAK</a:t>
                      </a:r>
                      <a:r>
                        <a:rPr sz="15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DIKETAHUI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3362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70" marR="440055">
                        <a:lnSpc>
                          <a:spcPts val="1960"/>
                        </a:lnSpc>
                        <a:spcBef>
                          <a:spcPts val="85"/>
                        </a:spcBef>
                      </a:pPr>
                      <a:r>
                        <a:rPr sz="1500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500" spc="-10" dirty="0"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500" spc="10" dirty="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500" spc="20" dirty="0"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sz="1500" spc="-40" dirty="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ORA</a:t>
                      </a:r>
                      <a:r>
                        <a:rPr sz="1500" spc="20" dirty="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500" dirty="0">
                          <a:latin typeface="Times New Roman"/>
                          <a:cs typeface="Times New Roman"/>
                        </a:rPr>
                        <a:t>I  ANGKASA</a:t>
                      </a:r>
                    </a:p>
                  </a:txBody>
                  <a:tcPr marL="0" marR="0" marT="9525" marB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4" name="object 34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446579"/>
            <a:ext cx="213360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191"/>
            <a:fld id="{81D60167-4931-47E6-BA6A-407CBD079E47}" type="slidenum">
              <a:rPr spc="-4" dirty="0"/>
              <a:pPr marL="34191"/>
              <a:t>5</a:t>
            </a:fld>
            <a:endParaRPr spc="-4" dirty="0"/>
          </a:p>
        </p:txBody>
      </p:sp>
    </p:spTree>
    <p:extLst>
      <p:ext uri="{BB962C8B-B14F-4D97-AF65-F5344CB8AC3E}">
        <p14:creationId xmlns:p14="http://schemas.microsoft.com/office/powerpoint/2010/main" val="4148945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134003" y="1278815"/>
            <a:ext cx="108065" cy="10488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827819" y="1426732"/>
            <a:ext cx="109450" cy="1062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286403" y="1278815"/>
            <a:ext cx="108065" cy="10488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980219" y="1426732"/>
            <a:ext cx="109450" cy="10623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134003" y="1426732"/>
            <a:ext cx="108065" cy="10623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80219" y="1574651"/>
            <a:ext cx="109450" cy="10623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286403" y="1426732"/>
            <a:ext cx="108065" cy="10623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286403" y="1574651"/>
            <a:ext cx="108065" cy="10623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972127" y="1164067"/>
            <a:ext cx="7028872" cy="4257674"/>
          </a:xfrm>
          <a:prstGeom prst="rect">
            <a:avLst/>
          </a:prstGeom>
        </p:spPr>
        <p:txBody>
          <a:bodyPr vert="horz" wrap="square" lIns="0" tIns="10257" rIns="0" bIns="0" rtlCol="0">
            <a:spAutoFit/>
          </a:bodyPr>
          <a:lstStyle/>
          <a:p>
            <a:pPr marL="11397" marR="39889">
              <a:lnSpc>
                <a:spcPct val="100200"/>
              </a:lnSpc>
              <a:spcBef>
                <a:spcPts val="81"/>
              </a:spcBef>
            </a:pPr>
            <a:r>
              <a:rPr sz="2500" spc="-4" dirty="0">
                <a:latin typeface="Arial"/>
                <a:cs typeface="Arial"/>
              </a:rPr>
              <a:t>Risiko </a:t>
            </a:r>
            <a:r>
              <a:rPr sz="2500" dirty="0">
                <a:latin typeface="Arial"/>
                <a:cs typeface="Arial"/>
              </a:rPr>
              <a:t>beragam jenisnya, </a:t>
            </a:r>
            <a:r>
              <a:rPr sz="2500" spc="-4" dirty="0">
                <a:latin typeface="Arial"/>
                <a:cs typeface="Arial"/>
              </a:rPr>
              <a:t>mulai </a:t>
            </a:r>
            <a:r>
              <a:rPr sz="2500" dirty="0">
                <a:latin typeface="Arial"/>
                <a:cs typeface="Arial"/>
              </a:rPr>
              <a:t>dari risiko  kecelakaan, kebakaran, risiko kerugian, </a:t>
            </a:r>
            <a:r>
              <a:rPr sz="2500" spc="-4" dirty="0">
                <a:latin typeface="Arial"/>
                <a:cs typeface="Arial"/>
              </a:rPr>
              <a:t>fluktuasi  </a:t>
            </a:r>
            <a:r>
              <a:rPr sz="2500" dirty="0">
                <a:latin typeface="Arial"/>
                <a:cs typeface="Arial"/>
              </a:rPr>
              <a:t>kurs, </a:t>
            </a:r>
            <a:r>
              <a:rPr sz="2500" spc="-4" dirty="0">
                <a:latin typeface="Arial"/>
                <a:cs typeface="Arial"/>
              </a:rPr>
              <a:t>perubahan </a:t>
            </a:r>
            <a:r>
              <a:rPr sz="2500" dirty="0">
                <a:latin typeface="Arial"/>
                <a:cs typeface="Arial"/>
              </a:rPr>
              <a:t>tingkat bunga, dan</a:t>
            </a:r>
            <a:r>
              <a:rPr sz="2500" spc="-13" dirty="0">
                <a:latin typeface="Arial"/>
                <a:cs typeface="Arial"/>
              </a:rPr>
              <a:t> </a:t>
            </a:r>
            <a:r>
              <a:rPr sz="2500" dirty="0">
                <a:latin typeface="Arial"/>
                <a:cs typeface="Arial"/>
              </a:rPr>
              <a:t>lainnya</a:t>
            </a:r>
            <a:r>
              <a:rPr sz="2500" dirty="0">
                <a:latin typeface="Arial"/>
                <a:cs typeface="Arial"/>
              </a:rPr>
              <a:t>.</a:t>
            </a:r>
          </a:p>
          <a:p>
            <a:pPr marL="11397" marR="379519"/>
            <a:r>
              <a:rPr sz="2500" spc="-4" dirty="0">
                <a:latin typeface="Arial"/>
                <a:cs typeface="Arial"/>
              </a:rPr>
              <a:t>Salah </a:t>
            </a:r>
            <a:r>
              <a:rPr sz="2500" dirty="0">
                <a:latin typeface="Arial"/>
                <a:cs typeface="Arial"/>
              </a:rPr>
              <a:t>satu cara untuk mengelompokkan risiko  adalah dengan melihat tipe-tipe</a:t>
            </a:r>
            <a:r>
              <a:rPr sz="2500" spc="-9" dirty="0">
                <a:latin typeface="Arial"/>
                <a:cs typeface="Arial"/>
              </a:rPr>
              <a:t> </a:t>
            </a:r>
            <a:r>
              <a:rPr sz="2500" spc="-4" dirty="0">
                <a:latin typeface="Arial"/>
                <a:cs typeface="Arial"/>
              </a:rPr>
              <a:t>risiko</a:t>
            </a:r>
            <a:r>
              <a:rPr sz="2500" spc="-4" dirty="0">
                <a:latin typeface="Arial"/>
                <a:cs typeface="Arial"/>
              </a:rPr>
              <a:t>.</a:t>
            </a:r>
            <a:endParaRPr sz="2500" dirty="0">
              <a:latin typeface="Arial"/>
              <a:cs typeface="Arial"/>
            </a:endParaRPr>
          </a:p>
          <a:p>
            <a:pPr>
              <a:spcBef>
                <a:spcPts val="31"/>
              </a:spcBef>
            </a:pPr>
            <a:endParaRPr sz="2600" dirty="0">
              <a:latin typeface="Arial"/>
              <a:cs typeface="Arial"/>
            </a:endParaRPr>
          </a:p>
          <a:p>
            <a:pPr marL="11397" marR="4559"/>
            <a:r>
              <a:rPr sz="2500" spc="-4" dirty="0">
                <a:latin typeface="Arial"/>
                <a:cs typeface="Arial"/>
              </a:rPr>
              <a:t>Bagan </a:t>
            </a:r>
            <a:r>
              <a:rPr sz="2500" dirty="0">
                <a:latin typeface="Arial"/>
                <a:cs typeface="Arial"/>
              </a:rPr>
              <a:t>berikut ini </a:t>
            </a:r>
            <a:r>
              <a:rPr sz="2500" spc="-4" dirty="0">
                <a:latin typeface="Arial"/>
                <a:cs typeface="Arial"/>
              </a:rPr>
              <a:t>menunjukkan </a:t>
            </a:r>
            <a:r>
              <a:rPr sz="2500" dirty="0">
                <a:latin typeface="Arial"/>
                <a:cs typeface="Arial"/>
              </a:rPr>
              <a:t>bahwa risiko </a:t>
            </a:r>
            <a:r>
              <a:rPr sz="2500" spc="-4" dirty="0">
                <a:latin typeface="Arial"/>
                <a:cs typeface="Arial"/>
              </a:rPr>
              <a:t>bisa  </a:t>
            </a:r>
            <a:r>
              <a:rPr sz="2500" dirty="0">
                <a:latin typeface="Arial"/>
                <a:cs typeface="Arial"/>
              </a:rPr>
              <a:t>dikelompokkan ke dalam beberapa</a:t>
            </a:r>
            <a:r>
              <a:rPr sz="2500" spc="-36" dirty="0">
                <a:latin typeface="Arial"/>
                <a:cs typeface="Arial"/>
              </a:rPr>
              <a:t> </a:t>
            </a:r>
            <a:r>
              <a:rPr sz="2500" dirty="0">
                <a:latin typeface="Arial"/>
                <a:cs typeface="Arial"/>
              </a:rPr>
              <a:t>dimensi</a:t>
            </a:r>
            <a:r>
              <a:rPr sz="2500" dirty="0">
                <a:latin typeface="Arial"/>
                <a:cs typeface="Arial"/>
              </a:rPr>
              <a:t>:</a:t>
            </a:r>
          </a:p>
          <a:p>
            <a:pPr marL="319115" indent="-307718">
              <a:buFont typeface="Wingdings"/>
              <a:buChar char=""/>
              <a:tabLst>
                <a:tab pos="319115" algn="l"/>
              </a:tabLst>
            </a:pPr>
            <a:r>
              <a:rPr sz="2500" spc="-4" dirty="0">
                <a:latin typeface="Arial"/>
                <a:cs typeface="Arial"/>
              </a:rPr>
              <a:t>Risiko </a:t>
            </a:r>
            <a:r>
              <a:rPr sz="2500" dirty="0">
                <a:latin typeface="Arial"/>
                <a:cs typeface="Arial"/>
              </a:rPr>
              <a:t>murni versus risiko</a:t>
            </a:r>
            <a:r>
              <a:rPr sz="2500" spc="-4" dirty="0">
                <a:latin typeface="Arial"/>
                <a:cs typeface="Arial"/>
              </a:rPr>
              <a:t> spekulatif</a:t>
            </a:r>
            <a:r>
              <a:rPr sz="2500" spc="-4" dirty="0">
                <a:latin typeface="Arial"/>
                <a:cs typeface="Arial"/>
              </a:rPr>
              <a:t>,</a:t>
            </a:r>
            <a:endParaRPr sz="2500" dirty="0">
              <a:latin typeface="Arial"/>
              <a:cs typeface="Arial"/>
            </a:endParaRPr>
          </a:p>
          <a:p>
            <a:pPr marL="319115" indent="-307718">
              <a:buFont typeface="Wingdings"/>
              <a:buChar char=""/>
              <a:tabLst>
                <a:tab pos="319115" algn="l"/>
              </a:tabLst>
            </a:pPr>
            <a:r>
              <a:rPr sz="2500" spc="-4" dirty="0">
                <a:latin typeface="Arial"/>
                <a:cs typeface="Arial"/>
              </a:rPr>
              <a:t>Subyektif </a:t>
            </a:r>
            <a:r>
              <a:rPr sz="2500" dirty="0">
                <a:latin typeface="Arial"/>
                <a:cs typeface="Arial"/>
              </a:rPr>
              <a:t>versus </a:t>
            </a:r>
            <a:r>
              <a:rPr sz="2500" spc="-4" dirty="0">
                <a:latin typeface="Arial"/>
                <a:cs typeface="Arial"/>
              </a:rPr>
              <a:t>obyektif,</a:t>
            </a:r>
            <a:r>
              <a:rPr sz="2500" spc="-13" dirty="0">
                <a:latin typeface="Arial"/>
                <a:cs typeface="Arial"/>
              </a:rPr>
              <a:t> </a:t>
            </a:r>
            <a:r>
              <a:rPr sz="2500" spc="-4" dirty="0">
                <a:latin typeface="Arial"/>
                <a:cs typeface="Arial"/>
              </a:rPr>
              <a:t>dan</a:t>
            </a:r>
            <a:endParaRPr sz="2500" dirty="0">
              <a:latin typeface="Arial"/>
              <a:cs typeface="Arial"/>
            </a:endParaRPr>
          </a:p>
          <a:p>
            <a:pPr marL="319115" indent="-307718">
              <a:spcBef>
                <a:spcPts val="9"/>
              </a:spcBef>
              <a:buFont typeface="Wingdings"/>
              <a:buChar char=""/>
              <a:tabLst>
                <a:tab pos="319115" algn="l"/>
              </a:tabLst>
            </a:pPr>
            <a:r>
              <a:rPr sz="2500" spc="-4" dirty="0">
                <a:latin typeface="Arial"/>
                <a:cs typeface="Arial"/>
              </a:rPr>
              <a:t>Statis versus</a:t>
            </a:r>
            <a:r>
              <a:rPr sz="2500" spc="9" dirty="0">
                <a:latin typeface="Arial"/>
                <a:cs typeface="Arial"/>
              </a:rPr>
              <a:t> </a:t>
            </a:r>
            <a:r>
              <a:rPr sz="2500" spc="-4" dirty="0">
                <a:latin typeface="Arial"/>
                <a:cs typeface="Arial"/>
              </a:rPr>
              <a:t>dinamis</a:t>
            </a:r>
            <a:endParaRPr sz="25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446579"/>
            <a:ext cx="213360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191"/>
            <a:fld id="{81D60167-4931-47E6-BA6A-407CBD079E47}" type="slidenum">
              <a:rPr spc="-4" dirty="0"/>
              <a:pPr marL="34191"/>
              <a:t>6</a:t>
            </a:fld>
            <a:endParaRPr spc="-4" dirty="0"/>
          </a:p>
        </p:txBody>
      </p:sp>
    </p:spTree>
    <p:extLst>
      <p:ext uri="{BB962C8B-B14F-4D97-AF65-F5344CB8AC3E}">
        <p14:creationId xmlns:p14="http://schemas.microsoft.com/office/powerpoint/2010/main" val="4115641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15637" y="403412"/>
            <a:ext cx="8312727" cy="6051176"/>
            <a:chOff x="457200" y="457200"/>
            <a:chExt cx="9144000" cy="6858000"/>
          </a:xfrm>
        </p:grpSpPr>
        <p:sp>
          <p:nvSpPr>
            <p:cNvPr id="3" name="object 3"/>
            <p:cNvSpPr/>
            <p:nvPr/>
          </p:nvSpPr>
          <p:spPr>
            <a:xfrm>
              <a:off x="457200" y="457200"/>
              <a:ext cx="9144000" cy="6858000"/>
            </a:xfrm>
            <a:custGeom>
              <a:avLst/>
              <a:gdLst/>
              <a:ahLst/>
              <a:cxnLst/>
              <a:rect l="l" t="t" r="r" b="b"/>
              <a:pathLst>
                <a:path w="9144000" h="6858000">
                  <a:moveTo>
                    <a:pt x="9143999" y="6857999"/>
                  </a:moveTo>
                  <a:lnTo>
                    <a:pt x="9143999" y="0"/>
                  </a:lnTo>
                  <a:lnTo>
                    <a:pt x="0" y="0"/>
                  </a:lnTo>
                  <a:lnTo>
                    <a:pt x="0" y="6857999"/>
                  </a:lnTo>
                  <a:lnTo>
                    <a:pt x="9143999" y="6857999"/>
                  </a:lnTo>
                  <a:close/>
                </a:path>
              </a:pathLst>
            </a:custGeom>
            <a:solidFill>
              <a:srgbClr val="7E9B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420100" y="609600"/>
              <a:ext cx="0" cy="1524000"/>
            </a:xfrm>
            <a:custGeom>
              <a:avLst/>
              <a:gdLst/>
              <a:ahLst/>
              <a:cxnLst/>
              <a:rect l="l" t="t" r="r" b="b"/>
              <a:pathLst>
                <a:path h="1524000">
                  <a:moveTo>
                    <a:pt x="0" y="0"/>
                  </a:moveTo>
                  <a:lnTo>
                    <a:pt x="0" y="1523999"/>
                  </a:lnTo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610600" y="609600"/>
              <a:ext cx="120395" cy="12039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778240" y="609600"/>
              <a:ext cx="120395" cy="12039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947403" y="609600"/>
              <a:ext cx="118871" cy="120395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610600" y="777239"/>
              <a:ext cx="120395" cy="12039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778240" y="777239"/>
              <a:ext cx="120395" cy="1203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947403" y="777239"/>
              <a:ext cx="118871" cy="120395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115043" y="777239"/>
              <a:ext cx="118871" cy="120395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610600" y="946404"/>
              <a:ext cx="120395" cy="118871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778240" y="946404"/>
              <a:ext cx="120395" cy="118871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947403" y="946404"/>
              <a:ext cx="118871" cy="118871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115043" y="946404"/>
              <a:ext cx="118871" cy="118871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282683" y="946404"/>
              <a:ext cx="120395" cy="118871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610600" y="1112519"/>
              <a:ext cx="120395" cy="120395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778240" y="1112519"/>
              <a:ext cx="120395" cy="120395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8947403" y="1112519"/>
              <a:ext cx="118871" cy="120395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9115043" y="1112519"/>
              <a:ext cx="118871" cy="120395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8610600" y="1281683"/>
              <a:ext cx="120395" cy="120395"/>
            </a:xfrm>
            <a:prstGeom prst="rect">
              <a:avLst/>
            </a:prstGeom>
            <a:blipFill>
              <a:blip r:embed="rId1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778240" y="1281683"/>
              <a:ext cx="120395" cy="120395"/>
            </a:xfrm>
            <a:prstGeom prst="rect">
              <a:avLst/>
            </a:prstGeom>
            <a:blipFill>
              <a:blip r:embed="rId1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947403" y="1281683"/>
              <a:ext cx="118871" cy="120395"/>
            </a:xfrm>
            <a:prstGeom prst="rect">
              <a:avLst/>
            </a:prstGeom>
            <a:blipFill>
              <a:blip r:embed="rId2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115043" y="1281683"/>
              <a:ext cx="118871" cy="120395"/>
            </a:xfrm>
            <a:prstGeom prst="rect">
              <a:avLst/>
            </a:prstGeom>
            <a:blipFill>
              <a:blip r:embed="rId2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282683" y="1281683"/>
              <a:ext cx="120395" cy="120395"/>
            </a:xfrm>
            <a:prstGeom prst="rect">
              <a:avLst/>
            </a:prstGeom>
            <a:blipFill>
              <a:blip r:embed="rId2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8610600" y="1449323"/>
              <a:ext cx="120395" cy="118871"/>
            </a:xfrm>
            <a:prstGeom prst="rect">
              <a:avLst/>
            </a:prstGeom>
            <a:blipFill>
              <a:blip r:embed="rId2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8778240" y="1449323"/>
              <a:ext cx="120395" cy="118871"/>
            </a:xfrm>
            <a:prstGeom prst="rect">
              <a:avLst/>
            </a:prstGeom>
            <a:blipFill>
              <a:blip r:embed="rId2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9115043" y="1449323"/>
              <a:ext cx="118871" cy="118871"/>
            </a:xfrm>
            <a:prstGeom prst="rect">
              <a:avLst/>
            </a:prstGeom>
            <a:blipFill>
              <a:blip r:embed="rId2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8947403" y="1449323"/>
              <a:ext cx="118871" cy="118871"/>
            </a:xfrm>
            <a:prstGeom prst="rect">
              <a:avLst/>
            </a:prstGeom>
            <a:blipFill>
              <a:blip r:embed="rId2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610600" y="1616963"/>
              <a:ext cx="120395" cy="120395"/>
            </a:xfrm>
            <a:prstGeom prst="rect">
              <a:avLst/>
            </a:prstGeom>
            <a:blipFill>
              <a:blip r:embed="rId2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8778240" y="1616963"/>
              <a:ext cx="120395" cy="120395"/>
            </a:xfrm>
            <a:prstGeom prst="rect">
              <a:avLst/>
            </a:prstGeom>
            <a:blipFill>
              <a:blip r:embed="rId2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9115043" y="1616963"/>
              <a:ext cx="118871" cy="120395"/>
            </a:xfrm>
            <a:prstGeom prst="rect">
              <a:avLst/>
            </a:prstGeom>
            <a:blipFill>
              <a:blip r:embed="rId2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8947403" y="1616963"/>
              <a:ext cx="118871" cy="120395"/>
            </a:xfrm>
            <a:prstGeom prst="rect">
              <a:avLst/>
            </a:prstGeom>
            <a:blipFill>
              <a:blip r:embed="rId3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8778240" y="1784603"/>
              <a:ext cx="120395" cy="120395"/>
            </a:xfrm>
            <a:prstGeom prst="rect">
              <a:avLst/>
            </a:prstGeom>
            <a:blipFill>
              <a:blip r:embed="rId3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9115043" y="1784603"/>
              <a:ext cx="118871" cy="120395"/>
            </a:xfrm>
            <a:prstGeom prst="rect">
              <a:avLst/>
            </a:prstGeom>
            <a:blipFill>
              <a:blip r:embed="rId2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2446712" y="2060089"/>
            <a:ext cx="902277" cy="225948"/>
          </a:xfrm>
          <a:prstGeom prst="rect">
            <a:avLst/>
          </a:prstGeom>
          <a:solidFill>
            <a:srgbClr val="7E9BE8"/>
          </a:solidFill>
          <a:ln w="9524">
            <a:solidFill>
              <a:srgbClr val="000000"/>
            </a:solidFill>
          </a:ln>
        </p:spPr>
        <p:txBody>
          <a:bodyPr vert="horz" wrap="square" lIns="0" tIns="25643" rIns="0" bIns="0" rtlCol="0">
            <a:spAutoFit/>
          </a:bodyPr>
          <a:lstStyle/>
          <a:p>
            <a:pPr marL="55845">
              <a:spcBef>
                <a:spcPts val="202"/>
              </a:spcBef>
            </a:pPr>
            <a:r>
              <a:rPr sz="1300" spc="-4" dirty="0">
                <a:solidFill>
                  <a:srgbClr val="FFFFFF"/>
                </a:solidFill>
                <a:latin typeface="Arial"/>
                <a:cs typeface="Arial"/>
              </a:rPr>
              <a:t>PURE</a:t>
            </a:r>
            <a:endParaRPr sz="13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216236" y="2062779"/>
            <a:ext cx="1744518" cy="225948"/>
          </a:xfrm>
          <a:prstGeom prst="rect">
            <a:avLst/>
          </a:prstGeom>
          <a:solidFill>
            <a:srgbClr val="7E9BE8"/>
          </a:solidFill>
          <a:ln w="9524">
            <a:solidFill>
              <a:srgbClr val="000000"/>
            </a:solidFill>
          </a:ln>
        </p:spPr>
        <p:txBody>
          <a:bodyPr vert="horz" wrap="square" lIns="0" tIns="25643" rIns="0" bIns="0" rtlCol="0">
            <a:spAutoFit/>
          </a:bodyPr>
          <a:lstStyle/>
          <a:p>
            <a:pPr marL="55845">
              <a:spcBef>
                <a:spcPts val="202"/>
              </a:spcBef>
            </a:pPr>
            <a:r>
              <a:rPr sz="1300" spc="-4" dirty="0">
                <a:solidFill>
                  <a:srgbClr val="FFFFFF"/>
                </a:solidFill>
                <a:latin typeface="Arial"/>
                <a:cs typeface="Arial"/>
              </a:rPr>
              <a:t>SPEKULATIF</a:t>
            </a:r>
            <a:endParaRPr sz="13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544782" y="3380590"/>
            <a:ext cx="1069686" cy="224798"/>
          </a:xfrm>
          <a:prstGeom prst="rect">
            <a:avLst/>
          </a:prstGeom>
          <a:solidFill>
            <a:srgbClr val="7E9BE8"/>
          </a:solidFill>
          <a:ln w="9524">
            <a:solidFill>
              <a:srgbClr val="000000"/>
            </a:solidFill>
          </a:ln>
        </p:spPr>
        <p:txBody>
          <a:bodyPr vert="horz" wrap="square" lIns="0" tIns="24504" rIns="0" bIns="0" rtlCol="0">
            <a:spAutoFit/>
          </a:bodyPr>
          <a:lstStyle/>
          <a:p>
            <a:pPr marL="55845">
              <a:spcBef>
                <a:spcPts val="193"/>
              </a:spcBef>
            </a:pPr>
            <a:r>
              <a:rPr sz="1300" spc="-4" dirty="0">
                <a:solidFill>
                  <a:srgbClr val="FFFFFF"/>
                </a:solidFill>
                <a:latin typeface="Arial"/>
                <a:cs typeface="Arial"/>
              </a:rPr>
              <a:t>STATIS</a:t>
            </a:r>
            <a:endParaRPr sz="13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702232" y="3380590"/>
            <a:ext cx="1071418" cy="224798"/>
          </a:xfrm>
          <a:prstGeom prst="rect">
            <a:avLst/>
          </a:prstGeom>
          <a:solidFill>
            <a:srgbClr val="7E9BE8"/>
          </a:solidFill>
          <a:ln w="9524">
            <a:solidFill>
              <a:srgbClr val="000000"/>
            </a:solidFill>
          </a:ln>
        </p:spPr>
        <p:txBody>
          <a:bodyPr vert="horz" wrap="square" lIns="0" tIns="24504" rIns="0" bIns="0" rtlCol="0">
            <a:spAutoFit/>
          </a:bodyPr>
          <a:lstStyle/>
          <a:p>
            <a:pPr marL="55845">
              <a:spcBef>
                <a:spcPts val="193"/>
              </a:spcBef>
            </a:pPr>
            <a:r>
              <a:rPr sz="1300" spc="-4" dirty="0">
                <a:solidFill>
                  <a:srgbClr val="FFFFFF"/>
                </a:solidFill>
                <a:latin typeface="Arial"/>
                <a:cs typeface="Arial"/>
              </a:rPr>
              <a:t>STATIS</a:t>
            </a:r>
            <a:endParaRPr sz="13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181898" y="3380590"/>
            <a:ext cx="1241714" cy="224798"/>
          </a:xfrm>
          <a:prstGeom prst="rect">
            <a:avLst/>
          </a:prstGeom>
          <a:solidFill>
            <a:srgbClr val="7E9BE8"/>
          </a:solidFill>
          <a:ln w="9524">
            <a:solidFill>
              <a:srgbClr val="000000"/>
            </a:solidFill>
          </a:ln>
        </p:spPr>
        <p:txBody>
          <a:bodyPr vert="horz" wrap="square" lIns="0" tIns="24504" rIns="0" bIns="0" rtlCol="0">
            <a:spAutoFit/>
          </a:bodyPr>
          <a:lstStyle/>
          <a:p>
            <a:pPr marL="56985">
              <a:spcBef>
                <a:spcPts val="193"/>
              </a:spcBef>
            </a:pPr>
            <a:r>
              <a:rPr sz="1300" spc="-4" dirty="0">
                <a:solidFill>
                  <a:srgbClr val="FFFFFF"/>
                </a:solidFill>
                <a:latin typeface="Arial"/>
                <a:cs typeface="Arial"/>
              </a:rPr>
              <a:t>DINAMIS</a:t>
            </a:r>
            <a:endParaRPr sz="13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154680" y="3380590"/>
            <a:ext cx="1242868" cy="224798"/>
          </a:xfrm>
          <a:prstGeom prst="rect">
            <a:avLst/>
          </a:prstGeom>
          <a:solidFill>
            <a:srgbClr val="7E9BE8"/>
          </a:solidFill>
          <a:ln w="9524">
            <a:solidFill>
              <a:srgbClr val="000000"/>
            </a:solidFill>
          </a:ln>
        </p:spPr>
        <p:txBody>
          <a:bodyPr vert="horz" wrap="square" lIns="0" tIns="24504" rIns="0" bIns="0" rtlCol="0">
            <a:spAutoFit/>
          </a:bodyPr>
          <a:lstStyle/>
          <a:p>
            <a:pPr marL="56985">
              <a:spcBef>
                <a:spcPts val="193"/>
              </a:spcBef>
            </a:pPr>
            <a:r>
              <a:rPr sz="1300" spc="-4" dirty="0">
                <a:solidFill>
                  <a:srgbClr val="FFFFFF"/>
                </a:solidFill>
                <a:latin typeface="Arial"/>
                <a:cs typeface="Arial"/>
              </a:rPr>
              <a:t>DINAMIS</a:t>
            </a:r>
            <a:endParaRPr sz="1300">
              <a:latin typeface="Arial"/>
              <a:cs typeface="Arial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1996439" y="1547756"/>
            <a:ext cx="4185805" cy="1830481"/>
          </a:xfrm>
          <a:custGeom>
            <a:avLst/>
            <a:gdLst/>
            <a:ahLst/>
            <a:cxnLst/>
            <a:rect l="l" t="t" r="r" b="b"/>
            <a:pathLst>
              <a:path w="4604384" h="2074545">
                <a:moveTo>
                  <a:pt x="2266187" y="0"/>
                </a:moveTo>
                <a:lnTo>
                  <a:pt x="920495" y="580643"/>
                </a:lnTo>
              </a:path>
              <a:path w="4604384" h="2074545">
                <a:moveTo>
                  <a:pt x="2266187" y="0"/>
                </a:moveTo>
                <a:lnTo>
                  <a:pt x="4604003" y="580643"/>
                </a:lnTo>
              </a:path>
              <a:path w="4604384" h="2074545">
                <a:moveTo>
                  <a:pt x="848867" y="1078991"/>
                </a:moveTo>
                <a:lnTo>
                  <a:pt x="0" y="2074163"/>
                </a:lnTo>
              </a:path>
              <a:path w="4604384" h="2074545">
                <a:moveTo>
                  <a:pt x="848867" y="1078991"/>
                </a:moveTo>
                <a:lnTo>
                  <a:pt x="1982723" y="2074163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900545" y="4331297"/>
            <a:ext cx="1597891" cy="225948"/>
          </a:xfrm>
          <a:prstGeom prst="rect">
            <a:avLst/>
          </a:prstGeom>
          <a:solidFill>
            <a:srgbClr val="7E9BE8"/>
          </a:solidFill>
          <a:ln w="9524">
            <a:solidFill>
              <a:srgbClr val="000000"/>
            </a:solidFill>
          </a:ln>
        </p:spPr>
        <p:txBody>
          <a:bodyPr vert="horz" wrap="square" lIns="0" tIns="25643" rIns="0" bIns="0" rtlCol="0">
            <a:spAutoFit/>
          </a:bodyPr>
          <a:lstStyle/>
          <a:p>
            <a:pPr marL="56985">
              <a:spcBef>
                <a:spcPts val="202"/>
              </a:spcBef>
            </a:pPr>
            <a:r>
              <a:rPr sz="1300" spc="-4" dirty="0">
                <a:solidFill>
                  <a:srgbClr val="FFFFFF"/>
                </a:solidFill>
                <a:latin typeface="Arial"/>
                <a:cs typeface="Arial"/>
              </a:rPr>
              <a:t>SUBYEKTIF</a:t>
            </a:r>
            <a:endParaRPr sz="13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050174" y="4862456"/>
            <a:ext cx="1447800" cy="225948"/>
          </a:xfrm>
          <a:prstGeom prst="rect">
            <a:avLst/>
          </a:prstGeom>
          <a:solidFill>
            <a:srgbClr val="7E9BE8"/>
          </a:solidFill>
          <a:ln w="9524">
            <a:solidFill>
              <a:srgbClr val="000000"/>
            </a:solidFill>
          </a:ln>
        </p:spPr>
        <p:txBody>
          <a:bodyPr vert="horz" wrap="square" lIns="0" tIns="25643" rIns="0" bIns="0" rtlCol="0">
            <a:spAutoFit/>
          </a:bodyPr>
          <a:lstStyle/>
          <a:p>
            <a:pPr marL="56985">
              <a:spcBef>
                <a:spcPts val="202"/>
              </a:spcBef>
            </a:pPr>
            <a:r>
              <a:rPr sz="1300" spc="-9" dirty="0">
                <a:solidFill>
                  <a:srgbClr val="FFFFFF"/>
                </a:solidFill>
                <a:latin typeface="Arial"/>
                <a:cs typeface="Arial"/>
              </a:rPr>
              <a:t>OBYEKTIF</a:t>
            </a:r>
            <a:endParaRPr sz="13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898370" y="4405256"/>
            <a:ext cx="1600200" cy="225948"/>
          </a:xfrm>
          <a:prstGeom prst="rect">
            <a:avLst/>
          </a:prstGeom>
          <a:solidFill>
            <a:srgbClr val="7E9BE8"/>
          </a:solidFill>
          <a:ln w="9524">
            <a:solidFill>
              <a:srgbClr val="000000"/>
            </a:solidFill>
          </a:ln>
        </p:spPr>
        <p:txBody>
          <a:bodyPr vert="horz" wrap="square" lIns="0" tIns="25643" rIns="0" bIns="0" rtlCol="0">
            <a:spAutoFit/>
          </a:bodyPr>
          <a:lstStyle/>
          <a:p>
            <a:pPr marL="55845">
              <a:spcBef>
                <a:spcPts val="202"/>
              </a:spcBef>
            </a:pPr>
            <a:r>
              <a:rPr sz="1300" spc="-4" dirty="0">
                <a:solidFill>
                  <a:srgbClr val="FFFFFF"/>
                </a:solidFill>
                <a:latin typeface="Arial"/>
                <a:cs typeface="Arial"/>
              </a:rPr>
              <a:t>SUBYEKTIF</a:t>
            </a:r>
            <a:endParaRPr sz="13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572000" y="4331297"/>
            <a:ext cx="1601932" cy="225948"/>
          </a:xfrm>
          <a:prstGeom prst="rect">
            <a:avLst/>
          </a:prstGeom>
          <a:solidFill>
            <a:srgbClr val="7E9BE8"/>
          </a:solidFill>
          <a:ln w="9524">
            <a:solidFill>
              <a:srgbClr val="000000"/>
            </a:solidFill>
          </a:ln>
        </p:spPr>
        <p:txBody>
          <a:bodyPr vert="horz" wrap="square" lIns="0" tIns="25643" rIns="0" bIns="0" rtlCol="0">
            <a:spAutoFit/>
          </a:bodyPr>
          <a:lstStyle/>
          <a:p>
            <a:pPr marL="56985">
              <a:spcBef>
                <a:spcPts val="202"/>
              </a:spcBef>
            </a:pPr>
            <a:r>
              <a:rPr sz="1300" spc="-4" dirty="0">
                <a:solidFill>
                  <a:srgbClr val="FFFFFF"/>
                </a:solidFill>
                <a:latin typeface="Arial"/>
                <a:cs typeface="Arial"/>
              </a:rPr>
              <a:t>SUBYEKTIF</a:t>
            </a:r>
            <a:endParaRPr sz="13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503323" y="4331297"/>
            <a:ext cx="1601932" cy="225948"/>
          </a:xfrm>
          <a:prstGeom prst="rect">
            <a:avLst/>
          </a:prstGeom>
          <a:solidFill>
            <a:srgbClr val="7E9BE8"/>
          </a:solidFill>
          <a:ln w="9524">
            <a:solidFill>
              <a:srgbClr val="000000"/>
            </a:solidFill>
          </a:ln>
        </p:spPr>
        <p:txBody>
          <a:bodyPr vert="horz" wrap="square" lIns="0" tIns="25643" rIns="0" bIns="0" rtlCol="0">
            <a:spAutoFit/>
          </a:bodyPr>
          <a:lstStyle/>
          <a:p>
            <a:pPr marL="55845">
              <a:spcBef>
                <a:spcPts val="202"/>
              </a:spcBef>
            </a:pPr>
            <a:r>
              <a:rPr sz="1300" spc="-4" dirty="0">
                <a:solidFill>
                  <a:srgbClr val="FFFFFF"/>
                </a:solidFill>
                <a:latin typeface="Arial"/>
                <a:cs typeface="Arial"/>
              </a:rPr>
              <a:t>SUBYEKTIF</a:t>
            </a:r>
            <a:endParaRPr sz="13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000894" y="4862456"/>
            <a:ext cx="1442605" cy="225948"/>
          </a:xfrm>
          <a:prstGeom prst="rect">
            <a:avLst/>
          </a:prstGeom>
          <a:solidFill>
            <a:srgbClr val="7E9BE8"/>
          </a:solidFill>
          <a:ln w="9524">
            <a:solidFill>
              <a:srgbClr val="000000"/>
            </a:solidFill>
          </a:ln>
        </p:spPr>
        <p:txBody>
          <a:bodyPr vert="horz" wrap="square" lIns="0" tIns="25643" rIns="0" bIns="0" rtlCol="0">
            <a:spAutoFit/>
          </a:bodyPr>
          <a:lstStyle/>
          <a:p>
            <a:pPr marL="55845">
              <a:spcBef>
                <a:spcPts val="202"/>
              </a:spcBef>
            </a:pPr>
            <a:r>
              <a:rPr sz="1300" spc="-9" dirty="0">
                <a:solidFill>
                  <a:srgbClr val="FFFFFF"/>
                </a:solidFill>
                <a:latin typeface="Arial"/>
                <a:cs typeface="Arial"/>
              </a:rPr>
              <a:t>OBYEKTIF</a:t>
            </a:r>
            <a:endParaRPr sz="13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649586" y="4862456"/>
            <a:ext cx="1443759" cy="225948"/>
          </a:xfrm>
          <a:prstGeom prst="rect">
            <a:avLst/>
          </a:prstGeom>
          <a:solidFill>
            <a:srgbClr val="7E9BE8"/>
          </a:solidFill>
          <a:ln w="9524">
            <a:solidFill>
              <a:srgbClr val="000000"/>
            </a:solidFill>
          </a:ln>
        </p:spPr>
        <p:txBody>
          <a:bodyPr vert="horz" wrap="square" lIns="0" tIns="25643" rIns="0" bIns="0" rtlCol="0">
            <a:spAutoFit/>
          </a:bodyPr>
          <a:lstStyle/>
          <a:p>
            <a:pPr marL="56985">
              <a:spcBef>
                <a:spcPts val="202"/>
              </a:spcBef>
            </a:pPr>
            <a:r>
              <a:rPr sz="1300" spc="-9" dirty="0">
                <a:solidFill>
                  <a:srgbClr val="FFFFFF"/>
                </a:solidFill>
                <a:latin typeface="Arial"/>
                <a:cs typeface="Arial"/>
              </a:rPr>
              <a:t>OBYEKTIF</a:t>
            </a:r>
            <a:endParaRPr sz="13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600305" y="4862456"/>
            <a:ext cx="1442605" cy="225948"/>
          </a:xfrm>
          <a:prstGeom prst="rect">
            <a:avLst/>
          </a:prstGeom>
          <a:solidFill>
            <a:srgbClr val="7E9BE8"/>
          </a:solidFill>
          <a:ln w="9524">
            <a:solidFill>
              <a:srgbClr val="000000"/>
            </a:solidFill>
          </a:ln>
        </p:spPr>
        <p:txBody>
          <a:bodyPr vert="horz" wrap="square" lIns="0" tIns="25643" rIns="0" bIns="0" rtlCol="0">
            <a:spAutoFit/>
          </a:bodyPr>
          <a:lstStyle/>
          <a:p>
            <a:pPr marL="55845">
              <a:spcBef>
                <a:spcPts val="202"/>
              </a:spcBef>
            </a:pPr>
            <a:r>
              <a:rPr sz="1300" spc="-9" dirty="0">
                <a:solidFill>
                  <a:srgbClr val="FFFFFF"/>
                </a:solidFill>
                <a:latin typeface="Arial"/>
                <a:cs typeface="Arial"/>
              </a:rPr>
              <a:t>OBYEKTIF</a:t>
            </a:r>
            <a:endParaRPr sz="1300">
              <a:latin typeface="Arial"/>
              <a:cs typeface="Arial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1931323" y="2476947"/>
            <a:ext cx="4959927" cy="1873624"/>
          </a:xfrm>
          <a:custGeom>
            <a:avLst/>
            <a:gdLst/>
            <a:ahLst/>
            <a:cxnLst/>
            <a:rect l="l" t="t" r="r" b="b"/>
            <a:pathLst>
              <a:path w="5455920" h="2123440">
                <a:moveTo>
                  <a:pt x="0" y="1520951"/>
                </a:moveTo>
                <a:lnTo>
                  <a:pt x="71627" y="2101595"/>
                </a:lnTo>
              </a:path>
              <a:path w="5455920" h="2123440">
                <a:moveTo>
                  <a:pt x="3613403" y="1520951"/>
                </a:moveTo>
                <a:lnTo>
                  <a:pt x="3613403" y="2101595"/>
                </a:lnTo>
              </a:path>
              <a:path w="5455920" h="2123440">
                <a:moveTo>
                  <a:pt x="5455919" y="1520951"/>
                </a:moveTo>
                <a:lnTo>
                  <a:pt x="5455919" y="2101595"/>
                </a:lnTo>
              </a:path>
              <a:path w="5455920" h="2123440">
                <a:moveTo>
                  <a:pt x="4474463" y="0"/>
                </a:moveTo>
                <a:lnTo>
                  <a:pt x="3649979" y="964691"/>
                </a:lnTo>
              </a:path>
              <a:path w="5455920" h="2123440">
                <a:moveTo>
                  <a:pt x="4474463" y="0"/>
                </a:moveTo>
                <a:lnTo>
                  <a:pt x="5298947" y="964691"/>
                </a:lnTo>
              </a:path>
              <a:path w="5455920" h="2123440">
                <a:moveTo>
                  <a:pt x="1999487" y="1543811"/>
                </a:moveTo>
                <a:lnTo>
                  <a:pt x="1999487" y="2122931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>
            <a:spLocks noGrp="1"/>
          </p:cNvSpPr>
          <p:nvPr>
            <p:ph type="title"/>
          </p:nvPr>
        </p:nvSpPr>
        <p:spPr>
          <a:xfrm>
            <a:off x="2978727" y="1232538"/>
            <a:ext cx="2147455" cy="287650"/>
          </a:xfrm>
          <a:prstGeom prst="rect">
            <a:avLst/>
          </a:prstGeom>
          <a:solidFill>
            <a:srgbClr val="7E9BE8"/>
          </a:solidFill>
          <a:ln w="9524">
            <a:solidFill>
              <a:srgbClr val="000000"/>
            </a:solidFill>
          </a:ln>
        </p:spPr>
        <p:txBody>
          <a:bodyPr vert="horz" wrap="square" lIns="0" tIns="41028" rIns="0" bIns="0" rtlCol="0">
            <a:spAutoFit/>
          </a:bodyPr>
          <a:lstStyle/>
          <a:p>
            <a:pPr marL="706613">
              <a:spcBef>
                <a:spcPts val="322"/>
              </a:spcBef>
            </a:pPr>
            <a:r>
              <a:rPr sz="1600" b="1" spc="-4" dirty="0">
                <a:solidFill>
                  <a:srgbClr val="FFFFFF"/>
                </a:solidFill>
                <a:latin typeface="Arial"/>
                <a:cs typeface="Arial"/>
              </a:rPr>
              <a:t>RISIKO</a:t>
            </a:r>
            <a:endParaRPr sz="1600">
              <a:latin typeface="Arial"/>
              <a:cs typeface="Arial"/>
            </a:endParaRPr>
          </a:p>
        </p:txBody>
      </p:sp>
      <p:sp>
        <p:nvSpPr>
          <p:cNvPr id="53" name="object 53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446579"/>
            <a:ext cx="213360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191"/>
            <a:fld id="{81D60167-4931-47E6-BA6A-407CBD079E47}" type="slidenum">
              <a:rPr spc="-4" dirty="0"/>
              <a:pPr marL="34191"/>
              <a:t>7</a:t>
            </a:fld>
            <a:endParaRPr spc="-4" dirty="0"/>
          </a:p>
        </p:txBody>
      </p:sp>
    </p:spTree>
    <p:extLst>
      <p:ext uri="{BB962C8B-B14F-4D97-AF65-F5344CB8AC3E}">
        <p14:creationId xmlns:p14="http://schemas.microsoft.com/office/powerpoint/2010/main" val="269070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54636" y="537882"/>
            <a:ext cx="0" cy="1344706"/>
          </a:xfrm>
          <a:custGeom>
            <a:avLst/>
            <a:gdLst/>
            <a:ahLst/>
            <a:cxnLst/>
            <a:rect l="l" t="t" r="r" b="b"/>
            <a:pathLst>
              <a:path h="1524000">
                <a:moveTo>
                  <a:pt x="0" y="0"/>
                </a:moveTo>
                <a:lnTo>
                  <a:pt x="0" y="1523999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827819" y="537883"/>
            <a:ext cx="109450" cy="1062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980219" y="537883"/>
            <a:ext cx="109450" cy="1062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134003" y="537883"/>
            <a:ext cx="108065" cy="10623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827819" y="685800"/>
            <a:ext cx="109450" cy="10623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80219" y="685800"/>
            <a:ext cx="109450" cy="10623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134003" y="685800"/>
            <a:ext cx="108065" cy="10623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286403" y="685800"/>
            <a:ext cx="108065" cy="10623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27819" y="835062"/>
            <a:ext cx="109450" cy="10488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980219" y="835062"/>
            <a:ext cx="109450" cy="10488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134003" y="835062"/>
            <a:ext cx="108065" cy="10488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286403" y="835062"/>
            <a:ext cx="108065" cy="1048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438803" y="835062"/>
            <a:ext cx="109450" cy="10488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827819" y="981635"/>
            <a:ext cx="109450" cy="106231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980219" y="981635"/>
            <a:ext cx="109450" cy="106231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134003" y="981635"/>
            <a:ext cx="108065" cy="106231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286403" y="981635"/>
            <a:ext cx="108065" cy="106231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827819" y="1130897"/>
            <a:ext cx="109450" cy="106231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980219" y="1130897"/>
            <a:ext cx="109450" cy="106231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134003" y="1130897"/>
            <a:ext cx="108065" cy="106231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286403" y="1130897"/>
            <a:ext cx="108065" cy="106231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438803" y="1130897"/>
            <a:ext cx="109450" cy="106231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827819" y="1278815"/>
            <a:ext cx="109450" cy="104886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980219" y="1278815"/>
            <a:ext cx="109450" cy="104886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134003" y="1278815"/>
            <a:ext cx="108065" cy="104886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827819" y="1426732"/>
            <a:ext cx="109450" cy="106231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286403" y="1278815"/>
            <a:ext cx="108065" cy="104886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980219" y="1426732"/>
            <a:ext cx="109450" cy="106231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134003" y="1426732"/>
            <a:ext cx="108065" cy="106231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980219" y="1574651"/>
            <a:ext cx="109450" cy="106231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286403" y="1426732"/>
            <a:ext cx="108065" cy="106231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286403" y="1574651"/>
            <a:ext cx="108065" cy="106231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>
            <a:spLocks noGrp="1"/>
          </p:cNvSpPr>
          <p:nvPr>
            <p:ph type="title"/>
          </p:nvPr>
        </p:nvSpPr>
        <p:spPr>
          <a:xfrm>
            <a:off x="1609436" y="763344"/>
            <a:ext cx="4662632" cy="425824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sz="2700" b="1" spc="-4" dirty="0">
                <a:latin typeface="Arial"/>
                <a:cs typeface="Arial"/>
              </a:rPr>
              <a:t>RISIKO MURNI </a:t>
            </a:r>
            <a:r>
              <a:rPr sz="2700" b="1" dirty="0">
                <a:latin typeface="Arial"/>
                <a:cs typeface="Arial"/>
              </a:rPr>
              <a:t>(PURE</a:t>
            </a:r>
            <a:r>
              <a:rPr sz="2700" b="1" spc="-67" dirty="0">
                <a:latin typeface="Arial"/>
                <a:cs typeface="Arial"/>
              </a:rPr>
              <a:t> </a:t>
            </a:r>
            <a:r>
              <a:rPr sz="2700" b="1" dirty="0">
                <a:latin typeface="Arial"/>
                <a:cs typeface="Arial"/>
              </a:rPr>
              <a:t>RISK)</a:t>
            </a:r>
            <a:endParaRPr sz="2700">
              <a:latin typeface="Arial"/>
              <a:cs typeface="Arial"/>
            </a:endParaRPr>
          </a:p>
        </p:txBody>
      </p:sp>
      <p:sp>
        <p:nvSpPr>
          <p:cNvPr id="34" name="object 34"/>
          <p:cNvSpPr txBox="1">
            <a:spLocks noGrp="1"/>
          </p:cNvSpPr>
          <p:nvPr>
            <p:ph idx="1"/>
          </p:nvPr>
        </p:nvSpPr>
        <p:spPr>
          <a:xfrm>
            <a:off x="457200" y="2057400"/>
            <a:ext cx="8229600" cy="3786611"/>
          </a:xfrm>
          <a:prstGeom prst="rect">
            <a:avLst/>
          </a:prstGeom>
        </p:spPr>
        <p:txBody>
          <a:bodyPr vert="horz" wrap="square" lIns="0" tIns="22794" rIns="0" bIns="0" rtlCol="0">
            <a:spAutoFit/>
          </a:bodyPr>
          <a:lstStyle/>
          <a:p>
            <a:pPr marL="172094" marR="4559">
              <a:lnSpc>
                <a:spcPts val="2576"/>
              </a:lnSpc>
              <a:spcBef>
                <a:spcPts val="179"/>
              </a:spcBef>
            </a:pPr>
            <a:r>
              <a:rPr sz="2200" spc="-4" dirty="0"/>
              <a:t>Risiko </a:t>
            </a:r>
            <a:r>
              <a:rPr sz="2200" dirty="0"/>
              <a:t>murni (pure </a:t>
            </a:r>
            <a:r>
              <a:rPr sz="2200" spc="-4" dirty="0"/>
              <a:t>risks) adalah risiko </a:t>
            </a:r>
            <a:r>
              <a:rPr sz="2200" dirty="0"/>
              <a:t>dimana </a:t>
            </a:r>
            <a:r>
              <a:rPr sz="2200" spc="-4" dirty="0"/>
              <a:t>kemungkinan  </a:t>
            </a:r>
            <a:r>
              <a:rPr sz="2200" dirty="0"/>
              <a:t>kerugian </a:t>
            </a:r>
            <a:r>
              <a:rPr sz="2200" spc="-4" dirty="0"/>
              <a:t>ada, tetapi </a:t>
            </a:r>
            <a:r>
              <a:rPr sz="2200" dirty="0"/>
              <a:t>kemungkinan keuntungan </a:t>
            </a:r>
            <a:r>
              <a:rPr sz="2200" spc="-4" dirty="0"/>
              <a:t>tidak</a:t>
            </a:r>
            <a:r>
              <a:rPr sz="2200" spc="-22" dirty="0"/>
              <a:t> </a:t>
            </a:r>
            <a:r>
              <a:rPr sz="2200" spc="-4" dirty="0"/>
              <a:t>ada</a:t>
            </a:r>
            <a:r>
              <a:rPr sz="2200" spc="-4" dirty="0"/>
              <a:t>.</a:t>
            </a:r>
            <a:endParaRPr sz="2200" dirty="0"/>
          </a:p>
          <a:p>
            <a:pPr marL="172094">
              <a:lnSpc>
                <a:spcPts val="2499"/>
              </a:lnSpc>
            </a:pPr>
            <a:r>
              <a:rPr sz="2200" dirty="0"/>
              <a:t>Jadi </a:t>
            </a:r>
            <a:r>
              <a:rPr sz="2200" spc="-4" dirty="0"/>
              <a:t>kita membicarakan </a:t>
            </a:r>
            <a:r>
              <a:rPr sz="2200" dirty="0"/>
              <a:t>potensi kerugian </a:t>
            </a:r>
            <a:r>
              <a:rPr sz="2200" spc="-4" dirty="0"/>
              <a:t>untuk </a:t>
            </a:r>
            <a:r>
              <a:rPr sz="2200" spc="-4" dirty="0" err="1"/>
              <a:t>risiko</a:t>
            </a:r>
            <a:r>
              <a:rPr sz="2200" spc="-13" dirty="0"/>
              <a:t> </a:t>
            </a:r>
            <a:r>
              <a:rPr sz="2200" spc="-4" dirty="0" err="1" smtClean="0"/>
              <a:t>tipe</a:t>
            </a:r>
            <a:r>
              <a:rPr sz="2200" dirty="0"/>
              <a:t> </a:t>
            </a:r>
            <a:r>
              <a:rPr sz="2200" spc="-4" dirty="0" err="1" smtClean="0"/>
              <a:t>ini</a:t>
            </a:r>
            <a:r>
              <a:rPr sz="2200" spc="-4" dirty="0"/>
              <a:t>. Beberapa contoh risiko tipe </a:t>
            </a:r>
            <a:r>
              <a:rPr sz="2200" dirty="0"/>
              <a:t>ini adalah risiko </a:t>
            </a:r>
            <a:r>
              <a:rPr sz="2200" spc="-4" dirty="0"/>
              <a:t>kecelakaan,  kebakaran, dan semacamnya. Contoh </a:t>
            </a:r>
            <a:r>
              <a:rPr sz="2200" dirty="0"/>
              <a:t>lain adalah </a:t>
            </a:r>
            <a:r>
              <a:rPr sz="2200" spc="-4" dirty="0"/>
              <a:t>risiko  </a:t>
            </a:r>
            <a:r>
              <a:rPr sz="2200" dirty="0"/>
              <a:t>banjir menghantam </a:t>
            </a:r>
            <a:r>
              <a:rPr sz="2200" spc="-4" dirty="0"/>
              <a:t>rumah kita. Kejadian </a:t>
            </a:r>
            <a:r>
              <a:rPr sz="2200" dirty="0"/>
              <a:t>seperti </a:t>
            </a:r>
            <a:r>
              <a:rPr sz="2200" spc="-4" dirty="0"/>
              <a:t>itu akan  merugikan kita. Tetapi </a:t>
            </a:r>
            <a:r>
              <a:rPr sz="2200" dirty="0"/>
              <a:t>rumah berdiri </a:t>
            </a:r>
            <a:r>
              <a:rPr sz="2200" spc="-4" dirty="0"/>
              <a:t>di tempat tertentu tidak  secara </a:t>
            </a:r>
            <a:r>
              <a:rPr sz="2200" dirty="0"/>
              <a:t>langsung akan mendatangkan keuntungan </a:t>
            </a:r>
            <a:r>
              <a:rPr sz="2200" spc="-4" dirty="0"/>
              <a:t>tertentu.  Jika </a:t>
            </a:r>
            <a:r>
              <a:rPr sz="2200" dirty="0"/>
              <a:t>terjadi </a:t>
            </a:r>
            <a:r>
              <a:rPr sz="2200" spc="-4" dirty="0"/>
              <a:t>kebakaran</a:t>
            </a:r>
            <a:r>
              <a:rPr sz="2200" spc="36" dirty="0"/>
              <a:t> </a:t>
            </a:r>
            <a:r>
              <a:rPr sz="2200" spc="-4" dirty="0" err="1"/>
              <a:t>atau</a:t>
            </a:r>
            <a:r>
              <a:rPr sz="2200" spc="4" dirty="0"/>
              <a:t> </a:t>
            </a:r>
            <a:r>
              <a:rPr sz="2200" dirty="0" err="1" smtClean="0"/>
              <a:t>banjir</a:t>
            </a:r>
            <a:r>
              <a:rPr sz="2200" dirty="0" smtClean="0"/>
              <a:t>, </a:t>
            </a:r>
            <a:r>
              <a:rPr sz="2200" spc="-4" dirty="0" err="1" smtClean="0"/>
              <a:t>disamping</a:t>
            </a:r>
            <a:r>
              <a:rPr sz="2200" spc="-4" dirty="0" smtClean="0"/>
              <a:t> </a:t>
            </a:r>
            <a:r>
              <a:rPr sz="2200" spc="-4" dirty="0"/>
              <a:t>individu yang  terkena dampaknya, masyarakat secara </a:t>
            </a:r>
            <a:r>
              <a:rPr sz="2200" dirty="0"/>
              <a:t>keseluruhan </a:t>
            </a:r>
            <a:r>
              <a:rPr sz="2200" spc="-4" dirty="0"/>
              <a:t>juga  akan </a:t>
            </a:r>
            <a:r>
              <a:rPr sz="2200" dirty="0" err="1"/>
              <a:t>dirugikan</a:t>
            </a:r>
            <a:r>
              <a:rPr sz="2200" dirty="0" smtClean="0"/>
              <a:t>.</a:t>
            </a:r>
          </a:p>
          <a:p>
            <a:pPr marL="172094">
              <a:lnSpc>
                <a:spcPts val="2499"/>
              </a:lnSpc>
            </a:pPr>
            <a:r>
              <a:rPr sz="2200" dirty="0" smtClean="0"/>
              <a:t> </a:t>
            </a:r>
            <a:r>
              <a:rPr sz="2200" spc="-4" dirty="0"/>
              <a:t>Asuransi </a:t>
            </a:r>
            <a:r>
              <a:rPr sz="2200" dirty="0"/>
              <a:t>biasanya lebih banyak </a:t>
            </a:r>
            <a:r>
              <a:rPr sz="2200" spc="-4" dirty="0"/>
              <a:t>berurusan  </a:t>
            </a:r>
            <a:r>
              <a:rPr sz="2200" dirty="0"/>
              <a:t>dengan </a:t>
            </a:r>
            <a:r>
              <a:rPr sz="2200" spc="-4" dirty="0"/>
              <a:t>risiko murni</a:t>
            </a:r>
            <a:r>
              <a:rPr sz="2200" spc="-4" dirty="0"/>
              <a:t>.</a:t>
            </a:r>
            <a:endParaRPr sz="2200" dirty="0"/>
          </a:p>
        </p:txBody>
      </p:sp>
      <p:sp>
        <p:nvSpPr>
          <p:cNvPr id="36" name="object 36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446579"/>
            <a:ext cx="213360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191"/>
            <a:fld id="{81D60167-4931-47E6-BA6A-407CBD079E47}" type="slidenum">
              <a:rPr spc="-4" dirty="0"/>
              <a:pPr marL="34191"/>
              <a:t>8</a:t>
            </a:fld>
            <a:endParaRPr spc="-4" dirty="0"/>
          </a:p>
        </p:txBody>
      </p:sp>
    </p:spTree>
    <p:extLst>
      <p:ext uri="{BB962C8B-B14F-4D97-AF65-F5344CB8AC3E}">
        <p14:creationId xmlns:p14="http://schemas.microsoft.com/office/powerpoint/2010/main" val="185179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54636" y="537882"/>
            <a:ext cx="0" cy="1344706"/>
          </a:xfrm>
          <a:custGeom>
            <a:avLst/>
            <a:gdLst/>
            <a:ahLst/>
            <a:cxnLst/>
            <a:rect l="l" t="t" r="r" b="b"/>
            <a:pathLst>
              <a:path h="1524000">
                <a:moveTo>
                  <a:pt x="0" y="0"/>
                </a:moveTo>
                <a:lnTo>
                  <a:pt x="0" y="1523999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827819" y="537883"/>
            <a:ext cx="109450" cy="1062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980219" y="537883"/>
            <a:ext cx="109450" cy="1062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134003" y="537883"/>
            <a:ext cx="108065" cy="10623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827819" y="685800"/>
            <a:ext cx="109450" cy="10623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80219" y="685800"/>
            <a:ext cx="109450" cy="10623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134003" y="685800"/>
            <a:ext cx="108065" cy="10623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286403" y="685800"/>
            <a:ext cx="108065" cy="10623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827819" y="835062"/>
            <a:ext cx="109450" cy="10488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980219" y="835062"/>
            <a:ext cx="109450" cy="10488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134003" y="835062"/>
            <a:ext cx="108065" cy="10488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286403" y="835062"/>
            <a:ext cx="108065" cy="10488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438803" y="835062"/>
            <a:ext cx="109450" cy="10488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827819" y="981635"/>
            <a:ext cx="109450" cy="106231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980219" y="981635"/>
            <a:ext cx="109450" cy="106231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134003" y="981635"/>
            <a:ext cx="108065" cy="106231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286403" y="981635"/>
            <a:ext cx="108065" cy="106231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827819" y="1130897"/>
            <a:ext cx="109450" cy="106231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980219" y="1130897"/>
            <a:ext cx="109450" cy="106231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134003" y="1130897"/>
            <a:ext cx="108065" cy="106231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286403" y="1130897"/>
            <a:ext cx="108065" cy="106231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438803" y="1130897"/>
            <a:ext cx="109450" cy="106231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827819" y="1278815"/>
            <a:ext cx="109450" cy="104886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980219" y="1278815"/>
            <a:ext cx="109450" cy="104886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134003" y="1278815"/>
            <a:ext cx="108065" cy="104886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827819" y="1426732"/>
            <a:ext cx="109450" cy="106231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286403" y="1278815"/>
            <a:ext cx="108065" cy="104886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980219" y="1426732"/>
            <a:ext cx="109450" cy="106231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134003" y="1426732"/>
            <a:ext cx="108065" cy="106231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980219" y="1574651"/>
            <a:ext cx="109450" cy="106231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286403" y="1426732"/>
            <a:ext cx="108065" cy="106231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286403" y="1574651"/>
            <a:ext cx="108065" cy="106231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>
            <a:spLocks noGrp="1"/>
          </p:cNvSpPr>
          <p:nvPr>
            <p:ph type="title"/>
          </p:nvPr>
        </p:nvSpPr>
        <p:spPr>
          <a:xfrm>
            <a:off x="609600" y="488576"/>
            <a:ext cx="6679622" cy="398929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2500" b="1" spc="-4" dirty="0">
                <a:latin typeface="Arial"/>
                <a:cs typeface="Arial"/>
              </a:rPr>
              <a:t>RISIKO SPEKULATIF (SPECULATIVE</a:t>
            </a:r>
            <a:r>
              <a:rPr sz="2500" b="1" spc="-27" dirty="0">
                <a:latin typeface="Arial"/>
                <a:cs typeface="Arial"/>
              </a:rPr>
              <a:t> </a:t>
            </a:r>
            <a:r>
              <a:rPr sz="2500" b="1" spc="-9" dirty="0">
                <a:latin typeface="Arial"/>
                <a:cs typeface="Arial"/>
              </a:rPr>
              <a:t>RISK)</a:t>
            </a:r>
            <a:endParaRPr sz="2500">
              <a:latin typeface="Arial"/>
              <a:cs typeface="Arial"/>
            </a:endParaRPr>
          </a:p>
        </p:txBody>
      </p:sp>
      <p:sp>
        <p:nvSpPr>
          <p:cNvPr id="36" name="object 36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446579"/>
            <a:ext cx="213360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191"/>
            <a:fld id="{81D60167-4931-47E6-BA6A-407CBD079E47}" type="slidenum">
              <a:rPr spc="-4" dirty="0"/>
              <a:pPr marL="34191"/>
              <a:t>9</a:t>
            </a:fld>
            <a:endParaRPr spc="-4" dirty="0"/>
          </a:p>
        </p:txBody>
      </p:sp>
      <p:sp>
        <p:nvSpPr>
          <p:cNvPr id="35" name="object 35"/>
          <p:cNvSpPr txBox="1"/>
          <p:nvPr/>
        </p:nvSpPr>
        <p:spPr>
          <a:xfrm>
            <a:off x="457200" y="1130897"/>
            <a:ext cx="7004627" cy="4935358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 marR="4559">
              <a:lnSpc>
                <a:spcPct val="99900"/>
              </a:lnSpc>
              <a:spcBef>
                <a:spcPts val="85"/>
              </a:spcBef>
            </a:pPr>
            <a:r>
              <a:rPr sz="2000" spc="-4" dirty="0">
                <a:latin typeface="Arial"/>
                <a:cs typeface="Arial"/>
              </a:rPr>
              <a:t>Risiko spekulatif </a:t>
            </a:r>
            <a:r>
              <a:rPr sz="2000" dirty="0">
                <a:latin typeface="Arial"/>
                <a:cs typeface="Arial"/>
              </a:rPr>
              <a:t>adalah </a:t>
            </a:r>
            <a:r>
              <a:rPr sz="2000" spc="-4" dirty="0">
                <a:latin typeface="Arial"/>
                <a:cs typeface="Arial"/>
              </a:rPr>
              <a:t>risiko dimana </a:t>
            </a:r>
            <a:r>
              <a:rPr sz="2000" dirty="0">
                <a:latin typeface="Arial"/>
                <a:cs typeface="Arial"/>
              </a:rPr>
              <a:t>kita </a:t>
            </a:r>
            <a:r>
              <a:rPr sz="2000" spc="-4" dirty="0">
                <a:latin typeface="Arial"/>
                <a:cs typeface="Arial"/>
              </a:rPr>
              <a:t>mengharapkan  terjadinya </a:t>
            </a:r>
            <a:r>
              <a:rPr sz="2000" dirty="0">
                <a:latin typeface="Arial"/>
                <a:cs typeface="Arial"/>
              </a:rPr>
              <a:t>kerugian dan juga keuntungan. Potensi </a:t>
            </a:r>
            <a:r>
              <a:rPr sz="2000" spc="-4" dirty="0">
                <a:latin typeface="Arial"/>
                <a:cs typeface="Arial"/>
              </a:rPr>
              <a:t>kerugian  </a:t>
            </a:r>
            <a:r>
              <a:rPr sz="2000" dirty="0">
                <a:latin typeface="Arial"/>
                <a:cs typeface="Arial"/>
              </a:rPr>
              <a:t>dan keuntungan </a:t>
            </a:r>
            <a:r>
              <a:rPr sz="2000" spc="-4" dirty="0">
                <a:latin typeface="Arial"/>
                <a:cs typeface="Arial"/>
              </a:rPr>
              <a:t>dibicarakan </a:t>
            </a:r>
            <a:r>
              <a:rPr sz="2000" dirty="0">
                <a:latin typeface="Arial"/>
                <a:cs typeface="Arial"/>
              </a:rPr>
              <a:t>dalam jenis </a:t>
            </a:r>
            <a:r>
              <a:rPr sz="2000" spc="-4" dirty="0">
                <a:latin typeface="Arial"/>
                <a:cs typeface="Arial"/>
              </a:rPr>
              <a:t>risiko ini. Contoh </a:t>
            </a:r>
            <a:r>
              <a:rPr sz="2000" dirty="0">
                <a:latin typeface="Arial"/>
                <a:cs typeface="Arial"/>
              </a:rPr>
              <a:t>tipe  </a:t>
            </a:r>
            <a:r>
              <a:rPr sz="2000" spc="-4" dirty="0">
                <a:latin typeface="Arial"/>
                <a:cs typeface="Arial"/>
              </a:rPr>
              <a:t>risiko ini </a:t>
            </a:r>
            <a:r>
              <a:rPr sz="2000" dirty="0">
                <a:latin typeface="Arial"/>
                <a:cs typeface="Arial"/>
              </a:rPr>
              <a:t>adalah usaha bisnis. </a:t>
            </a:r>
            <a:r>
              <a:rPr sz="2000" spc="-4" dirty="0">
                <a:latin typeface="Arial"/>
                <a:cs typeface="Arial"/>
              </a:rPr>
              <a:t>Dalam </a:t>
            </a:r>
            <a:r>
              <a:rPr sz="2000" dirty="0">
                <a:latin typeface="Arial"/>
                <a:cs typeface="Arial"/>
              </a:rPr>
              <a:t>kegiatan </a:t>
            </a:r>
            <a:r>
              <a:rPr sz="2000" spc="-4" dirty="0">
                <a:latin typeface="Arial"/>
                <a:cs typeface="Arial"/>
              </a:rPr>
              <a:t>bisnis, kita  </a:t>
            </a:r>
            <a:r>
              <a:rPr sz="2000" dirty="0">
                <a:latin typeface="Arial"/>
                <a:cs typeface="Arial"/>
              </a:rPr>
              <a:t>mengharapkan keuntungan, meskipun ada potensi</a:t>
            </a:r>
            <a:r>
              <a:rPr sz="2000" spc="-22" dirty="0">
                <a:latin typeface="Arial"/>
                <a:cs typeface="Arial"/>
              </a:rPr>
              <a:t> </a:t>
            </a:r>
            <a:r>
              <a:rPr sz="2000" spc="-4" dirty="0">
                <a:latin typeface="Arial"/>
                <a:cs typeface="Arial"/>
              </a:rPr>
              <a:t>kerugian</a:t>
            </a:r>
            <a:r>
              <a:rPr sz="2000" spc="-4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11397" marR="210844">
              <a:lnSpc>
                <a:spcPct val="99800"/>
              </a:lnSpc>
              <a:spcBef>
                <a:spcPts val="4"/>
              </a:spcBef>
            </a:pPr>
            <a:r>
              <a:rPr sz="2000" spc="-4" dirty="0">
                <a:latin typeface="Arial"/>
                <a:cs typeface="Arial"/>
              </a:rPr>
              <a:t>Contoh </a:t>
            </a:r>
            <a:r>
              <a:rPr sz="2000" dirty="0">
                <a:latin typeface="Arial"/>
                <a:cs typeface="Arial"/>
              </a:rPr>
              <a:t>lain adalah jika </a:t>
            </a:r>
            <a:r>
              <a:rPr sz="2000" spc="-4" dirty="0">
                <a:latin typeface="Arial"/>
                <a:cs typeface="Arial"/>
              </a:rPr>
              <a:t>kita </a:t>
            </a:r>
            <a:r>
              <a:rPr sz="2000" dirty="0">
                <a:latin typeface="Arial"/>
                <a:cs typeface="Arial"/>
              </a:rPr>
              <a:t>memegang (membeli) saham.  </a:t>
            </a:r>
            <a:r>
              <a:rPr sz="2000" spc="-4" dirty="0">
                <a:latin typeface="Arial"/>
                <a:cs typeface="Arial"/>
              </a:rPr>
              <a:t>Harga </a:t>
            </a:r>
            <a:r>
              <a:rPr sz="2000" dirty="0">
                <a:latin typeface="Arial"/>
                <a:cs typeface="Arial"/>
              </a:rPr>
              <a:t>pasar bisa meningkat </a:t>
            </a:r>
            <a:r>
              <a:rPr sz="2000" spc="-4" dirty="0">
                <a:latin typeface="Arial"/>
                <a:cs typeface="Arial"/>
              </a:rPr>
              <a:t>(kita memperoleh keuntungan),  </a:t>
            </a:r>
            <a:r>
              <a:rPr sz="2000" dirty="0">
                <a:latin typeface="Arial"/>
                <a:cs typeface="Arial"/>
              </a:rPr>
              <a:t>bisa juga </a:t>
            </a:r>
            <a:r>
              <a:rPr sz="2000" spc="-4" dirty="0">
                <a:latin typeface="Arial"/>
                <a:cs typeface="Arial"/>
              </a:rPr>
              <a:t>analisis </a:t>
            </a:r>
            <a:r>
              <a:rPr sz="2000" dirty="0">
                <a:latin typeface="Arial"/>
                <a:cs typeface="Arial"/>
              </a:rPr>
              <a:t>kita salah, </a:t>
            </a:r>
            <a:r>
              <a:rPr sz="2000" spc="-4" dirty="0">
                <a:latin typeface="Arial"/>
                <a:cs typeface="Arial"/>
              </a:rPr>
              <a:t>harga </a:t>
            </a:r>
            <a:r>
              <a:rPr sz="2000" dirty="0">
                <a:latin typeface="Arial"/>
                <a:cs typeface="Arial"/>
              </a:rPr>
              <a:t>saham bukannya  </a:t>
            </a:r>
            <a:r>
              <a:rPr sz="2000" spc="-4" dirty="0">
                <a:latin typeface="Arial"/>
                <a:cs typeface="Arial"/>
              </a:rPr>
              <a:t>meningkat, </a:t>
            </a:r>
            <a:r>
              <a:rPr sz="2000" dirty="0">
                <a:latin typeface="Arial"/>
                <a:cs typeface="Arial"/>
              </a:rPr>
              <a:t>tetapi </a:t>
            </a:r>
            <a:r>
              <a:rPr sz="2000" spc="-4" dirty="0">
                <a:latin typeface="Arial"/>
                <a:cs typeface="Arial"/>
              </a:rPr>
              <a:t>malah turun (kita memperoleh</a:t>
            </a:r>
            <a:r>
              <a:rPr sz="2000" spc="90" dirty="0">
                <a:latin typeface="Arial"/>
                <a:cs typeface="Arial"/>
              </a:rPr>
              <a:t> </a:t>
            </a:r>
            <a:r>
              <a:rPr sz="2000" spc="-4" dirty="0">
                <a:latin typeface="Arial"/>
                <a:cs typeface="Arial"/>
              </a:rPr>
              <a:t>kerugian</a:t>
            </a:r>
            <a:r>
              <a:rPr sz="2000" spc="-4" dirty="0">
                <a:latin typeface="Arial"/>
                <a:cs typeface="Arial"/>
              </a:rPr>
              <a:t>).</a:t>
            </a:r>
            <a:endParaRPr sz="2000" dirty="0">
              <a:latin typeface="Arial"/>
              <a:cs typeface="Arial"/>
            </a:endParaRPr>
          </a:p>
          <a:p>
            <a:pPr marL="11397" marR="410291"/>
            <a:r>
              <a:rPr sz="2000" spc="-4" dirty="0">
                <a:latin typeface="Arial"/>
                <a:cs typeface="Arial"/>
              </a:rPr>
              <a:t>Risiko spekulatif </a:t>
            </a:r>
            <a:r>
              <a:rPr sz="2000" dirty="0">
                <a:latin typeface="Arial"/>
                <a:cs typeface="Arial"/>
              </a:rPr>
              <a:t>jiga </a:t>
            </a:r>
            <a:r>
              <a:rPr sz="2000" spc="-4" dirty="0">
                <a:latin typeface="Arial"/>
                <a:cs typeface="Arial"/>
              </a:rPr>
              <a:t>bisa </a:t>
            </a:r>
            <a:r>
              <a:rPr sz="2000" dirty="0">
                <a:latin typeface="Arial"/>
                <a:cs typeface="Arial"/>
              </a:rPr>
              <a:t>dinamakan sebagai </a:t>
            </a:r>
            <a:r>
              <a:rPr sz="2000" spc="-4" dirty="0">
                <a:latin typeface="Arial"/>
                <a:cs typeface="Arial"/>
              </a:rPr>
              <a:t>risiko bisnis.  Kerugian </a:t>
            </a:r>
            <a:r>
              <a:rPr sz="2000" dirty="0">
                <a:latin typeface="Arial"/>
                <a:cs typeface="Arial"/>
              </a:rPr>
              <a:t>akibat </a:t>
            </a:r>
            <a:r>
              <a:rPr sz="2000" spc="-4" dirty="0">
                <a:latin typeface="Arial"/>
                <a:cs typeface="Arial"/>
              </a:rPr>
              <a:t>risiko spekulatif akan merugikan individu  tertentu, </a:t>
            </a:r>
            <a:r>
              <a:rPr sz="2000" dirty="0">
                <a:latin typeface="Arial"/>
                <a:cs typeface="Arial"/>
              </a:rPr>
              <a:t>tetapi akan menguntungkan </a:t>
            </a:r>
            <a:r>
              <a:rPr sz="2000" spc="-4" dirty="0">
                <a:latin typeface="Arial"/>
                <a:cs typeface="Arial"/>
              </a:rPr>
              <a:t>individu</a:t>
            </a:r>
            <a:r>
              <a:rPr sz="2000" spc="4" dirty="0">
                <a:latin typeface="Arial"/>
                <a:cs typeface="Arial"/>
              </a:rPr>
              <a:t> </a:t>
            </a:r>
            <a:r>
              <a:rPr sz="2000" spc="-4" dirty="0">
                <a:latin typeface="Arial"/>
                <a:cs typeface="Arial"/>
              </a:rPr>
              <a:t>lainnya</a:t>
            </a:r>
            <a:r>
              <a:rPr sz="2000" spc="-4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  <a:p>
            <a:pPr marL="11397" marR="323104">
              <a:lnSpc>
                <a:spcPct val="99800"/>
              </a:lnSpc>
              <a:spcBef>
                <a:spcPts val="9"/>
              </a:spcBef>
            </a:pPr>
            <a:r>
              <a:rPr sz="2000" spc="-4" dirty="0">
                <a:latin typeface="Arial"/>
                <a:cs typeface="Arial"/>
              </a:rPr>
              <a:t>Misalkan </a:t>
            </a:r>
            <a:r>
              <a:rPr sz="2000" dirty="0">
                <a:latin typeface="Arial"/>
                <a:cs typeface="Arial"/>
              </a:rPr>
              <a:t>suatu perusahaan </a:t>
            </a:r>
            <a:r>
              <a:rPr sz="2000" spc="-4" dirty="0">
                <a:latin typeface="Arial"/>
                <a:cs typeface="Arial"/>
              </a:rPr>
              <a:t>mengalami </a:t>
            </a:r>
            <a:r>
              <a:rPr sz="2000" dirty="0">
                <a:latin typeface="Arial"/>
                <a:cs typeface="Arial"/>
              </a:rPr>
              <a:t>kerugian </a:t>
            </a:r>
            <a:r>
              <a:rPr sz="2000" spc="-4" dirty="0">
                <a:latin typeface="Arial"/>
                <a:cs typeface="Arial"/>
              </a:rPr>
              <a:t>karena  penjulannya turun, </a:t>
            </a:r>
            <a:r>
              <a:rPr sz="2000" dirty="0">
                <a:latin typeface="Arial"/>
                <a:cs typeface="Arial"/>
              </a:rPr>
              <a:t>perusahaan lain </a:t>
            </a:r>
            <a:r>
              <a:rPr sz="2000" spc="-4" dirty="0">
                <a:latin typeface="Arial"/>
                <a:cs typeface="Arial"/>
              </a:rPr>
              <a:t>barangkali </a:t>
            </a:r>
            <a:r>
              <a:rPr sz="2000" dirty="0">
                <a:latin typeface="Arial"/>
                <a:cs typeface="Arial"/>
              </a:rPr>
              <a:t>akan  </a:t>
            </a:r>
            <a:r>
              <a:rPr sz="2000" spc="-4" dirty="0">
                <a:latin typeface="Arial"/>
                <a:cs typeface="Arial"/>
              </a:rPr>
              <a:t>memperoleh </a:t>
            </a:r>
            <a:r>
              <a:rPr sz="2000" dirty="0">
                <a:latin typeface="Arial"/>
                <a:cs typeface="Arial"/>
              </a:rPr>
              <a:t>keuntungan </a:t>
            </a:r>
            <a:r>
              <a:rPr sz="2000" spc="-4" dirty="0">
                <a:latin typeface="Arial"/>
                <a:cs typeface="Arial"/>
              </a:rPr>
              <a:t>dari </a:t>
            </a:r>
            <a:r>
              <a:rPr sz="2000" dirty="0">
                <a:latin typeface="Arial"/>
                <a:cs typeface="Arial"/>
              </a:rPr>
              <a:t>situasi </a:t>
            </a:r>
            <a:r>
              <a:rPr sz="2000" spc="-4" dirty="0">
                <a:latin typeface="Arial"/>
                <a:cs typeface="Arial"/>
              </a:rPr>
              <a:t>tersebut. </a:t>
            </a:r>
            <a:r>
              <a:rPr sz="2000" dirty="0">
                <a:latin typeface="Arial"/>
                <a:cs typeface="Arial"/>
              </a:rPr>
              <a:t>Secara </a:t>
            </a:r>
            <a:r>
              <a:rPr sz="2000" spc="-4" dirty="0">
                <a:latin typeface="Arial"/>
                <a:cs typeface="Arial"/>
              </a:rPr>
              <a:t>total,  masyarakat </a:t>
            </a:r>
            <a:r>
              <a:rPr sz="2000" dirty="0">
                <a:latin typeface="Arial"/>
                <a:cs typeface="Arial"/>
              </a:rPr>
              <a:t>tidak </a:t>
            </a:r>
            <a:r>
              <a:rPr sz="2000" spc="-4" dirty="0">
                <a:latin typeface="Arial"/>
                <a:cs typeface="Arial"/>
              </a:rPr>
              <a:t>dirugikan </a:t>
            </a:r>
            <a:r>
              <a:rPr sz="2000" dirty="0">
                <a:latin typeface="Arial"/>
                <a:cs typeface="Arial"/>
              </a:rPr>
              <a:t>oleh </a:t>
            </a:r>
            <a:r>
              <a:rPr sz="2000" spc="-4" dirty="0">
                <a:latin typeface="Arial"/>
                <a:cs typeface="Arial"/>
              </a:rPr>
              <a:t>risiko </a:t>
            </a:r>
            <a:r>
              <a:rPr sz="2000" dirty="0">
                <a:latin typeface="Arial"/>
                <a:cs typeface="Arial"/>
              </a:rPr>
              <a:t>spekulatif</a:t>
            </a:r>
            <a:r>
              <a:rPr sz="2000" spc="18" dirty="0">
                <a:latin typeface="Arial"/>
                <a:cs typeface="Arial"/>
              </a:rPr>
              <a:t> </a:t>
            </a:r>
            <a:r>
              <a:rPr sz="2000" spc="-4" dirty="0">
                <a:latin typeface="Arial"/>
                <a:cs typeface="Arial"/>
              </a:rPr>
              <a:t>tersebut</a:t>
            </a:r>
            <a:r>
              <a:rPr sz="2000" spc="-4" dirty="0">
                <a:latin typeface="Arial"/>
                <a:cs typeface="Arial"/>
              </a:rPr>
              <a:t>.</a:t>
            </a:r>
            <a:endParaRPr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1930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1152</Words>
  <Application>Microsoft Office PowerPoint</Application>
  <PresentationFormat>On-screen Show (4:3)</PresentationFormat>
  <Paragraphs>127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MANAJEMEN RISIKO</vt:lpstr>
      <vt:lpstr>CAPAIAN PEMBELAJARAN LULUSAN</vt:lpstr>
      <vt:lpstr>PowerPoint Presentation</vt:lpstr>
      <vt:lpstr>PowerPoint Presentation</vt:lpstr>
      <vt:lpstr>PowerPoint Presentation</vt:lpstr>
      <vt:lpstr>PowerPoint Presentation</vt:lpstr>
      <vt:lpstr>RISIKO</vt:lpstr>
      <vt:lpstr>RISIKO MURNI (PURE RISK)</vt:lpstr>
      <vt:lpstr>RISIKO SPEKULATIF (SPECULATIVE RISK)</vt:lpstr>
      <vt:lpstr>RISIKO DINAMIS DAN STATIS</vt:lpstr>
      <vt:lpstr>RISIKO OBYEKTIF DAN SUBYEKTIF</vt:lpstr>
      <vt:lpstr>Subjektifitas investor dalam resiko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RISIKO</dc:title>
  <dc:creator>ismail - [2010]</dc:creator>
  <cp:lastModifiedBy>ismail - [2010]</cp:lastModifiedBy>
  <cp:revision>4</cp:revision>
  <dcterms:created xsi:type="dcterms:W3CDTF">2020-10-11T12:17:38Z</dcterms:created>
  <dcterms:modified xsi:type="dcterms:W3CDTF">2020-10-11T12:53:47Z</dcterms:modified>
</cp:coreProperties>
</file>