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372" r:id="rId3"/>
    <p:sldId id="377" r:id="rId4"/>
    <p:sldId id="378" r:id="rId5"/>
    <p:sldId id="374" r:id="rId6"/>
    <p:sldId id="375" r:id="rId7"/>
    <p:sldId id="376" r:id="rId8"/>
    <p:sldId id="379" r:id="rId9"/>
    <p:sldId id="380" r:id="rId10"/>
    <p:sldId id="381" r:id="rId11"/>
    <p:sldId id="382" r:id="rId12"/>
    <p:sldId id="383" r:id="rId13"/>
    <p:sldId id="371" r:id="rId14"/>
  </p:sldIdLst>
  <p:sldSz cx="9144000" cy="6858000" type="screen4x3"/>
  <p:notesSz cx="7102475" cy="9388475"/>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xmlns="" userId="Ra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50" autoAdjust="0"/>
    <p:restoredTop sz="94656" autoAdjust="0"/>
  </p:normalViewPr>
  <p:slideViewPr>
    <p:cSldViewPr>
      <p:cViewPr>
        <p:scale>
          <a:sx n="75" d="100"/>
          <a:sy n="75" d="100"/>
        </p:scale>
        <p:origin x="-1122" y="22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8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23093" y="0"/>
            <a:ext cx="3077739" cy="469424"/>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8917422"/>
            <a:ext cx="3077739" cy="46942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23093" y="8917422"/>
            <a:ext cx="3077739" cy="469424"/>
          </a:xfrm>
          <a:prstGeom prst="rect">
            <a:avLst/>
          </a:prstGeom>
        </p:spPr>
        <p:txBody>
          <a:bodyPr vert="horz" lIns="91440" tIns="45720" rIns="91440" bIns="45720"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3093" y="0"/>
            <a:ext cx="3077739" cy="469424"/>
          </a:xfrm>
          <a:prstGeom prst="rect">
            <a:avLst/>
          </a:prstGeom>
        </p:spPr>
        <p:txBody>
          <a:bodyPr vert="horz" lIns="91440" tIns="45720" rIns="91440" bIns="45720" rtlCol="0"/>
          <a:lstStyle>
            <a:lvl1pPr algn="r">
              <a:defRPr sz="1200"/>
            </a:lvl1pPr>
          </a:lstStyle>
          <a:p>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2"/>
            <a:ext cx="3077739" cy="46942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3093" y="8917422"/>
            <a:ext cx="3077739" cy="469424"/>
          </a:xfrm>
          <a:prstGeom prst="rect">
            <a:avLst/>
          </a:prstGeom>
        </p:spPr>
        <p:txBody>
          <a:bodyPr vert="horz" lIns="91440" tIns="45720" rIns="91440" bIns="45720"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lvl1pPr>
              <a:defRPr/>
            </a:lvl1pPr>
          </a:lstStyle>
          <a:p>
            <a:fld id="{9AA526D9-A5A6-41AF-8A00-46949A839F48}" type="slidenum">
              <a:rPr lang="en-US" smtClean="0"/>
              <a:pPr/>
              <a:t>‹#›</a:t>
            </a:fld>
            <a:endParaRPr lang="en-US" dirty="0"/>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Revisi: 00</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200">
                <a:solidFill>
                  <a:schemeClr val="tx1"/>
                </a:solidFill>
                <a:latin typeface="Arial" panose="020B0604020202020204" pitchFamily="34" charset="0"/>
                <a:cs typeface="Arial" panose="020B0604020202020204" pitchFamily="34" charset="0"/>
              </a:defRPr>
            </a:lvl1pPr>
          </a:lstStyle>
          <a:p>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a:defRPr sz="1200">
                <a:solidFill>
                  <a:schemeClr val="tx1"/>
                </a:solidFill>
                <a:latin typeface="Arial" panose="020B0604020202020204" pitchFamily="34" charset="0"/>
                <a:cs typeface="Arial" panose="020B0604020202020204" pitchFamily="34" charset="0"/>
              </a:defRPr>
            </a:lvl1pPr>
          </a:lstStyle>
          <a:p>
            <a:r>
              <a:rPr lang="en-US" smtClean="0"/>
              <a:t>Seminar Manajemen Pemasaran</a:t>
            </a:r>
            <a:endParaRPr lang="en-US" dirty="0"/>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DA80A70C-902A-499B-8946-FDFF5F575613}" type="slidenum">
              <a:rPr lang="en-US" smtClean="0"/>
              <a:pPr/>
              <a:t>‹#›</a:t>
            </a:fld>
            <a:endParaRPr lang="en-US" dirty="0"/>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Revisi: 00</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200">
                <a:solidFill>
                  <a:schemeClr val="tx1"/>
                </a:solidFill>
                <a:latin typeface="Arial" panose="020B0604020202020204" pitchFamily="34" charset="0"/>
                <a:cs typeface="Arial" panose="020B0604020202020204" pitchFamily="34" charset="0"/>
              </a:defRPr>
            </a:lvl1pPr>
          </a:lstStyle>
          <a:p>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a:defRPr sz="1200">
                <a:solidFill>
                  <a:schemeClr val="tx1"/>
                </a:solidFill>
                <a:latin typeface="Arial" panose="020B0604020202020204" pitchFamily="34" charset="0"/>
                <a:cs typeface="Arial" panose="020B0604020202020204" pitchFamily="34" charset="0"/>
              </a:defRPr>
            </a:lvl1pPr>
          </a:lstStyle>
          <a:p>
            <a:r>
              <a:rPr lang="en-US" smtClean="0"/>
              <a:t>Seminar Manajemen Pemasaran</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
        <p:nvSpPr>
          <p:cNvPr id="9" name="TextBox 8"/>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9" name="Slide Number Placeholder 8"/>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6356350"/>
            <a:ext cx="2133600" cy="365125"/>
          </a:xfrm>
          <a:prstGeom prst="rect">
            <a:avLst/>
          </a:prstGeom>
        </p:spPr>
        <p:txBody>
          <a:bodyPr/>
          <a:lstStyle/>
          <a:p>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5" name="Slide Number Placeholder 4"/>
          <p:cNvSpPr>
            <a:spLocks noGrp="1"/>
          </p:cNvSpPr>
          <p:nvPr>
            <p:ph type="sldNum" sz="quarter" idx="12"/>
          </p:nvPr>
        </p:nvSpPr>
        <p:spPr/>
        <p:txBody>
          <a:bodyPr/>
          <a:lstStyle/>
          <a:p>
            <a:fld id="{DA80A70C-902A-499B-8946-FDFF5F575613}"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id-ID"/>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4" name="Slide Number Placeholder 3"/>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80A70C-902A-499B-8946-FDFF5F575613}" type="slidenum">
              <a:rPr lang="en-US" smtClean="0"/>
              <a:pPr/>
              <a:t>‹#›</a:t>
            </a:fld>
            <a:endParaRPr lang="en-US"/>
          </a:p>
        </p:txBody>
      </p:sp>
      <p:sp>
        <p:nvSpPr>
          <p:cNvPr id="7" name="TextBox 6"/>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
        <p:nvSpPr>
          <p:cNvPr id="8" name="TextBox 7"/>
          <p:cNvSpPr txBox="1"/>
          <p:nvPr userDrawn="1"/>
        </p:nvSpPr>
        <p:spPr>
          <a:xfrm>
            <a:off x="323528" y="404664"/>
            <a:ext cx="1656183" cy="276999"/>
          </a:xfrm>
          <a:prstGeom prst="rect">
            <a:avLst/>
          </a:prstGeom>
          <a:noFill/>
        </p:spPr>
        <p:txBody>
          <a:bodyPr wrap="square" rtlCol="0">
            <a:spAutoFit/>
          </a:bodyPr>
          <a:lstStyle/>
          <a:p>
            <a:r>
              <a:rPr lang="id-ID" sz="1200" b="1" dirty="0" smtClean="0">
                <a:latin typeface="Arial" panose="020B0604020202020204" pitchFamily="34" charset="0"/>
                <a:cs typeface="Arial" panose="020B0604020202020204" pitchFamily="34" charset="0"/>
              </a:rPr>
              <a:t>I.</a:t>
            </a:r>
            <a:fld id="{4452BE83-FDDD-4C44-83F4-34328A082FE7}" type="slidenum">
              <a:rPr lang="id-ID" sz="1200" b="1" smtClean="0">
                <a:latin typeface="Arial" panose="020B0604020202020204" pitchFamily="34" charset="0"/>
                <a:cs typeface="Arial" panose="020B0604020202020204" pitchFamily="34" charset="0"/>
              </a:rPr>
              <a:t>‹#›</a:t>
            </a:fld>
            <a:endParaRPr lang="id-ID" sz="1200" b="1" dirty="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fade thruBlk="1"/>
  </p:transition>
  <p:hf sldNum="0" hdr="0" dt="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11" name="Picture 2" descr="D:\Picture\logo ibi small.gif"/>
          <p:cNvPicPr>
            <a:picLocks noChangeAspect="1" noChangeArrowheads="1"/>
          </p:cNvPicPr>
          <p:nvPr/>
        </p:nvPicPr>
        <p:blipFill>
          <a:blip r:embed="rId4"/>
          <a:srcRect/>
          <a:stretch>
            <a:fillRect/>
          </a:stretch>
        </p:blipFill>
        <p:spPr bwMode="auto">
          <a:xfrm>
            <a:off x="7715272" y="142852"/>
            <a:ext cx="1244319" cy="1244320"/>
          </a:xfrm>
          <a:prstGeom prst="rect">
            <a:avLst/>
          </a:prstGeom>
          <a:noFill/>
        </p:spPr>
      </p:pic>
      <p:sp>
        <p:nvSpPr>
          <p:cNvPr id="3" name="Footer Placeholder 2"/>
          <p:cNvSpPr>
            <a:spLocks noGrp="1"/>
          </p:cNvSpPr>
          <p:nvPr>
            <p:ph type="ftr" sz="quarter" idx="4294967295"/>
          </p:nvPr>
        </p:nvSpPr>
        <p:spPr>
          <a:xfrm>
            <a:off x="2411760" y="6356350"/>
            <a:ext cx="4976192" cy="385018"/>
          </a:xfrm>
          <a:prstGeom prst="rect">
            <a:avLst/>
          </a:prstGeom>
        </p:spPr>
        <p:txBody>
          <a:bodyPr/>
          <a:lstStyle/>
          <a:p>
            <a:pPr algn="ctr"/>
            <a:r>
              <a:rPr lang="en-US" sz="1200" smtClean="0">
                <a:latin typeface="Arial" panose="020B0604020202020204" pitchFamily="34" charset="0"/>
                <a:cs typeface="Arial" panose="020B0604020202020204" pitchFamily="34" charset="0"/>
              </a:rPr>
              <a:t>Seminar Manajemen Pemasaran</a:t>
            </a:r>
            <a:endParaRPr lang="en-US" sz="1200" dirty="0">
              <a:latin typeface="Arial" panose="020B0604020202020204" pitchFamily="34" charset="0"/>
              <a:cs typeface="Arial" panose="020B0604020202020204" pitchFamily="34" charset="0"/>
            </a:endParaRPr>
          </a:p>
        </p:txBody>
      </p:sp>
      <p:sp>
        <p:nvSpPr>
          <p:cNvPr id="7" name="TextBox 6"/>
          <p:cNvSpPr txBox="1"/>
          <p:nvPr/>
        </p:nvSpPr>
        <p:spPr>
          <a:xfrm>
            <a:off x="184409" y="2132856"/>
            <a:ext cx="8852087" cy="1754326"/>
          </a:xfrm>
          <a:prstGeom prst="rect">
            <a:avLst/>
          </a:prstGeom>
          <a:noFill/>
        </p:spPr>
        <p:txBody>
          <a:bodyPr wrap="square" rtlCol="0">
            <a:spAutoFit/>
          </a:bodyPr>
          <a:lstStyle/>
          <a:p>
            <a:pPr algn="ctr"/>
            <a:r>
              <a:rPr lang="id-ID" sz="5400" i="1" dirty="0"/>
              <a:t>Critical Review </a:t>
            </a:r>
            <a:r>
              <a:rPr lang="en-US" sz="5400" dirty="0" err="1"/>
              <a:t>Landasan</a:t>
            </a:r>
            <a:r>
              <a:rPr lang="en-US" sz="5400" dirty="0"/>
              <a:t> </a:t>
            </a:r>
            <a:r>
              <a:rPr lang="en-US" sz="5400" dirty="0" err="1"/>
              <a:t>Teori</a:t>
            </a:r>
            <a:r>
              <a:rPr lang="en-US" sz="5400" dirty="0"/>
              <a:t>: </a:t>
            </a:r>
            <a:r>
              <a:rPr lang="en-US" sz="5400" dirty="0" err="1"/>
              <a:t>Desain</a:t>
            </a:r>
            <a:r>
              <a:rPr lang="en-US" sz="5400" dirty="0"/>
              <a:t> </a:t>
            </a:r>
            <a:r>
              <a:rPr lang="en-US" sz="5400" dirty="0" err="1"/>
              <a:t>Penelitian</a:t>
            </a:r>
            <a:r>
              <a:rPr lang="en-US" sz="5400" dirty="0"/>
              <a:t>.</a:t>
            </a:r>
            <a:endParaRPr lang="id-ID" sz="5400" b="1" dirty="0">
              <a:latin typeface="Cambria" pitchFamily="18" charset="0"/>
            </a:endParaRPr>
          </a:p>
        </p:txBody>
      </p:sp>
      <p:sp>
        <p:nvSpPr>
          <p:cNvPr id="2" name="TextBox 1"/>
          <p:cNvSpPr txBox="1"/>
          <p:nvPr/>
        </p:nvSpPr>
        <p:spPr>
          <a:xfrm>
            <a:off x="3018653" y="5733256"/>
            <a:ext cx="3475375" cy="338554"/>
          </a:xfrm>
          <a:prstGeom prst="rect">
            <a:avLst/>
          </a:prstGeom>
          <a:noFill/>
        </p:spPr>
        <p:txBody>
          <a:bodyPr wrap="none" rtlCol="0">
            <a:spAutoFit/>
          </a:bodyPr>
          <a:lstStyle/>
          <a:p>
            <a:r>
              <a:rPr lang="id-ID" sz="1600" b="1" dirty="0" smtClean="0">
                <a:latin typeface="Cambria" pitchFamily="18" charset="0"/>
              </a:rPr>
              <a:t>Pertemuan </a:t>
            </a:r>
            <a:r>
              <a:rPr lang="id-ID" sz="1600" b="1" dirty="0" smtClean="0">
                <a:latin typeface="Cambria" pitchFamily="18" charset="0"/>
              </a:rPr>
              <a:t>9 </a:t>
            </a:r>
            <a:r>
              <a:rPr lang="id-ID" sz="1600" b="1" dirty="0" smtClean="0">
                <a:latin typeface="Cambria" pitchFamily="18" charset="0"/>
              </a:rPr>
              <a:t>dan </a:t>
            </a:r>
            <a:r>
              <a:rPr lang="id-ID" sz="1600" b="1" dirty="0" smtClean="0">
                <a:latin typeface="Cambria" pitchFamily="18" charset="0"/>
              </a:rPr>
              <a:t>10 </a:t>
            </a:r>
            <a:r>
              <a:rPr lang="id-ID" sz="1600" b="1" dirty="0" smtClean="0">
                <a:latin typeface="Cambria" pitchFamily="18" charset="0"/>
              </a:rPr>
              <a:t>(Minggu </a:t>
            </a:r>
            <a:r>
              <a:rPr lang="id-ID" sz="1600" b="1" dirty="0" smtClean="0">
                <a:latin typeface="Cambria" pitchFamily="18" charset="0"/>
              </a:rPr>
              <a:t>Ke-5)</a:t>
            </a:r>
            <a:endParaRPr lang="id-ID" sz="1600" b="1" dirty="0">
              <a:latin typeface="Cambria" pitchFamily="18" charset="0"/>
            </a:endParaRPr>
          </a:p>
        </p:txBody>
      </p:sp>
    </p:spTree>
  </p:cSld>
  <p:clrMapOvr>
    <a:masterClrMapping/>
  </p:clrMapOvr>
  <p:transition spd="slow">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467544" y="1114866"/>
            <a:ext cx="8064896" cy="3970318"/>
          </a:xfrm>
          <a:prstGeom prst="rect">
            <a:avLst/>
          </a:prstGeom>
        </p:spPr>
        <p:txBody>
          <a:bodyPr wrap="square">
            <a:spAutoFit/>
          </a:bodyPr>
          <a:lstStyle/>
          <a:p>
            <a:pPr algn="just"/>
            <a:r>
              <a:rPr lang="id-ID" sz="2800" b="1" dirty="0" smtClean="0"/>
              <a:t>3. Desain </a:t>
            </a:r>
            <a:r>
              <a:rPr lang="id-ID" sz="2800" b="1" dirty="0"/>
              <a:t>Penelitian Korelasional</a:t>
            </a:r>
          </a:p>
          <a:p>
            <a:pPr marL="342900" indent="-342900" algn="just">
              <a:buFontTx/>
              <a:buChar char="-"/>
            </a:pPr>
            <a:r>
              <a:rPr lang="id-ID" sz="2800" dirty="0" smtClean="0"/>
              <a:t>Desain </a:t>
            </a:r>
            <a:r>
              <a:rPr lang="id-ID" sz="2800" dirty="0"/>
              <a:t>korelasional ini adalah teknik desain non-eksperimental yang membantu peneliti untuk menciptakan hubungan antara dua variabel yang saling terkait. </a:t>
            </a:r>
            <a:endParaRPr lang="id-ID" sz="2800" dirty="0" smtClean="0"/>
          </a:p>
          <a:p>
            <a:pPr marL="342900" indent="-342900" algn="just">
              <a:buFontTx/>
              <a:buChar char="-"/>
            </a:pPr>
            <a:r>
              <a:rPr lang="id-ID" sz="2800" dirty="0" smtClean="0"/>
              <a:t>Desain </a:t>
            </a:r>
            <a:r>
              <a:rPr lang="id-ID" sz="2800" dirty="0"/>
              <a:t>ini membutuhkan dua entitas yang berbeda. </a:t>
            </a:r>
            <a:endParaRPr lang="id-ID" sz="2800" dirty="0" smtClean="0"/>
          </a:p>
          <a:p>
            <a:pPr marL="342900" indent="-342900" algn="just">
              <a:buFontTx/>
              <a:buChar char="-"/>
            </a:pPr>
            <a:r>
              <a:rPr lang="id-ID" sz="2800" dirty="0" smtClean="0"/>
              <a:t>Pada </a:t>
            </a:r>
            <a:r>
              <a:rPr lang="id-ID" sz="2800" dirty="0"/>
              <a:t>penelitian ini tidak perlu ada asumsi saat mengevaluasi hubungan yang berbeda dari dua variabel.</a:t>
            </a:r>
          </a:p>
        </p:txBody>
      </p:sp>
    </p:spTree>
    <p:extLst>
      <p:ext uri="{BB962C8B-B14F-4D97-AF65-F5344CB8AC3E}">
        <p14:creationId xmlns:p14="http://schemas.microsoft.com/office/powerpoint/2010/main" val="4059433884"/>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539552" y="889844"/>
            <a:ext cx="8136904" cy="3139321"/>
          </a:xfrm>
          <a:prstGeom prst="rect">
            <a:avLst/>
          </a:prstGeom>
        </p:spPr>
        <p:txBody>
          <a:bodyPr wrap="square">
            <a:spAutoFit/>
          </a:bodyPr>
          <a:lstStyle/>
          <a:p>
            <a:pPr algn="just"/>
            <a:r>
              <a:rPr lang="id-ID" sz="2200" b="1" dirty="0" smtClean="0">
                <a:latin typeface="Verdana" pitchFamily="34" charset="0"/>
                <a:ea typeface="Verdana" pitchFamily="34" charset="0"/>
                <a:cs typeface="Verdana" pitchFamily="34" charset="0"/>
              </a:rPr>
              <a:t>4. Desain </a:t>
            </a:r>
            <a:r>
              <a:rPr lang="id-ID" sz="2200" b="1" dirty="0">
                <a:latin typeface="Verdana" pitchFamily="34" charset="0"/>
                <a:ea typeface="Verdana" pitchFamily="34" charset="0"/>
                <a:cs typeface="Verdana" pitchFamily="34" charset="0"/>
              </a:rPr>
              <a:t>Penelitian Diagnostik</a:t>
            </a:r>
          </a:p>
          <a:p>
            <a:pPr marL="342900" indent="-342900" algn="just">
              <a:buFontTx/>
              <a:buChar char="-"/>
            </a:pPr>
            <a:r>
              <a:rPr lang="id-ID" sz="2200" dirty="0" smtClean="0">
                <a:latin typeface="Verdana" pitchFamily="34" charset="0"/>
                <a:ea typeface="Verdana" pitchFamily="34" charset="0"/>
                <a:cs typeface="Verdana" pitchFamily="34" charset="0"/>
              </a:rPr>
              <a:t>Desain  </a:t>
            </a:r>
            <a:r>
              <a:rPr lang="id-ID" sz="2200" dirty="0">
                <a:latin typeface="Verdana" pitchFamily="34" charset="0"/>
                <a:ea typeface="Verdana" pitchFamily="34" charset="0"/>
                <a:cs typeface="Verdana" pitchFamily="34" charset="0"/>
              </a:rPr>
              <a:t>peneliti akan mengevaluasi penyebab dasar dari sebuah topik atau fenomena tertentu. </a:t>
            </a:r>
            <a:endParaRPr lang="id-ID" sz="2200" dirty="0" smtClean="0">
              <a:latin typeface="Verdana" pitchFamily="34" charset="0"/>
              <a:ea typeface="Verdana" pitchFamily="34" charset="0"/>
              <a:cs typeface="Verdana" pitchFamily="34" charset="0"/>
            </a:endParaRPr>
          </a:p>
          <a:p>
            <a:pPr marL="342900" indent="-342900" algn="just">
              <a:buFontTx/>
              <a:buChar char="-"/>
            </a:pPr>
            <a:r>
              <a:rPr lang="id-ID" sz="2200" dirty="0" smtClean="0">
                <a:latin typeface="Verdana" pitchFamily="34" charset="0"/>
                <a:ea typeface="Verdana" pitchFamily="34" charset="0"/>
                <a:cs typeface="Verdana" pitchFamily="34" charset="0"/>
              </a:rPr>
              <a:t>Dengan </a:t>
            </a:r>
            <a:r>
              <a:rPr lang="id-ID" sz="2200" dirty="0">
                <a:latin typeface="Verdana" pitchFamily="34" charset="0"/>
                <a:ea typeface="Verdana" pitchFamily="34" charset="0"/>
                <a:cs typeface="Verdana" pitchFamily="34" charset="0"/>
              </a:rPr>
              <a:t>penelitian ini, seseorang akan lebih mudah mengidentifikasi faktor apa saja yang membuat tujuannya </a:t>
            </a:r>
            <a:r>
              <a:rPr lang="id-ID" sz="2200" dirty="0" smtClean="0">
                <a:latin typeface="Verdana" pitchFamily="34" charset="0"/>
                <a:ea typeface="Verdana" pitchFamily="34" charset="0"/>
                <a:cs typeface="Verdana" pitchFamily="34" charset="0"/>
              </a:rPr>
              <a:t>terhambat.</a:t>
            </a:r>
          </a:p>
          <a:p>
            <a:pPr marL="342900" indent="-342900" algn="just">
              <a:buFontTx/>
              <a:buChar char="-"/>
            </a:pPr>
            <a:r>
              <a:rPr lang="id-ID" sz="2200" dirty="0" smtClean="0">
                <a:latin typeface="Verdana" pitchFamily="34" charset="0"/>
                <a:ea typeface="Verdana" pitchFamily="34" charset="0"/>
                <a:cs typeface="Verdana" pitchFamily="34" charset="0"/>
              </a:rPr>
              <a:t>Desain </a:t>
            </a:r>
            <a:r>
              <a:rPr lang="id-ID" sz="2200" dirty="0">
                <a:latin typeface="Verdana" pitchFamily="34" charset="0"/>
                <a:ea typeface="Verdana" pitchFamily="34" charset="0"/>
                <a:cs typeface="Verdana" pitchFamily="34" charset="0"/>
              </a:rPr>
              <a:t>ini terdapat tiga bagian, yakni rumusan masalah, diagnosis masalah dan solusi untuk masalah</a:t>
            </a:r>
            <a:r>
              <a:rPr lang="id-ID" sz="2200" dirty="0" smtClean="0">
                <a:latin typeface="Verdana" pitchFamily="34" charset="0"/>
                <a:ea typeface="Verdana" pitchFamily="34" charset="0"/>
                <a:cs typeface="Verdana" pitchFamily="34" charset="0"/>
              </a:rPr>
              <a:t>.</a:t>
            </a:r>
            <a:endParaRPr lang="id-ID" sz="22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359141998"/>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539552" y="908720"/>
            <a:ext cx="7920880" cy="3416320"/>
          </a:xfrm>
          <a:prstGeom prst="rect">
            <a:avLst/>
          </a:prstGeom>
        </p:spPr>
        <p:txBody>
          <a:bodyPr wrap="square">
            <a:spAutoFit/>
          </a:bodyPr>
          <a:lstStyle/>
          <a:p>
            <a:pPr algn="just"/>
            <a:r>
              <a:rPr lang="id-ID" sz="2400" b="1" dirty="0">
                <a:latin typeface="Verdana" pitchFamily="34" charset="0"/>
                <a:ea typeface="Verdana" pitchFamily="34" charset="0"/>
                <a:cs typeface="Verdana" pitchFamily="34" charset="0"/>
              </a:rPr>
              <a:t>5. Desain Penelitian Eksplanatori</a:t>
            </a:r>
          </a:p>
          <a:p>
            <a:pPr marL="342900" indent="-342900" algn="just">
              <a:buFontTx/>
              <a:buChar char="-"/>
            </a:pPr>
            <a:r>
              <a:rPr lang="id-ID" sz="2400" dirty="0" smtClean="0">
                <a:latin typeface="Verdana" pitchFamily="34" charset="0"/>
                <a:ea typeface="Verdana" pitchFamily="34" charset="0"/>
                <a:cs typeface="Verdana" pitchFamily="34" charset="0"/>
              </a:rPr>
              <a:t>Ide </a:t>
            </a:r>
            <a:r>
              <a:rPr lang="id-ID" sz="2400" dirty="0">
                <a:latin typeface="Verdana" pitchFamily="34" charset="0"/>
                <a:ea typeface="Verdana" pitchFamily="34" charset="0"/>
                <a:cs typeface="Verdana" pitchFamily="34" charset="0"/>
              </a:rPr>
              <a:t>dari desain penelitian ini adalah peneliti akan mengeksplorasi suatu subjek penelitian untuk dikembangkan lebih lanjut. </a:t>
            </a:r>
            <a:endParaRPr lang="id-ID" sz="2400" dirty="0" smtClean="0">
              <a:latin typeface="Verdana" pitchFamily="34" charset="0"/>
              <a:ea typeface="Verdana" pitchFamily="34" charset="0"/>
              <a:cs typeface="Verdana" pitchFamily="34" charset="0"/>
            </a:endParaRPr>
          </a:p>
          <a:p>
            <a:pPr marL="342900" indent="-342900" algn="just">
              <a:buFontTx/>
              <a:buChar char="-"/>
            </a:pPr>
            <a:r>
              <a:rPr lang="id-ID" sz="2400" dirty="0" smtClean="0">
                <a:latin typeface="Verdana" pitchFamily="34" charset="0"/>
                <a:ea typeface="Verdana" pitchFamily="34" charset="0"/>
                <a:cs typeface="Verdana" pitchFamily="34" charset="0"/>
              </a:rPr>
              <a:t>Penelitian </a:t>
            </a:r>
            <a:r>
              <a:rPr lang="id-ID" sz="2400" dirty="0">
                <a:latin typeface="Verdana" pitchFamily="34" charset="0"/>
                <a:ea typeface="Verdana" pitchFamily="34" charset="0"/>
                <a:cs typeface="Verdana" pitchFamily="34" charset="0"/>
              </a:rPr>
              <a:t>ini akan merangkum dan menjabarkan faktor apa saja yang belum diungkapkan dari subjek yang diteliti. </a:t>
            </a:r>
            <a:endParaRPr lang="id-ID" sz="2400" dirty="0" smtClean="0">
              <a:latin typeface="Verdana" pitchFamily="34" charset="0"/>
              <a:ea typeface="Verdana" pitchFamily="34" charset="0"/>
              <a:cs typeface="Verdana" pitchFamily="34" charset="0"/>
            </a:endParaRPr>
          </a:p>
          <a:p>
            <a:pPr marL="342900" indent="-342900" algn="just">
              <a:buFontTx/>
              <a:buChar char="-"/>
            </a:pPr>
            <a:r>
              <a:rPr lang="id-ID" sz="2400" dirty="0" smtClean="0">
                <a:latin typeface="Verdana" pitchFamily="34" charset="0"/>
                <a:ea typeface="Verdana" pitchFamily="34" charset="0"/>
                <a:cs typeface="Verdana" pitchFamily="34" charset="0"/>
              </a:rPr>
              <a:t>Mulai </a:t>
            </a:r>
            <a:r>
              <a:rPr lang="id-ID" sz="2400" dirty="0">
                <a:latin typeface="Verdana" pitchFamily="34" charset="0"/>
                <a:ea typeface="Verdana" pitchFamily="34" charset="0"/>
                <a:cs typeface="Verdana" pitchFamily="34" charset="0"/>
              </a:rPr>
              <a:t>dari penjelasan apa, siapa, bagaimana, mengapa.</a:t>
            </a:r>
            <a:endParaRPr lang="id-ID" sz="24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074952412"/>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Seminar Manajemen Pemasaran</a:t>
            </a:r>
            <a:endParaRPr lang="en-US" dirty="0"/>
          </a:p>
        </p:txBody>
      </p:sp>
      <p:pic>
        <p:nvPicPr>
          <p:cNvPr id="6" name="Picture 5"/>
          <p:cNvPicPr/>
          <p:nvPr/>
        </p:nvPicPr>
        <p:blipFill>
          <a:blip r:embed="rId2">
            <a:extLst>
              <a:ext uri="{28A0092B-C50C-407E-A947-70E740481C1C}">
                <a14:useLocalDpi xmlns:a14="http://schemas.microsoft.com/office/drawing/2010/main" val="0"/>
              </a:ext>
            </a:extLst>
          </a:blip>
          <a:stretch>
            <a:fillRect/>
          </a:stretch>
        </p:blipFill>
        <p:spPr>
          <a:xfrm>
            <a:off x="1331640" y="1412776"/>
            <a:ext cx="6192688" cy="3816424"/>
          </a:xfrm>
          <a:prstGeom prst="rect">
            <a:avLst/>
          </a:prstGeom>
        </p:spPr>
      </p:pic>
    </p:spTree>
    <p:extLst>
      <p:ext uri="{BB962C8B-B14F-4D97-AF65-F5344CB8AC3E}">
        <p14:creationId xmlns:p14="http://schemas.microsoft.com/office/powerpoint/2010/main" val="80398150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5" name="Rectangle 4"/>
          <p:cNvSpPr/>
          <p:nvPr/>
        </p:nvSpPr>
        <p:spPr>
          <a:xfrm>
            <a:off x="323528" y="1290240"/>
            <a:ext cx="8424936" cy="4801314"/>
          </a:xfrm>
          <a:prstGeom prst="rect">
            <a:avLst/>
          </a:prstGeom>
        </p:spPr>
        <p:txBody>
          <a:bodyPr wrap="square">
            <a:spAutoFit/>
          </a:bodyPr>
          <a:lstStyle/>
          <a:p>
            <a:pPr algn="just"/>
            <a:r>
              <a:rPr lang="id-ID" sz="2100" dirty="0" smtClean="0">
                <a:latin typeface="Verdana" pitchFamily="34" charset="0"/>
                <a:ea typeface="Verdana" pitchFamily="34" charset="0"/>
                <a:cs typeface="Verdana" pitchFamily="34" charset="0"/>
              </a:rPr>
              <a:t>Desain </a:t>
            </a:r>
            <a:r>
              <a:rPr lang="id-ID" sz="2100" dirty="0">
                <a:latin typeface="Verdana" pitchFamily="34" charset="0"/>
                <a:ea typeface="Verdana" pitchFamily="34" charset="0"/>
                <a:cs typeface="Verdana" pitchFamily="34" charset="0"/>
              </a:rPr>
              <a:t>penelitian dapat diartikan sebagai suatu rencana kerja yang terstruktur dalam hal hubungan-hubungan antara variabel secara komprehensif sedemikian rupa agar hasil risetnya dapat memberikan jawaban atas pertanyaan-pertanyaan riset. </a:t>
            </a:r>
            <a:endParaRPr lang="id-ID" sz="2100" dirty="0" smtClean="0">
              <a:latin typeface="Verdana" pitchFamily="34" charset="0"/>
              <a:ea typeface="Verdana" pitchFamily="34" charset="0"/>
              <a:cs typeface="Verdana" pitchFamily="34" charset="0"/>
            </a:endParaRPr>
          </a:p>
          <a:p>
            <a:pPr algn="just"/>
            <a:endParaRPr lang="id-ID" sz="2100" dirty="0" smtClean="0">
              <a:latin typeface="Verdana" pitchFamily="34" charset="0"/>
              <a:ea typeface="Verdana" pitchFamily="34" charset="0"/>
              <a:cs typeface="Verdana" pitchFamily="34" charset="0"/>
            </a:endParaRPr>
          </a:p>
          <a:p>
            <a:pPr algn="just"/>
            <a:r>
              <a:rPr lang="id-ID" sz="2100" dirty="0" smtClean="0">
                <a:latin typeface="Verdana" pitchFamily="34" charset="0"/>
                <a:ea typeface="Verdana" pitchFamily="34" charset="0"/>
                <a:cs typeface="Verdana" pitchFamily="34" charset="0"/>
              </a:rPr>
              <a:t>Desain </a:t>
            </a:r>
            <a:r>
              <a:rPr lang="id-ID" sz="2100" dirty="0">
                <a:latin typeface="Verdana" pitchFamily="34" charset="0"/>
                <a:ea typeface="Verdana" pitchFamily="34" charset="0"/>
                <a:cs typeface="Verdana" pitchFamily="34" charset="0"/>
              </a:rPr>
              <a:t>penelitian adalah rangkaian prosedur dan metode yang dipakai untuk menganalisis dan menghimpun data untuk menentukan variabel yang akan menjadi topik penelitian</a:t>
            </a:r>
            <a:r>
              <a:rPr lang="id-ID" sz="2100" dirty="0" smtClean="0">
                <a:latin typeface="Verdana" pitchFamily="34" charset="0"/>
                <a:ea typeface="Verdana" pitchFamily="34" charset="0"/>
                <a:cs typeface="Verdana" pitchFamily="34" charset="0"/>
              </a:rPr>
              <a:t>.</a:t>
            </a:r>
          </a:p>
          <a:p>
            <a:pPr algn="just"/>
            <a:endParaRPr lang="id-ID" sz="2400" dirty="0" smtClean="0"/>
          </a:p>
          <a:p>
            <a:pPr algn="just"/>
            <a:r>
              <a:rPr lang="id-ID" sz="2400" dirty="0" smtClean="0"/>
              <a:t>Strategi </a:t>
            </a:r>
            <a:r>
              <a:rPr lang="id-ID" sz="2400" dirty="0"/>
              <a:t>yang dilakukan peneliti untuk menghubungkan setiap elemen penelitian dengan sistematis sehingga dalam menganalisis dan menentukan fokus penelitian menjadi lebih efektif dan </a:t>
            </a:r>
            <a:r>
              <a:rPr lang="id-ID" sz="2400" dirty="0" smtClean="0"/>
              <a:t>efisien</a:t>
            </a:r>
            <a:endParaRPr lang="id-ID" sz="2400" dirty="0"/>
          </a:p>
        </p:txBody>
      </p:sp>
      <p:sp>
        <p:nvSpPr>
          <p:cNvPr id="6" name="Rectangle 5"/>
          <p:cNvSpPr/>
          <p:nvPr/>
        </p:nvSpPr>
        <p:spPr>
          <a:xfrm>
            <a:off x="2051720" y="476672"/>
            <a:ext cx="5078634" cy="584775"/>
          </a:xfrm>
          <a:prstGeom prst="rect">
            <a:avLst/>
          </a:prstGeom>
        </p:spPr>
        <p:txBody>
          <a:bodyPr wrap="none">
            <a:spAutoFit/>
          </a:bodyPr>
          <a:lstStyle/>
          <a:p>
            <a:r>
              <a:rPr lang="id-ID" sz="3200" b="1" dirty="0" smtClean="0"/>
              <a:t>Pengertian Desain Penelitian</a:t>
            </a:r>
            <a:endParaRPr lang="id-ID" sz="3200" b="1" dirty="0"/>
          </a:p>
        </p:txBody>
      </p:sp>
    </p:spTree>
    <p:extLst>
      <p:ext uri="{BB962C8B-B14F-4D97-AF65-F5344CB8AC3E}">
        <p14:creationId xmlns:p14="http://schemas.microsoft.com/office/powerpoint/2010/main" val="1845252389"/>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5" name="Rectangle 4"/>
          <p:cNvSpPr/>
          <p:nvPr/>
        </p:nvSpPr>
        <p:spPr>
          <a:xfrm>
            <a:off x="899592" y="1700808"/>
            <a:ext cx="7272808" cy="4154984"/>
          </a:xfrm>
          <a:prstGeom prst="rect">
            <a:avLst/>
          </a:prstGeom>
        </p:spPr>
        <p:txBody>
          <a:bodyPr wrap="square">
            <a:spAutoFit/>
          </a:bodyPr>
          <a:lstStyle/>
          <a:p>
            <a:pPr marL="342900" lvl="0" indent="-342900">
              <a:buFont typeface="+mj-lt"/>
              <a:buAutoNum type="arabicPeriod"/>
            </a:pPr>
            <a:r>
              <a:rPr lang="id-ID" sz="2400" dirty="0" smtClean="0"/>
              <a:t>Mengajukan </a:t>
            </a:r>
            <a:r>
              <a:rPr lang="id-ID" sz="2400" dirty="0"/>
              <a:t>pertanyaan dari tujuan penelitian secara akurat.</a:t>
            </a:r>
          </a:p>
          <a:p>
            <a:pPr marL="342900" lvl="0" indent="-342900">
              <a:buFont typeface="+mj-lt"/>
              <a:buAutoNum type="arabicPeriod"/>
            </a:pPr>
            <a:r>
              <a:rPr lang="id-ID" sz="2400" dirty="0"/>
              <a:t>Tentukan teknik yang akan diterapkan untuk mengumpulkan dan menganalisis penelitian.</a:t>
            </a:r>
          </a:p>
          <a:p>
            <a:pPr marL="342900" lvl="0" indent="-342900">
              <a:buFont typeface="+mj-lt"/>
              <a:buAutoNum type="arabicPeriod"/>
            </a:pPr>
            <a:r>
              <a:rPr lang="id-ID" sz="2400" dirty="0"/>
              <a:t>Tentukan Metode yang digunakan untuk menganalisis rincian yang dikumpulkan.</a:t>
            </a:r>
          </a:p>
          <a:p>
            <a:pPr marL="342900" lvl="0" indent="-342900">
              <a:buFont typeface="+mj-lt"/>
              <a:buAutoNum type="arabicPeriod"/>
            </a:pPr>
            <a:r>
              <a:rPr lang="id-ID" sz="2400" dirty="0"/>
              <a:t>Pastikan jenis metodologi penelitian yang digunakan.</a:t>
            </a:r>
          </a:p>
          <a:p>
            <a:pPr marL="342900" lvl="0" indent="-342900">
              <a:buFont typeface="+mj-lt"/>
              <a:buAutoNum type="arabicPeriod"/>
            </a:pPr>
            <a:r>
              <a:rPr lang="id-ID" sz="2400" dirty="0"/>
              <a:t>Ukur segala kemungkinan dalam saat penelitian berlangsung.</a:t>
            </a:r>
          </a:p>
          <a:p>
            <a:pPr marL="342900" lvl="0" indent="-342900">
              <a:buFont typeface="+mj-lt"/>
              <a:buAutoNum type="arabicPeriod"/>
            </a:pPr>
            <a:r>
              <a:rPr lang="id-ID" sz="2400" i="1" dirty="0"/>
              <a:t>Membuat Timeline (Jadwal).</a:t>
            </a:r>
            <a:endParaRPr lang="id-ID" sz="2400" dirty="0"/>
          </a:p>
          <a:p>
            <a:pPr marL="342900" lvl="0" indent="-342900">
              <a:buFont typeface="+mj-lt"/>
              <a:buAutoNum type="arabicPeriod"/>
            </a:pPr>
            <a:r>
              <a:rPr lang="id-ID" sz="2400" dirty="0"/>
              <a:t>Melakukan analisis.</a:t>
            </a:r>
          </a:p>
        </p:txBody>
      </p:sp>
      <p:sp>
        <p:nvSpPr>
          <p:cNvPr id="6" name="Rectangle 5"/>
          <p:cNvSpPr/>
          <p:nvPr/>
        </p:nvSpPr>
        <p:spPr>
          <a:xfrm>
            <a:off x="1444652" y="520512"/>
            <a:ext cx="6151684" cy="584775"/>
          </a:xfrm>
          <a:prstGeom prst="rect">
            <a:avLst/>
          </a:prstGeom>
        </p:spPr>
        <p:txBody>
          <a:bodyPr wrap="none">
            <a:spAutoFit/>
          </a:bodyPr>
          <a:lstStyle/>
          <a:p>
            <a:pPr algn="ctr"/>
            <a:r>
              <a:rPr lang="id-ID" sz="3200" b="1" dirty="0"/>
              <a:t>Menentukan dan Desain Penelitian</a:t>
            </a:r>
            <a:endParaRPr lang="id-ID" sz="3200" b="1" dirty="0"/>
          </a:p>
        </p:txBody>
      </p:sp>
    </p:spTree>
    <p:extLst>
      <p:ext uri="{BB962C8B-B14F-4D97-AF65-F5344CB8AC3E}">
        <p14:creationId xmlns:p14="http://schemas.microsoft.com/office/powerpoint/2010/main" val="3064167216"/>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467544" y="1767006"/>
            <a:ext cx="8208912" cy="4401205"/>
          </a:xfrm>
          <a:prstGeom prst="rect">
            <a:avLst/>
          </a:prstGeom>
        </p:spPr>
        <p:txBody>
          <a:bodyPr wrap="square">
            <a:spAutoFit/>
          </a:bodyPr>
          <a:lstStyle/>
          <a:p>
            <a:pPr marL="342900" lvl="0" indent="-342900" algn="just">
              <a:buFont typeface="+mj-lt"/>
              <a:buAutoNum type="arabicPeriod"/>
            </a:pPr>
            <a:r>
              <a:rPr lang="id-ID" sz="2800" b="1" dirty="0" smtClean="0"/>
              <a:t>Netralitas</a:t>
            </a:r>
            <a:r>
              <a:rPr lang="id-ID" sz="2800" dirty="0"/>
              <a:t>, </a:t>
            </a:r>
            <a:endParaRPr lang="id-ID" sz="2800" dirty="0" smtClean="0"/>
          </a:p>
          <a:p>
            <a:pPr lvl="0" algn="just"/>
            <a:r>
              <a:rPr lang="id-ID" sz="2800" dirty="0" smtClean="0"/>
              <a:t>Peneliti </a:t>
            </a:r>
            <a:r>
              <a:rPr lang="id-ID" sz="2800" dirty="0"/>
              <a:t>harus berasumsi bahwa data yang dikumpulkan harus netral dan terbebas dari bias.</a:t>
            </a:r>
          </a:p>
          <a:p>
            <a:pPr lvl="0" algn="just"/>
            <a:r>
              <a:rPr lang="id-ID" sz="2800" b="1" dirty="0" smtClean="0"/>
              <a:t>2. Reliability </a:t>
            </a:r>
            <a:r>
              <a:rPr lang="id-ID" sz="2800" b="1" dirty="0"/>
              <a:t>(terpercaya), </a:t>
            </a:r>
            <a:endParaRPr lang="id-ID" sz="2800" b="1" dirty="0" smtClean="0"/>
          </a:p>
          <a:p>
            <a:pPr lvl="0" algn="just"/>
            <a:r>
              <a:rPr lang="id-ID" sz="2800" dirty="0" smtClean="0"/>
              <a:t>Penelitian </a:t>
            </a:r>
            <a:r>
              <a:rPr lang="id-ID" sz="2800" dirty="0"/>
              <a:t>yang dilaksanakan secara berkesinambungan, peneliti akan menghasilkan kesimpulan dan data yang sama setiap saat. </a:t>
            </a:r>
            <a:endParaRPr lang="id-ID" sz="2800" dirty="0" smtClean="0"/>
          </a:p>
          <a:p>
            <a:pPr lvl="0" algn="just"/>
            <a:r>
              <a:rPr lang="id-ID" sz="2800" dirty="0" smtClean="0"/>
              <a:t>Maka </a:t>
            </a:r>
            <a:r>
              <a:rPr lang="id-ID" sz="2800" dirty="0"/>
              <a:t>dari itu peneliti harus bisa menciptakan pertanyaan yang bisa membuat data bisa diandalkan keakuratannya</a:t>
            </a:r>
            <a:r>
              <a:rPr lang="id-ID" sz="2800" dirty="0" smtClean="0"/>
              <a:t>.</a:t>
            </a:r>
            <a:endParaRPr lang="id-ID" sz="2800" dirty="0"/>
          </a:p>
        </p:txBody>
      </p:sp>
      <p:sp>
        <p:nvSpPr>
          <p:cNvPr id="5" name="Rectangle 4"/>
          <p:cNvSpPr/>
          <p:nvPr/>
        </p:nvSpPr>
        <p:spPr>
          <a:xfrm>
            <a:off x="1475656" y="692696"/>
            <a:ext cx="6552728" cy="646331"/>
          </a:xfrm>
          <a:prstGeom prst="rect">
            <a:avLst/>
          </a:prstGeom>
        </p:spPr>
        <p:txBody>
          <a:bodyPr wrap="square">
            <a:spAutoFit/>
          </a:bodyPr>
          <a:lstStyle/>
          <a:p>
            <a:pPr algn="ctr"/>
            <a:r>
              <a:rPr lang="id-ID" sz="3600" b="1" dirty="0"/>
              <a:t>K</a:t>
            </a:r>
            <a:r>
              <a:rPr lang="id-ID" sz="3600" b="1" dirty="0" smtClean="0"/>
              <a:t>arakteristik  Desain Penelitian</a:t>
            </a:r>
            <a:endParaRPr lang="id-ID" sz="3600" b="1" dirty="0"/>
          </a:p>
        </p:txBody>
      </p:sp>
    </p:spTree>
    <p:extLst>
      <p:ext uri="{BB962C8B-B14F-4D97-AF65-F5344CB8AC3E}">
        <p14:creationId xmlns:p14="http://schemas.microsoft.com/office/powerpoint/2010/main" val="1891403421"/>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2" name="Rectangle 1"/>
          <p:cNvSpPr/>
          <p:nvPr/>
        </p:nvSpPr>
        <p:spPr>
          <a:xfrm>
            <a:off x="467544" y="980728"/>
            <a:ext cx="8064896" cy="5262979"/>
          </a:xfrm>
          <a:prstGeom prst="rect">
            <a:avLst/>
          </a:prstGeom>
        </p:spPr>
        <p:txBody>
          <a:bodyPr wrap="square">
            <a:spAutoFit/>
          </a:bodyPr>
          <a:lstStyle/>
          <a:p>
            <a:pPr lvl="0"/>
            <a:r>
              <a:rPr lang="id-ID" sz="2800" b="1" dirty="0" smtClean="0"/>
              <a:t>3. Validitas</a:t>
            </a:r>
            <a:r>
              <a:rPr lang="id-ID" sz="2800" dirty="0"/>
              <a:t>, </a:t>
            </a:r>
            <a:endParaRPr lang="id-ID" sz="2800" dirty="0" smtClean="0"/>
          </a:p>
          <a:p>
            <a:pPr lvl="0" algn="just"/>
            <a:r>
              <a:rPr lang="id-ID" sz="2800" dirty="0"/>
              <a:t>T</a:t>
            </a:r>
            <a:r>
              <a:rPr lang="id-ID" sz="2800" dirty="0" smtClean="0"/>
              <a:t>erdapat beberapa cara untuk mengukur dan mengolah data. Namun </a:t>
            </a:r>
            <a:r>
              <a:rPr lang="id-ID" sz="2800" dirty="0"/>
              <a:t>hal yang bisa diandalkan untuk pengolahan data yang valid adalah dengan menimbang kembali apa yang menjadi tujuan penelitian. </a:t>
            </a:r>
            <a:r>
              <a:rPr lang="id-ID" sz="2800" dirty="0" smtClean="0"/>
              <a:t> </a:t>
            </a:r>
          </a:p>
          <a:p>
            <a:pPr lvl="0" algn="just"/>
            <a:r>
              <a:rPr lang="id-ID" sz="2800" b="1" dirty="0" smtClean="0"/>
              <a:t>4. Generalisasi</a:t>
            </a:r>
            <a:r>
              <a:rPr lang="id-ID" sz="2800" dirty="0"/>
              <a:t>, </a:t>
            </a:r>
            <a:endParaRPr lang="id-ID" sz="2800" dirty="0" smtClean="0"/>
          </a:p>
          <a:p>
            <a:pPr lvl="0" algn="just"/>
            <a:r>
              <a:rPr lang="id-ID" sz="2800" dirty="0" smtClean="0"/>
              <a:t>Output </a:t>
            </a:r>
            <a:r>
              <a:rPr lang="id-ID" sz="2800" dirty="0"/>
              <a:t>dari desain penelitian harus merupakan representasi dari sampel umum bukan sampel yang terbatas (khusus). Dengan sampel umum yang lebih luas, menyiratkan bahwa survei yang dilakukan mencakup kalangan yang luas dan bisa dimana saja.</a:t>
            </a:r>
            <a:endParaRPr lang="id-ID" sz="2800" dirty="0"/>
          </a:p>
        </p:txBody>
      </p:sp>
    </p:spTree>
    <p:extLst>
      <p:ext uri="{BB962C8B-B14F-4D97-AF65-F5344CB8AC3E}">
        <p14:creationId xmlns:p14="http://schemas.microsoft.com/office/powerpoint/2010/main" val="2273977490"/>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2" name="Rectangle 1"/>
          <p:cNvSpPr/>
          <p:nvPr/>
        </p:nvSpPr>
        <p:spPr>
          <a:xfrm>
            <a:off x="2843808" y="764704"/>
            <a:ext cx="4060535" cy="584775"/>
          </a:xfrm>
          <a:prstGeom prst="rect">
            <a:avLst/>
          </a:prstGeom>
        </p:spPr>
        <p:txBody>
          <a:bodyPr wrap="none">
            <a:spAutoFit/>
          </a:bodyPr>
          <a:lstStyle/>
          <a:p>
            <a:r>
              <a:rPr lang="id-ID" sz="3200" b="1" dirty="0"/>
              <a:t>Jenis Desain Penelitian</a:t>
            </a:r>
          </a:p>
        </p:txBody>
      </p:sp>
      <p:sp>
        <p:nvSpPr>
          <p:cNvPr id="5" name="Rectangle 4"/>
          <p:cNvSpPr/>
          <p:nvPr/>
        </p:nvSpPr>
        <p:spPr>
          <a:xfrm>
            <a:off x="395536" y="1916832"/>
            <a:ext cx="8352928" cy="4093428"/>
          </a:xfrm>
          <a:prstGeom prst="rect">
            <a:avLst/>
          </a:prstGeom>
        </p:spPr>
        <p:txBody>
          <a:bodyPr wrap="square">
            <a:spAutoFit/>
          </a:bodyPr>
          <a:lstStyle/>
          <a:p>
            <a:r>
              <a:rPr lang="id-ID" sz="2600" b="1" dirty="0" smtClean="0"/>
              <a:t>1</a:t>
            </a:r>
            <a:r>
              <a:rPr lang="id-ID" sz="2800" b="1" dirty="0" smtClean="0"/>
              <a:t>. Desain </a:t>
            </a:r>
            <a:r>
              <a:rPr lang="id-ID" sz="2800" b="1" dirty="0"/>
              <a:t>Penelitian Kualitatif</a:t>
            </a:r>
            <a:endParaRPr lang="id-ID" sz="2600" b="1" dirty="0"/>
          </a:p>
          <a:p>
            <a:pPr marL="342900" indent="-342900">
              <a:buFontTx/>
              <a:buChar char="-"/>
            </a:pPr>
            <a:r>
              <a:rPr lang="id-ID" sz="2600" dirty="0" smtClean="0"/>
              <a:t>Merupakan </a:t>
            </a:r>
            <a:r>
              <a:rPr lang="id-ID" sz="2600" dirty="0"/>
              <a:t>desain yang menentukan hubungan antara penghimpunan data dan observasi berdasarkan kalkulasi matematika. </a:t>
            </a:r>
            <a:endParaRPr lang="id-ID" sz="2600" dirty="0"/>
          </a:p>
          <a:p>
            <a:pPr marL="342900" indent="-342900">
              <a:buFontTx/>
              <a:buChar char="-"/>
            </a:pPr>
            <a:r>
              <a:rPr lang="id-ID" sz="2600" dirty="0" smtClean="0"/>
              <a:t>Teori </a:t>
            </a:r>
            <a:r>
              <a:rPr lang="id-ID" sz="2600" dirty="0"/>
              <a:t>yang berhubungan dengan kejadian yang ada secara natural bisa dibantah dan dibuktikan dengan metode statistik. </a:t>
            </a:r>
            <a:endParaRPr lang="id-ID" sz="2600" dirty="0" smtClean="0"/>
          </a:p>
          <a:p>
            <a:pPr marL="342900" indent="-342900">
              <a:buFontTx/>
              <a:buChar char="-"/>
            </a:pPr>
            <a:r>
              <a:rPr lang="id-ID" sz="2600" dirty="0" smtClean="0"/>
              <a:t>Biasanya </a:t>
            </a:r>
            <a:r>
              <a:rPr lang="id-ID" sz="2600" dirty="0"/>
              <a:t>peneliti akan menggunakan desain ini untuk melakukan kesimpulan dari teori yang berdasarkan dari pertanyaan mengapa, apa yang diungkapkan responden</a:t>
            </a:r>
            <a:r>
              <a:rPr lang="id-ID" sz="2600" dirty="0" smtClean="0"/>
              <a:t>.</a:t>
            </a:r>
            <a:endParaRPr lang="id-ID" sz="2600" dirty="0"/>
          </a:p>
        </p:txBody>
      </p:sp>
    </p:spTree>
    <p:extLst>
      <p:ext uri="{BB962C8B-B14F-4D97-AF65-F5344CB8AC3E}">
        <p14:creationId xmlns:p14="http://schemas.microsoft.com/office/powerpoint/2010/main" val="214890441"/>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2" name="Rectangle 1"/>
          <p:cNvSpPr/>
          <p:nvPr/>
        </p:nvSpPr>
        <p:spPr>
          <a:xfrm>
            <a:off x="611560" y="980728"/>
            <a:ext cx="7920880" cy="4893647"/>
          </a:xfrm>
          <a:prstGeom prst="rect">
            <a:avLst/>
          </a:prstGeom>
        </p:spPr>
        <p:txBody>
          <a:bodyPr wrap="square">
            <a:spAutoFit/>
          </a:bodyPr>
          <a:lstStyle/>
          <a:p>
            <a:r>
              <a:rPr lang="id-ID" sz="2800" b="1" dirty="0" smtClean="0"/>
              <a:t>2. </a:t>
            </a:r>
            <a:r>
              <a:rPr lang="id-ID" sz="3200" b="1" dirty="0" smtClean="0"/>
              <a:t>Desain </a:t>
            </a:r>
            <a:r>
              <a:rPr lang="id-ID" sz="3200" b="1" dirty="0"/>
              <a:t>Penelitian Kuantitatif</a:t>
            </a:r>
          </a:p>
          <a:p>
            <a:pPr marL="342900" indent="-342900" algn="just">
              <a:buFontTx/>
              <a:buChar char="-"/>
            </a:pPr>
            <a:r>
              <a:rPr lang="id-ID" sz="2800" dirty="0" smtClean="0"/>
              <a:t>Merupakan </a:t>
            </a:r>
            <a:r>
              <a:rPr lang="id-ID" sz="2800" dirty="0"/>
              <a:t>dimana kesimpulan statistik pada pengumpulan data, informasi dan pengetahuan sangat </a:t>
            </a:r>
            <a:r>
              <a:rPr lang="id-ID" sz="2800" dirty="0" smtClean="0"/>
              <a:t>diprioritaskan.</a:t>
            </a:r>
          </a:p>
          <a:p>
            <a:pPr marL="342900" indent="-342900" algn="just">
              <a:buFontTx/>
              <a:buChar char="-"/>
            </a:pPr>
            <a:r>
              <a:rPr lang="id-ID" sz="2800" dirty="0" smtClean="0"/>
              <a:t>Jumlah </a:t>
            </a:r>
            <a:r>
              <a:rPr lang="id-ID" sz="2800" dirty="0"/>
              <a:t>responden yang menyediakan pandangan yang berbeda dari pertanyaan penelitian juga lebih diutamakan dari pada jumlah yang banyak tapi memiliki pandangan yang sama. </a:t>
            </a:r>
            <a:endParaRPr lang="id-ID" sz="2800" dirty="0" smtClean="0"/>
          </a:p>
          <a:p>
            <a:pPr marL="342900" indent="-342900" algn="just">
              <a:buFontTx/>
              <a:buChar char="-"/>
            </a:pPr>
            <a:r>
              <a:rPr lang="id-ID" sz="2800" dirty="0" smtClean="0"/>
              <a:t>Pada </a:t>
            </a:r>
            <a:r>
              <a:rPr lang="id-ID" sz="2800" dirty="0"/>
              <a:t>metode desain penelitian kuantitatif ini data yang diambil dari responden yang dianalisis akan sangat membantu keputusan kesimpulan.</a:t>
            </a:r>
            <a:endParaRPr lang="id-ID" sz="2800" dirty="0"/>
          </a:p>
        </p:txBody>
      </p:sp>
    </p:spTree>
    <p:extLst>
      <p:ext uri="{BB962C8B-B14F-4D97-AF65-F5344CB8AC3E}">
        <p14:creationId xmlns:p14="http://schemas.microsoft.com/office/powerpoint/2010/main" val="1068556359"/>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539552" y="692696"/>
            <a:ext cx="8280920" cy="1077218"/>
          </a:xfrm>
          <a:prstGeom prst="rect">
            <a:avLst/>
          </a:prstGeom>
        </p:spPr>
        <p:txBody>
          <a:bodyPr wrap="square">
            <a:spAutoFit/>
          </a:bodyPr>
          <a:lstStyle/>
          <a:p>
            <a:r>
              <a:rPr lang="id-ID" sz="3200" b="1" dirty="0"/>
              <a:t>D</a:t>
            </a:r>
            <a:r>
              <a:rPr lang="id-ID" sz="3200" b="1" dirty="0" smtClean="0"/>
              <a:t>esain </a:t>
            </a:r>
            <a:r>
              <a:rPr lang="id-ID" sz="3200" b="1" dirty="0"/>
              <a:t>penelitian juga bisa dipecah menjadi lima kategori</a:t>
            </a:r>
            <a:endParaRPr lang="id-ID" sz="3200" b="1" dirty="0"/>
          </a:p>
        </p:txBody>
      </p:sp>
      <p:sp>
        <p:nvSpPr>
          <p:cNvPr id="5" name="Rectangle 4"/>
          <p:cNvSpPr/>
          <p:nvPr/>
        </p:nvSpPr>
        <p:spPr>
          <a:xfrm>
            <a:off x="539552" y="1916832"/>
            <a:ext cx="8064896" cy="4524315"/>
          </a:xfrm>
          <a:prstGeom prst="rect">
            <a:avLst/>
          </a:prstGeom>
        </p:spPr>
        <p:txBody>
          <a:bodyPr wrap="square">
            <a:spAutoFit/>
          </a:bodyPr>
          <a:lstStyle/>
          <a:p>
            <a:r>
              <a:rPr lang="id-ID" sz="2400" b="1" dirty="0" smtClean="0"/>
              <a:t>1. Desain </a:t>
            </a:r>
            <a:r>
              <a:rPr lang="id-ID" sz="2400" b="1" dirty="0"/>
              <a:t>Penelitian Deskriptif</a:t>
            </a:r>
          </a:p>
          <a:p>
            <a:pPr marL="342900" indent="-342900" algn="just">
              <a:buFontTx/>
              <a:buChar char="-"/>
            </a:pPr>
            <a:r>
              <a:rPr lang="id-ID" sz="2400" dirty="0" smtClean="0"/>
              <a:t>Desain </a:t>
            </a:r>
            <a:r>
              <a:rPr lang="id-ID" sz="2400" dirty="0"/>
              <a:t>deskriptif peneliti semata-mata akan berfokus pada penggambaran situasi pada masalah yang ada. </a:t>
            </a:r>
            <a:endParaRPr lang="id-ID" sz="2400" dirty="0" smtClean="0"/>
          </a:p>
          <a:p>
            <a:pPr marL="342900" indent="-342900" algn="just">
              <a:buFontTx/>
              <a:buChar char="-"/>
            </a:pPr>
            <a:r>
              <a:rPr lang="id-ID" sz="2400" dirty="0" smtClean="0"/>
              <a:t>Tujuan </a:t>
            </a:r>
            <a:r>
              <a:rPr lang="id-ID" sz="2400" dirty="0"/>
              <a:t>dari </a:t>
            </a:r>
            <a:r>
              <a:rPr lang="id-ID" sz="2400" dirty="0" smtClean="0"/>
              <a:t>desain adalah </a:t>
            </a:r>
            <a:r>
              <a:rPr lang="id-ID" sz="2400" dirty="0"/>
              <a:t>untuk menggambarkan, menjelaskan dan mendeskripsikan segala situasi, fakta dan kondisi tentang masalah yang ada secara akurat dan </a:t>
            </a:r>
            <a:r>
              <a:rPr lang="id-ID" sz="2400" dirty="0" smtClean="0"/>
              <a:t>sistematis.</a:t>
            </a:r>
          </a:p>
          <a:p>
            <a:pPr marL="342900" indent="-342900" algn="just">
              <a:buFontTx/>
              <a:buChar char="-"/>
            </a:pPr>
            <a:r>
              <a:rPr lang="id-ID" sz="2400" dirty="0" smtClean="0"/>
              <a:t>Metode </a:t>
            </a:r>
            <a:r>
              <a:rPr lang="id-ID" sz="2400" dirty="0"/>
              <a:t>desain berbasis teori yang dibuat dengan mengumpulkan, menganalisis, dan menyajikan data yang dikumpulkan. </a:t>
            </a:r>
            <a:endParaRPr lang="id-ID" sz="2400" dirty="0" smtClean="0"/>
          </a:p>
          <a:p>
            <a:pPr marL="342900" indent="-342900" algn="just">
              <a:buFontTx/>
              <a:buChar char="-"/>
            </a:pPr>
            <a:r>
              <a:rPr lang="id-ID" sz="2400" dirty="0" smtClean="0"/>
              <a:t>Desain </a:t>
            </a:r>
            <a:r>
              <a:rPr lang="id-ID" sz="2400" dirty="0"/>
              <a:t>deskripsi </a:t>
            </a:r>
            <a:r>
              <a:rPr lang="id-ID" sz="2400" dirty="0" smtClean="0"/>
              <a:t>terdiri dari dua </a:t>
            </a:r>
            <a:r>
              <a:rPr lang="id-ID" sz="2400" dirty="0"/>
              <a:t>kategori yakni survei </a:t>
            </a:r>
            <a:r>
              <a:rPr lang="id-ID" sz="2400" dirty="0" smtClean="0"/>
              <a:t>dan</a:t>
            </a:r>
            <a:r>
              <a:rPr lang="id-ID" sz="2400" dirty="0"/>
              <a:t> </a:t>
            </a:r>
            <a:r>
              <a:rPr lang="id-ID" sz="2400" dirty="0" smtClean="0"/>
              <a:t>studi kasus</a:t>
            </a:r>
            <a:endParaRPr lang="id-ID" sz="2400" dirty="0"/>
          </a:p>
        </p:txBody>
      </p:sp>
    </p:spTree>
    <p:extLst>
      <p:ext uri="{BB962C8B-B14F-4D97-AF65-F5344CB8AC3E}">
        <p14:creationId xmlns:p14="http://schemas.microsoft.com/office/powerpoint/2010/main" val="3235118935"/>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395536" y="980728"/>
            <a:ext cx="8280920" cy="4893647"/>
          </a:xfrm>
          <a:prstGeom prst="rect">
            <a:avLst/>
          </a:prstGeom>
        </p:spPr>
        <p:txBody>
          <a:bodyPr wrap="square">
            <a:spAutoFit/>
          </a:bodyPr>
          <a:lstStyle/>
          <a:p>
            <a:pPr algn="just"/>
            <a:r>
              <a:rPr lang="id-ID" sz="2400" b="1" dirty="0" smtClean="0"/>
              <a:t>2. Desain </a:t>
            </a:r>
            <a:r>
              <a:rPr lang="id-ID" sz="2400" b="1" dirty="0"/>
              <a:t>Penelitian Eksperimental</a:t>
            </a:r>
          </a:p>
          <a:p>
            <a:pPr marL="457200" indent="-457200" algn="just">
              <a:buFontTx/>
              <a:buChar char="-"/>
            </a:pPr>
            <a:r>
              <a:rPr lang="id-ID" sz="2400" dirty="0" smtClean="0"/>
              <a:t>Desain </a:t>
            </a:r>
            <a:r>
              <a:rPr lang="id-ID" sz="2400" dirty="0"/>
              <a:t>eksperimental ini merupakan jenis penelitian yang menetapkan sebuah hubungan sebab akibat dari situasi dari sebuah topik yang dikaji. </a:t>
            </a:r>
            <a:endParaRPr lang="id-ID" sz="2400" dirty="0"/>
          </a:p>
          <a:p>
            <a:pPr marL="457200" indent="-457200" algn="just">
              <a:buFontTx/>
              <a:buChar char="-"/>
            </a:pPr>
            <a:r>
              <a:rPr lang="id-ID" sz="2400" dirty="0" smtClean="0"/>
              <a:t>Pada </a:t>
            </a:r>
            <a:r>
              <a:rPr lang="id-ID" sz="2400" dirty="0"/>
              <a:t>penelitian </a:t>
            </a:r>
            <a:r>
              <a:rPr lang="id-ID" sz="2400" dirty="0" smtClean="0"/>
              <a:t>ini akan mengamati </a:t>
            </a:r>
            <a:r>
              <a:rPr lang="id-ID" sz="2400" dirty="0"/>
              <a:t>sebuah dampak yang telah disebabkan oleh variabel satu dengan variabel </a:t>
            </a:r>
            <a:r>
              <a:rPr lang="id-ID" sz="2400" dirty="0" smtClean="0"/>
              <a:t>lainnya.</a:t>
            </a:r>
          </a:p>
          <a:p>
            <a:pPr marL="457200" indent="-457200" algn="just">
              <a:buFontTx/>
              <a:buChar char="-"/>
            </a:pPr>
            <a:r>
              <a:rPr lang="id-ID" sz="2400" dirty="0" smtClean="0"/>
              <a:t>Penelitian </a:t>
            </a:r>
            <a:r>
              <a:rPr lang="id-ID" sz="2400" dirty="0"/>
              <a:t>ini sering dipakai pada ilmu sosial untuk mengamati dan menganalisis dua kelompok (masyarakat) manusia. </a:t>
            </a:r>
            <a:endParaRPr lang="id-ID" sz="2400" dirty="0" smtClean="0"/>
          </a:p>
          <a:p>
            <a:pPr marL="457200" indent="-457200" algn="just">
              <a:buFontTx/>
              <a:buChar char="-"/>
            </a:pPr>
            <a:r>
              <a:rPr lang="id-ID" sz="2400" dirty="0" smtClean="0"/>
              <a:t>Peneliti </a:t>
            </a:r>
            <a:r>
              <a:rPr lang="id-ID" sz="2400" dirty="0"/>
              <a:t>bisa meminta responden penelitian untuk mengubah tindakan dan apa yang diperbuatnya sehingga peneliti bisa mengamati setiap reaksi yang ada dalam sebuah kelompok yang diteliti.</a:t>
            </a:r>
          </a:p>
        </p:txBody>
      </p:sp>
    </p:spTree>
    <p:extLst>
      <p:ext uri="{BB962C8B-B14F-4D97-AF65-F5344CB8AC3E}">
        <p14:creationId xmlns:p14="http://schemas.microsoft.com/office/powerpoint/2010/main" val="2347285414"/>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4410</TotalTime>
  <Words>729</Words>
  <Application>Microsoft Office PowerPoint</Application>
  <PresentationFormat>On-screen Show (4:3)</PresentationFormat>
  <Paragraphs>71</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Aswin</cp:lastModifiedBy>
  <cp:revision>546</cp:revision>
  <cp:lastPrinted>2017-04-16T14:44:29Z</cp:lastPrinted>
  <dcterms:created xsi:type="dcterms:W3CDTF">2010-04-18T12:06:30Z</dcterms:created>
  <dcterms:modified xsi:type="dcterms:W3CDTF">2021-08-25T07:22:06Z</dcterms:modified>
</cp:coreProperties>
</file>