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5E24D-4A95-487A-A6A8-0C6464BADDD2}" type="datetimeFigureOut">
              <a:rPr lang="en-US" smtClean="0"/>
              <a:t>6/2/2016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472D8-FA04-43B7-A051-9435CF57B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90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8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1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B739B-1D12-4A8C-A96C-B3430D7AF09D}" type="datetimeFigureOut">
              <a:rPr lang="en-IN" smtClean="0"/>
              <a:t>02-06-2016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5. Cover Letter</a:t>
            </a:r>
          </a:p>
        </p:txBody>
      </p:sp>
      <p:sp>
        <p:nvSpPr>
          <p:cNvPr id="109571" name="Rectangle 2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The cover letter is the introductory page of the questionnaire</a:t>
            </a:r>
          </a:p>
          <a:p>
            <a:pPr lvl="1" eaLnBrk="1" hangingPunct="1"/>
            <a:endParaRPr lang="en-US" altLang="en-US" sz="3000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It includes: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Identification of the researcher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Motivation for respondents to fill it in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Confidentiality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Thanking of the respondent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9-</a:t>
            </a:r>
            <a:fld id="{25455474-B86E-48AB-8C1A-AED91F11EEB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6623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9</a:t>
            </a:r>
          </a:p>
        </p:txBody>
      </p:sp>
      <p:sp>
        <p:nvSpPr>
          <p:cNvPr id="101380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Data Collection Methods: Questionnaires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9-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4684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083677"/>
              </p:ext>
            </p:extLst>
          </p:nvPr>
        </p:nvGraphicFramePr>
        <p:xfrm>
          <a:off x="755576" y="1458758"/>
          <a:ext cx="7633592" cy="5105647"/>
        </p:xfrm>
        <a:graphic>
          <a:graphicData uri="http://schemas.openxmlformats.org/drawingml/2006/table">
            <a:tbl>
              <a:tblPr/>
              <a:tblGrid>
                <a:gridCol w="2448015"/>
                <a:gridCol w="2359535"/>
                <a:gridCol w="2826042"/>
              </a:tblGrid>
              <a:tr h="200603">
                <a:tc gridSpan="3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Table 9.1 Advantages and </a:t>
                      </a: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Disadvantages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 </a:t>
                      </a: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Different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uestionnaires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7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Mode of data collection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Advantages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Disadvantages</a:t>
                      </a:r>
                      <a:endParaRPr lang="en-US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996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Personally administered questionnaires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 establish rapport and motivate respondent.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Doubts can be clarified.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Less expensive when administered to </a:t>
                      </a: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S Gothic" panose="020B0609070205080204" pitchFamily="49" charset="-128"/>
                        </a:rPr>
                        <a:t> </a:t>
                      </a: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groups of respondents.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Almost 100% response rate ensured.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Anonymity of respondent is high.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Explanations may introduce a bias.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Take time and effort.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8219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Mail questionnaires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Anonymity is high.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Wide geographic regions can be reached.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Token gifts can be enclosed to seek compliance.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Old-fashioned and obsolete.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Respondent can take more time to respond at convenience. Can be administered electronically, if desired.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rate is almost always low. A 30% rate is quite acceptable.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Cannot clarify questions.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Follow-up procedures for nonresponses are necessary.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7607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Electronic questionnaires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Easy to administer.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 reach globally.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Easy to access specific target groups.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Very inexpensive.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Fast delivery.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Respondents can answer at their convenience like the mail questionnaire.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Automatic processing of answers.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Computer literacy is a must.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Sampling issues.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 non-response.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 always possible to generalize findings.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Respondent must be willing to complete the survey.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100" kern="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People find invitations via e-mail rude and offensive; mails are deleted or people complain.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020" marR="4102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Questionnaires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0" y="6534150"/>
            <a:ext cx="10668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Slide 9-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9938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Questionnaire Design </a:t>
            </a:r>
            <a:endParaRPr lang="en-US" altLang="en-US" dirty="0" smtClean="0">
              <a:solidFill>
                <a:schemeClr val="hlink"/>
              </a:solidFill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03427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5009728"/>
          </a:xfrm>
        </p:spPr>
        <p:txBody>
          <a:bodyPr/>
          <a:lstStyle/>
          <a:p>
            <a:pPr marL="609600" indent="-609600" eaLnBrk="1" hangingPunct="1"/>
            <a:r>
              <a:rPr lang="en-US" altLang="en-US" sz="2600" dirty="0" smtClean="0">
                <a:cs typeface="Liberation Sans" pitchFamily="34" charset="0"/>
              </a:rPr>
              <a:t>Definition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600" dirty="0" smtClean="0">
                <a:cs typeface="Liberation Sans" pitchFamily="34" charset="0"/>
              </a:rPr>
              <a:t>	A questionnaire is a pre-formulated, written set of questions to which the respondent records his answers</a:t>
            </a:r>
          </a:p>
          <a:p>
            <a:pPr marL="2209800" lvl="4" indent="-381000" eaLnBrk="1" hangingPunct="1"/>
            <a:endParaRPr lang="en-US" altLang="en-US" sz="2600" dirty="0" smtClean="0">
              <a:cs typeface="Liberation Sans" pitchFamily="34" charset="0"/>
            </a:endParaRPr>
          </a:p>
          <a:p>
            <a:pPr marL="609600" indent="-609600" eaLnBrk="1" hangingPunct="1"/>
            <a:r>
              <a:rPr lang="en-US" altLang="en-US" sz="2600" dirty="0" smtClean="0">
                <a:cs typeface="Liberation Sans" pitchFamily="34" charset="0"/>
              </a:rPr>
              <a:t>Steps</a:t>
            </a:r>
          </a:p>
          <a:p>
            <a:pPr marL="1371600" lvl="2" indent="-457200" eaLnBrk="1" hangingPunct="1">
              <a:buClr>
                <a:srgbClr val="C00000"/>
              </a:buClr>
              <a:buFontTx/>
              <a:buAutoNum type="arabicPeriod"/>
            </a:pPr>
            <a:r>
              <a:rPr lang="en-US" altLang="en-US" dirty="0" smtClean="0">
                <a:cs typeface="Liberation Sans" pitchFamily="34" charset="0"/>
              </a:rPr>
              <a:t>Determine the content of the questionnaire</a:t>
            </a:r>
          </a:p>
          <a:p>
            <a:pPr marL="1371600" lvl="2" indent="-457200" eaLnBrk="1" hangingPunct="1">
              <a:buClr>
                <a:srgbClr val="C00000"/>
              </a:buClr>
              <a:buFontTx/>
              <a:buAutoNum type="arabicPeriod"/>
            </a:pPr>
            <a:r>
              <a:rPr lang="en-US" altLang="en-US" dirty="0" smtClean="0">
                <a:cs typeface="Liberation Sans" pitchFamily="34" charset="0"/>
              </a:rPr>
              <a:t>Determine the form of response</a:t>
            </a:r>
          </a:p>
          <a:p>
            <a:pPr marL="1371600" lvl="2" indent="-457200" eaLnBrk="1" hangingPunct="1">
              <a:buClr>
                <a:srgbClr val="C00000"/>
              </a:buClr>
              <a:buFontTx/>
              <a:buAutoNum type="arabicPeriod"/>
            </a:pPr>
            <a:r>
              <a:rPr lang="en-US" altLang="en-US" dirty="0" smtClean="0">
                <a:cs typeface="Liberation Sans" pitchFamily="34" charset="0"/>
              </a:rPr>
              <a:t>Determine the wording of the questions</a:t>
            </a:r>
          </a:p>
          <a:p>
            <a:pPr marL="1371600" lvl="2" indent="-457200" eaLnBrk="1" hangingPunct="1">
              <a:buClr>
                <a:srgbClr val="C00000"/>
              </a:buClr>
              <a:buFontTx/>
              <a:buAutoNum type="arabicPeriod"/>
            </a:pPr>
            <a:r>
              <a:rPr lang="en-US" altLang="en-US" dirty="0" smtClean="0">
                <a:cs typeface="Liberation Sans" pitchFamily="34" charset="0"/>
              </a:rPr>
              <a:t>Determine the question sequence</a:t>
            </a:r>
          </a:p>
          <a:p>
            <a:pPr marL="1371600" lvl="2" indent="-457200" eaLnBrk="1" hangingPunct="1">
              <a:buClr>
                <a:srgbClr val="C00000"/>
              </a:buClr>
              <a:buFontTx/>
              <a:buAutoNum type="arabicPeriod"/>
            </a:pPr>
            <a:r>
              <a:rPr lang="en-US" altLang="en-US" dirty="0" smtClean="0">
                <a:cs typeface="Liberation Sans" pitchFamily="34" charset="0"/>
              </a:rPr>
              <a:t>Write cover letter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9-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9149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1. Questionnaire Content</a:t>
            </a:r>
          </a:p>
        </p:txBody>
      </p:sp>
      <p:sp>
        <p:nvSpPr>
          <p:cNvPr id="104451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cs typeface="Liberation Sans" pitchFamily="34" charset="0"/>
              </a:rPr>
              <a:t>Framework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3000" smtClean="0">
                <a:cs typeface="Liberation Sans" pitchFamily="34" charset="0"/>
              </a:rPr>
              <a:t>	Need information for all constructs in framework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300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cs typeface="Liberation Sans" pitchFamily="34" charset="0"/>
              </a:rPr>
              <a:t>Measurement: Operationalizing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Objective construct: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1 element/items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3000" smtClean="0">
                <a:cs typeface="Liberation Sans" pitchFamily="34" charset="0"/>
              </a:rPr>
              <a:t>	=&gt; 1 question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Subjective construct: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multiple elements/items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3000" smtClean="0">
                <a:cs typeface="Liberation Sans" pitchFamily="34" charset="0"/>
              </a:rPr>
              <a:t>	=&gt; multiple questions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9-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67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2. Response Format</a:t>
            </a:r>
          </a:p>
        </p:txBody>
      </p:sp>
      <p:sp>
        <p:nvSpPr>
          <p:cNvPr id="10547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cs typeface="Liberation Sans" pitchFamily="34" charset="0"/>
              </a:rPr>
              <a:t>Closed vs. Open-ended questions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Closed questions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Helps respondents to make quick decisions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Helps researchers to code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Open-ended question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First: unbiased point of view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Final: additional insights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000" smtClean="0">
                <a:cs typeface="Liberation Sans" pitchFamily="34" charset="0"/>
              </a:rPr>
              <a:t>Complementary to closed question: for interpretation purpose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300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cs typeface="Liberation Sans" pitchFamily="34" charset="0"/>
              </a:rPr>
              <a:t>Cfr. Measurement: Response scales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0" y="6457950"/>
            <a:ext cx="10668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Slide 9-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3. Question wording</a:t>
            </a:r>
          </a:p>
        </p:txBody>
      </p:sp>
      <p:sp>
        <p:nvSpPr>
          <p:cNvPr id="106499" name="Rectangle 2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479370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Avoid double-barreled questions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Avoid ambiguous questions and words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Use of ordinary words 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Avoid leading or biasing questions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Social desirability 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Avoid recall depended questions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9-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274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Question Wording</a:t>
            </a:r>
          </a:p>
        </p:txBody>
      </p:sp>
      <p:sp>
        <p:nvSpPr>
          <p:cNvPr id="107523" name="Rectangle 2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cs typeface="Liberation Sans" pitchFamily="34" charset="0"/>
              </a:rPr>
              <a:t>Use positive and negative statements </a:t>
            </a:r>
          </a:p>
          <a:p>
            <a:pPr lvl="1" eaLnBrk="1" hangingPunct="1"/>
            <a:r>
              <a:rPr lang="en-US" altLang="en-US" sz="3000" smtClean="0">
                <a:cs typeface="Liberation Sans" pitchFamily="34" charset="0"/>
              </a:rPr>
              <a:t>Dresdner delivers high quality banking service</a:t>
            </a:r>
          </a:p>
          <a:p>
            <a:pPr lvl="1" eaLnBrk="1" hangingPunct="1">
              <a:buFontTx/>
              <a:buNone/>
            </a:pPr>
            <a:r>
              <a:rPr lang="en-US" altLang="en-US" sz="3000" smtClean="0">
                <a:cs typeface="Liberation Sans" pitchFamily="34" charset="0"/>
              </a:rPr>
              <a:t>	Dresdner has poor customer operational support</a:t>
            </a:r>
          </a:p>
          <a:p>
            <a:pPr lvl="1" eaLnBrk="1" hangingPunct="1"/>
            <a:r>
              <a:rPr lang="en-US" altLang="en-US" sz="3000" smtClean="0">
                <a:cs typeface="Liberation Sans" pitchFamily="34" charset="0"/>
              </a:rPr>
              <a:t>Avoid double negatives</a:t>
            </a:r>
          </a:p>
          <a:p>
            <a:pPr eaLnBrk="1" hangingPunct="1"/>
            <a:endParaRPr lang="en-US" altLang="en-US" smtClean="0">
              <a:cs typeface="Liberation Sans" pitchFamily="34" charset="0"/>
            </a:endParaRPr>
          </a:p>
          <a:p>
            <a:pPr eaLnBrk="1" hangingPunct="1"/>
            <a:r>
              <a:rPr lang="en-US" altLang="en-US" smtClean="0">
                <a:cs typeface="Liberation Sans" pitchFamily="34" charset="0"/>
              </a:rPr>
              <a:t>Limit the length of the questions</a:t>
            </a:r>
          </a:p>
          <a:p>
            <a:pPr lvl="1" eaLnBrk="1" hangingPunct="1">
              <a:buFontTx/>
              <a:buNone/>
            </a:pPr>
            <a:r>
              <a:rPr lang="en-US" altLang="en-US" sz="3000" smtClean="0">
                <a:cs typeface="Liberation Sans" pitchFamily="34" charset="0"/>
              </a:rPr>
              <a:t>Rules of thumb: </a:t>
            </a:r>
          </a:p>
          <a:p>
            <a:pPr lvl="1" eaLnBrk="1" hangingPunct="1"/>
            <a:r>
              <a:rPr lang="en-US" altLang="en-US" sz="3000" smtClean="0">
                <a:cs typeface="Liberation Sans" pitchFamily="34" charset="0"/>
              </a:rPr>
              <a:t>&lt; 20 words </a:t>
            </a:r>
          </a:p>
          <a:p>
            <a:pPr lvl="1" eaLnBrk="1" hangingPunct="1"/>
            <a:r>
              <a:rPr lang="en-US" altLang="en-US" sz="3000" smtClean="0">
                <a:cs typeface="Liberation Sans" pitchFamily="34" charset="0"/>
              </a:rPr>
              <a:t>&lt; one full line in print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9-</a:t>
            </a:r>
            <a:fld id="{25455474-B86E-48AB-8C1A-AED91F11EEB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0513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4. Question Sequence</a:t>
            </a:r>
          </a:p>
        </p:txBody>
      </p:sp>
      <p:pic>
        <p:nvPicPr>
          <p:cNvPr id="108548" name="Picture 3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556792"/>
            <a:ext cx="4008442" cy="446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9" name="Text Box 4"/>
          <p:cNvSpPr txBox="1">
            <a:spLocks noChangeArrowheads="1"/>
          </p:cNvSpPr>
          <p:nvPr/>
        </p:nvSpPr>
        <p:spPr bwMode="auto">
          <a:xfrm>
            <a:off x="1999902" y="5984875"/>
            <a:ext cx="4732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400" b="0" dirty="0">
                <a:solidFill>
                  <a:srgbClr val="000000"/>
                </a:solidFill>
                <a:latin typeface="Times New Roman" pitchFamily="18" charset="0"/>
              </a:rPr>
              <a:t>Personal and sensitive data at the end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9-</a:t>
            </a:r>
            <a:fld id="{25455474-B86E-48AB-8C1A-AED91F11EEB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05851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363</Words>
  <Application>Microsoft Office PowerPoint</Application>
  <PresentationFormat>On-screen Show (4:3)</PresentationFormat>
  <Paragraphs>114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Chapter 9</vt:lpstr>
      <vt:lpstr>Questionnaires</vt:lpstr>
      <vt:lpstr>Questionnaire Design </vt:lpstr>
      <vt:lpstr>1. Questionnaire Content</vt:lpstr>
      <vt:lpstr>2. Response Format</vt:lpstr>
      <vt:lpstr>3. Question wording</vt:lpstr>
      <vt:lpstr>Question Wording</vt:lpstr>
      <vt:lpstr>4. Question Sequence</vt:lpstr>
      <vt:lpstr>5. Cover Letter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creator>Farrar, Alden - Hoboken</dc:creator>
  <cp:lastModifiedBy>Farrar, Alden - Hoboken</cp:lastModifiedBy>
  <cp:revision>2</cp:revision>
  <dcterms:created xsi:type="dcterms:W3CDTF">2016-05-29T17:44:32Z</dcterms:created>
  <dcterms:modified xsi:type="dcterms:W3CDTF">2016-06-02T13:57:04Z</dcterms:modified>
</cp:coreProperties>
</file>