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23" r:id="rId4"/>
    <p:sldId id="321" r:id="rId5"/>
    <p:sldId id="318" r:id="rId6"/>
    <p:sldId id="301" r:id="rId7"/>
    <p:sldId id="322" r:id="rId8"/>
    <p:sldId id="331" r:id="rId9"/>
    <p:sldId id="332" r:id="rId10"/>
    <p:sldId id="333" r:id="rId11"/>
    <p:sldId id="33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82" autoAdjust="0"/>
  </p:normalViewPr>
  <p:slideViewPr>
    <p:cSldViewPr>
      <p:cViewPr varScale="1">
        <p:scale>
          <a:sx n="68" d="100"/>
          <a:sy n="68" d="100"/>
        </p:scale>
        <p:origin x="14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UPAH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A450A9A9-1079-1817-84B0-81B30C5D6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784976" cy="54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Tingkat kepatuhan pengusaha untuk membayar upah minimum masih dikatakan rendah, masih banyaknya para pekerja yang dibayar </a:t>
            </a:r>
            <a:r>
              <a:rPr lang="id-ID" dirty="0" err="1">
                <a:solidFill>
                  <a:schemeClr val="tx1"/>
                </a:solidFill>
              </a:rPr>
              <a:t>dibawah</a:t>
            </a:r>
            <a:r>
              <a:rPr lang="id-ID" dirty="0">
                <a:solidFill>
                  <a:schemeClr val="tx1"/>
                </a:solidFill>
              </a:rPr>
              <a:t> upah minimum.  Dari data survei Angkatan Kerja Nasional </a:t>
            </a:r>
            <a:r>
              <a:rPr lang="id-ID" dirty="0" err="1">
                <a:solidFill>
                  <a:schemeClr val="tx1"/>
                </a:solidFill>
              </a:rPr>
              <a:t>februari</a:t>
            </a:r>
            <a:r>
              <a:rPr lang="id-ID" dirty="0">
                <a:solidFill>
                  <a:schemeClr val="tx1"/>
                </a:solidFill>
              </a:rPr>
              <a:t> 2021 sebanyak </a:t>
            </a:r>
            <a:r>
              <a:rPr lang="id-ID" dirty="0">
                <a:solidFill>
                  <a:srgbClr val="FF0000"/>
                </a:solidFill>
              </a:rPr>
              <a:t>49,67</a:t>
            </a:r>
            <a:r>
              <a:rPr lang="id-ID" dirty="0"/>
              <a:t> </a:t>
            </a:r>
            <a:r>
              <a:rPr lang="id-ID" dirty="0">
                <a:solidFill>
                  <a:srgbClr val="FF0000"/>
                </a:solidFill>
              </a:rPr>
              <a:t>persen pekerja masih digaji di bawah upah minimum</a:t>
            </a:r>
            <a:r>
              <a:rPr lang="id-ID" dirty="0"/>
              <a:t>. </a:t>
            </a:r>
            <a:r>
              <a:rPr lang="id-ID" dirty="0">
                <a:solidFill>
                  <a:schemeClr val="tx1"/>
                </a:solidFill>
              </a:rPr>
              <a:t>Hampir setengah dari total para pekerja di Indonesia dibayar standar</a:t>
            </a:r>
            <a:r>
              <a:rPr lang="id-ID" dirty="0"/>
              <a:t>. </a:t>
            </a:r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id-ID" dirty="0">
                <a:solidFill>
                  <a:schemeClr val="tx1"/>
                </a:solidFill>
              </a:rPr>
              <a:t>Hasil olahan data Sakernas</a:t>
            </a:r>
            <a:r>
              <a:rPr lang="id-ID" dirty="0"/>
              <a:t> </a:t>
            </a:r>
            <a:r>
              <a:rPr lang="id-ID" dirty="0">
                <a:solidFill>
                  <a:srgbClr val="FF0000"/>
                </a:solidFill>
              </a:rPr>
              <a:t>Februari 2021 </a:t>
            </a:r>
            <a:r>
              <a:rPr lang="id-ID" dirty="0">
                <a:solidFill>
                  <a:schemeClr val="tx1"/>
                </a:solidFill>
              </a:rPr>
              <a:t>juga menunjukkan dari </a:t>
            </a:r>
            <a:r>
              <a:rPr lang="id-ID" dirty="0">
                <a:solidFill>
                  <a:srgbClr val="FF0000"/>
                </a:solidFill>
              </a:rPr>
              <a:t>34 propinsi </a:t>
            </a:r>
            <a:r>
              <a:rPr lang="id-ID" dirty="0">
                <a:solidFill>
                  <a:schemeClr val="tx1"/>
                </a:solidFill>
              </a:rPr>
              <a:t>masih ada </a:t>
            </a:r>
            <a:r>
              <a:rPr lang="id-ID" dirty="0">
                <a:solidFill>
                  <a:srgbClr val="FF0000"/>
                </a:solidFill>
              </a:rPr>
              <a:t>11 propinsi yang rata-rata upah riil bersihnya dibawah standar upah minimum</a:t>
            </a:r>
            <a:r>
              <a:rPr lang="id-ID" dirty="0"/>
              <a:t>. </a:t>
            </a:r>
            <a:r>
              <a:rPr lang="id-ID" dirty="0">
                <a:solidFill>
                  <a:schemeClr val="tx1"/>
                </a:solidFill>
              </a:rPr>
              <a:t>Standar upah minimum di </a:t>
            </a:r>
            <a:r>
              <a:rPr lang="id-ID" dirty="0" err="1">
                <a:solidFill>
                  <a:schemeClr val="tx1"/>
                </a:solidFill>
              </a:rPr>
              <a:t>aceh</a:t>
            </a:r>
            <a:r>
              <a:rPr lang="id-ID" dirty="0">
                <a:solidFill>
                  <a:schemeClr val="tx1"/>
                </a:solidFill>
              </a:rPr>
              <a:t> pada 2021 adalah 3,1 tetapi rata-rata upah bersihnya 2,3. hal yang sama juga terjadi di </a:t>
            </a:r>
            <a:r>
              <a:rPr lang="id-ID" dirty="0" err="1">
                <a:solidFill>
                  <a:schemeClr val="tx1"/>
                </a:solidFill>
              </a:rPr>
              <a:t>sumatera</a:t>
            </a:r>
            <a:r>
              <a:rPr lang="id-ID" dirty="0">
                <a:solidFill>
                  <a:schemeClr val="tx1"/>
                </a:solidFill>
              </a:rPr>
              <a:t> selatan  yakni upah minimum 3,0 juta dan rata-rata upah bersih adalah 2,3 juta </a:t>
            </a:r>
          </a:p>
        </p:txBody>
      </p:sp>
    </p:spTree>
    <p:extLst>
      <p:ext uri="{BB962C8B-B14F-4D97-AF65-F5344CB8AC3E}">
        <p14:creationId xmlns:p14="http://schemas.microsoft.com/office/powerpoint/2010/main" val="297765560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4752528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</a:p>
          <a:p>
            <a:r>
              <a:rPr lang="en-US" sz="4000" dirty="0">
                <a:solidFill>
                  <a:schemeClr val="tx1"/>
                </a:solidFill>
              </a:rPr>
              <a:t>Culpae </a:t>
            </a:r>
            <a:r>
              <a:rPr lang="en-US" sz="4000" dirty="0" err="1">
                <a:solidFill>
                  <a:schemeClr val="tx1"/>
                </a:solidFill>
              </a:rPr>
              <a:t>Poena</a:t>
            </a:r>
            <a:r>
              <a:rPr lang="en-US" sz="4000" dirty="0">
                <a:solidFill>
                  <a:schemeClr val="tx1"/>
                </a:solidFill>
              </a:rPr>
              <a:t> Par </a:t>
            </a:r>
            <a:r>
              <a:rPr lang="en-US" sz="4000" dirty="0" err="1">
                <a:solidFill>
                  <a:schemeClr val="tx1"/>
                </a:solidFill>
              </a:rPr>
              <a:t>Esto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 dirty="0" err="1">
                <a:solidFill>
                  <a:schemeClr val="tx1"/>
                </a:solidFill>
              </a:rPr>
              <a:t>Hukuman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harus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setimpal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dengan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kejahatan</a:t>
            </a:r>
            <a:r>
              <a:rPr lang="en-US" sz="4000" dirty="0">
                <a:solidFill>
                  <a:schemeClr val="tx1"/>
                </a:solidFill>
              </a:rPr>
              <a:t>)  </a:t>
            </a:r>
            <a:endParaRPr lang="en-ID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Persegi Lengkung 7">
            <a:extLst>
              <a:ext uri="{FF2B5EF4-FFF2-40B4-BE49-F238E27FC236}">
                <a16:creationId xmlns:a16="http://schemas.microsoft.com/office/drawing/2014/main" id="{21A74AC7-C59F-58F5-6D7F-EC0C31A2C889}"/>
              </a:ext>
            </a:extLst>
          </p:cNvPr>
          <p:cNvSpPr/>
          <p:nvPr/>
        </p:nvSpPr>
        <p:spPr>
          <a:xfrm>
            <a:off x="827584" y="620688"/>
            <a:ext cx="7344816" cy="9795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PENGERTIAN UPAH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32A6891-6928-2063-97FF-37F116FED9E9}"/>
              </a:ext>
            </a:extLst>
          </p:cNvPr>
          <p:cNvSpPr/>
          <p:nvPr/>
        </p:nvSpPr>
        <p:spPr>
          <a:xfrm>
            <a:off x="115953" y="2924943"/>
            <a:ext cx="1440160" cy="129614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Upah </a:t>
            </a:r>
          </a:p>
        </p:txBody>
      </p:sp>
      <p:cxnSp>
        <p:nvCxnSpPr>
          <p:cNvPr id="14" name="Konektor Siku 13">
            <a:extLst>
              <a:ext uri="{FF2B5EF4-FFF2-40B4-BE49-F238E27FC236}">
                <a16:creationId xmlns:a16="http://schemas.microsoft.com/office/drawing/2014/main" id="{52602DF1-CCEA-1EAF-C452-3DA5C2921706}"/>
              </a:ext>
            </a:extLst>
          </p:cNvPr>
          <p:cNvCxnSpPr>
            <a:stCxn id="12" idx="6"/>
          </p:cNvCxnSpPr>
          <p:nvPr/>
        </p:nvCxnSpPr>
        <p:spPr>
          <a:xfrm flipV="1">
            <a:off x="1556113" y="1988839"/>
            <a:ext cx="3024336" cy="15841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ersegi Lengkung 14">
            <a:extLst>
              <a:ext uri="{FF2B5EF4-FFF2-40B4-BE49-F238E27FC236}">
                <a16:creationId xmlns:a16="http://schemas.microsoft.com/office/drawing/2014/main" id="{A416D552-5282-BAE3-18B4-352EEC22ABCA}"/>
              </a:ext>
            </a:extLst>
          </p:cNvPr>
          <p:cNvSpPr/>
          <p:nvPr/>
        </p:nvSpPr>
        <p:spPr>
          <a:xfrm>
            <a:off x="4612228" y="1700808"/>
            <a:ext cx="4114799" cy="156774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Tiap-tiap Warga negara berhak atas pekerjaan dan penghidupan yang layak”</a:t>
            </a:r>
          </a:p>
          <a:p>
            <a:pPr algn="ctr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(pasal 27 ayat (2) UUD 1945)</a:t>
            </a:r>
            <a:endParaRPr lang="id-ID" dirty="0"/>
          </a:p>
        </p:txBody>
      </p:sp>
      <p:cxnSp>
        <p:nvCxnSpPr>
          <p:cNvPr id="17" name="Konektor Lurus 16">
            <a:extLst>
              <a:ext uri="{FF2B5EF4-FFF2-40B4-BE49-F238E27FC236}">
                <a16:creationId xmlns:a16="http://schemas.microsoft.com/office/drawing/2014/main" id="{139D7305-2040-EC57-69A5-15691DA85D6F}"/>
              </a:ext>
            </a:extLst>
          </p:cNvPr>
          <p:cNvCxnSpPr/>
          <p:nvPr/>
        </p:nvCxnSpPr>
        <p:spPr>
          <a:xfrm>
            <a:off x="3059832" y="3573016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Konektor Panah Lurus 18">
            <a:extLst>
              <a:ext uri="{FF2B5EF4-FFF2-40B4-BE49-F238E27FC236}">
                <a16:creationId xmlns:a16="http://schemas.microsoft.com/office/drawing/2014/main" id="{A197EA17-F8D2-4E44-A207-4984A021F391}"/>
              </a:ext>
            </a:extLst>
          </p:cNvPr>
          <p:cNvCxnSpPr/>
          <p:nvPr/>
        </p:nvCxnSpPr>
        <p:spPr>
          <a:xfrm>
            <a:off x="3100060" y="4221087"/>
            <a:ext cx="15121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ersegi Lengkung 19">
            <a:extLst>
              <a:ext uri="{FF2B5EF4-FFF2-40B4-BE49-F238E27FC236}">
                <a16:creationId xmlns:a16="http://schemas.microsoft.com/office/drawing/2014/main" id="{0C9CF5FB-5D05-9036-2294-15A3BF19A1F5}"/>
              </a:ext>
            </a:extLst>
          </p:cNvPr>
          <p:cNvSpPr/>
          <p:nvPr/>
        </p:nvSpPr>
        <p:spPr>
          <a:xfrm>
            <a:off x="4635557" y="3354821"/>
            <a:ext cx="4114793" cy="19186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</a:t>
            </a:r>
            <a:r>
              <a:rPr lang="id-ID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Hak pekerja/buruh yang diterima dan dinyatakan dalam bentuk uang sebagai imbalan dari pengusaha atau pemberi kerja kepada pekerja/buruh yang ditetapkan dan dibayarkan menurut suatu perjanjian kerja, kesepakatan, atau peraturan  </a:t>
            </a:r>
            <a:r>
              <a:rPr lang="id-ID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perundang</a:t>
            </a:r>
            <a:r>
              <a:rPr lang="id-ID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undangan termasuk tunjangan bagi pekerja/ buruh” (Pasal 1 angka 30) UU 13 Tahun 2003</a:t>
            </a:r>
            <a:endParaRPr lang="id-ID" sz="1600" dirty="0"/>
          </a:p>
        </p:txBody>
      </p:sp>
      <p:cxnSp>
        <p:nvCxnSpPr>
          <p:cNvPr id="22" name="Konektor Lurus 21">
            <a:extLst>
              <a:ext uri="{FF2B5EF4-FFF2-40B4-BE49-F238E27FC236}">
                <a16:creationId xmlns:a16="http://schemas.microsoft.com/office/drawing/2014/main" id="{7ACCA946-1078-6A97-76F9-1CE1E1F5AC3D}"/>
              </a:ext>
            </a:extLst>
          </p:cNvPr>
          <p:cNvCxnSpPr>
            <a:cxnSpLocks/>
          </p:cNvCxnSpPr>
          <p:nvPr/>
        </p:nvCxnSpPr>
        <p:spPr>
          <a:xfrm>
            <a:off x="3059831" y="5013176"/>
            <a:ext cx="1589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Konektor Panah Lurus 24">
            <a:extLst>
              <a:ext uri="{FF2B5EF4-FFF2-40B4-BE49-F238E27FC236}">
                <a16:creationId xmlns:a16="http://schemas.microsoft.com/office/drawing/2014/main" id="{969D7477-2292-A03B-8B91-0F4C9CBD288E}"/>
              </a:ext>
            </a:extLst>
          </p:cNvPr>
          <p:cNvCxnSpPr/>
          <p:nvPr/>
        </p:nvCxnSpPr>
        <p:spPr>
          <a:xfrm>
            <a:off x="3059831" y="6021288"/>
            <a:ext cx="15757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ersegi Lengkung 27">
            <a:extLst>
              <a:ext uri="{FF2B5EF4-FFF2-40B4-BE49-F238E27FC236}">
                <a16:creationId xmlns:a16="http://schemas.microsoft.com/office/drawing/2014/main" id="{D2EE2BBE-4602-070C-48C7-0007C6163363}"/>
              </a:ext>
            </a:extLst>
          </p:cNvPr>
          <p:cNvSpPr/>
          <p:nvPr/>
        </p:nvSpPr>
        <p:spPr>
          <a:xfrm>
            <a:off x="4635557" y="5373214"/>
            <a:ext cx="4123243" cy="129614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Setiap pekerja atau buruh berhak memperoleh penghasilan yang memenuhi penghidupan yang layak bagi kemanusiaan ( Pasal 88 ayat 1 UU 13 Tahun 2003</a:t>
            </a:r>
            <a:r>
              <a:rPr lang="id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640960" cy="5112568"/>
          </a:xfrm>
        </p:spPr>
        <p:txBody>
          <a:bodyPr/>
          <a:lstStyle/>
          <a:p>
            <a:pPr algn="just"/>
            <a:endParaRPr lang="en-ID" dirty="0"/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05E2CD44-2F4E-F678-793F-B1CD1138012E}"/>
              </a:ext>
            </a:extLst>
          </p:cNvPr>
          <p:cNvSpPr/>
          <p:nvPr/>
        </p:nvSpPr>
        <p:spPr>
          <a:xfrm>
            <a:off x="2915816" y="1124744"/>
            <a:ext cx="3600400" cy="6480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Prinsip Prinsip Pengupahan </a:t>
            </a: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61DFFA08-AF84-FCCF-B570-70DD562C8731}"/>
              </a:ext>
            </a:extLst>
          </p:cNvPr>
          <p:cNvSpPr/>
          <p:nvPr/>
        </p:nvSpPr>
        <p:spPr>
          <a:xfrm>
            <a:off x="317126" y="1892627"/>
            <a:ext cx="8280920" cy="41044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Hak menerima upah timbul pada saat adanya hubungan kerja dan berakhir pada saat pada hubungan kerja putus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Upah tidak dibayar apabila pekerja atau buruh tidak melakukan pekerjaan (No. </a:t>
            </a:r>
            <a:r>
              <a:rPr lang="id-ID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work</a:t>
            </a: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No. </a:t>
            </a:r>
            <a:r>
              <a:rPr lang="id-ID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pay</a:t>
            </a: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Komponen upah terdiri atas upah pokok dan tunjangan tetap, dengan formulasi upah minimum 75% dari jumlah upah pokok dan tunjangan tetap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Tuntutan pembayaran upah pekerja atau buruh dan segala pembayaran yang timbul dari hubungan kerja menjadi </a:t>
            </a:r>
            <a:r>
              <a:rPr lang="id-ID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daluarsa</a:t>
            </a:r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setelah melampaui jangka waktu 2 (dua ) tahun sejak timbulnya hak.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9715916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395536" y="764704"/>
            <a:ext cx="8136904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952" y="764704"/>
            <a:ext cx="8112488" cy="504056"/>
          </a:xfrm>
        </p:spPr>
        <p:txBody>
          <a:bodyPr>
            <a:normAutofit lnSpcReduction="10000"/>
          </a:bodyPr>
          <a:lstStyle/>
          <a:p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Komponen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Upah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endParaRPr lang="en-ID" b="1" dirty="0"/>
          </a:p>
        </p:txBody>
      </p:sp>
      <p:cxnSp>
        <p:nvCxnSpPr>
          <p:cNvPr id="25" name="Konektor Lurus 24">
            <a:extLst>
              <a:ext uri="{FF2B5EF4-FFF2-40B4-BE49-F238E27FC236}">
                <a16:creationId xmlns:a16="http://schemas.microsoft.com/office/drawing/2014/main" id="{EE22599F-FB04-A46C-BB78-AEF12500669F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4463988" y="1556792"/>
            <a:ext cx="0" cy="576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Konektor Panah Lurus 32">
            <a:extLst>
              <a:ext uri="{FF2B5EF4-FFF2-40B4-BE49-F238E27FC236}">
                <a16:creationId xmlns:a16="http://schemas.microsoft.com/office/drawing/2014/main" id="{428092D9-C987-F4B4-9B33-D881F2CC0224}"/>
              </a:ext>
            </a:extLst>
          </p:cNvPr>
          <p:cNvCxnSpPr/>
          <p:nvPr/>
        </p:nvCxnSpPr>
        <p:spPr>
          <a:xfrm flipH="1">
            <a:off x="2663788" y="2132856"/>
            <a:ext cx="180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Persegi Lengkung 33">
            <a:extLst>
              <a:ext uri="{FF2B5EF4-FFF2-40B4-BE49-F238E27FC236}">
                <a16:creationId xmlns:a16="http://schemas.microsoft.com/office/drawing/2014/main" id="{119A11AD-1471-B295-E3B1-CF65CF53888E}"/>
              </a:ext>
            </a:extLst>
          </p:cNvPr>
          <p:cNvSpPr/>
          <p:nvPr/>
        </p:nvSpPr>
        <p:spPr>
          <a:xfrm>
            <a:off x="611560" y="1898838"/>
            <a:ext cx="1728192" cy="54005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UPAH POKOK</a:t>
            </a:r>
          </a:p>
        </p:txBody>
      </p:sp>
      <p:cxnSp>
        <p:nvCxnSpPr>
          <p:cNvPr id="36" name="Konektor Panah Lurus 35">
            <a:extLst>
              <a:ext uri="{FF2B5EF4-FFF2-40B4-BE49-F238E27FC236}">
                <a16:creationId xmlns:a16="http://schemas.microsoft.com/office/drawing/2014/main" id="{F9CDCE91-86F8-889B-102F-A56A30985E4A}"/>
              </a:ext>
            </a:extLst>
          </p:cNvPr>
          <p:cNvCxnSpPr>
            <a:cxnSpLocks/>
          </p:cNvCxnSpPr>
          <p:nvPr/>
        </p:nvCxnSpPr>
        <p:spPr>
          <a:xfrm>
            <a:off x="1475656" y="2546912"/>
            <a:ext cx="0" cy="1098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Persegi Lengkung 36">
            <a:extLst>
              <a:ext uri="{FF2B5EF4-FFF2-40B4-BE49-F238E27FC236}">
                <a16:creationId xmlns:a16="http://schemas.microsoft.com/office/drawing/2014/main" id="{8562D5A7-C86A-689B-957C-84B371F8A2AE}"/>
              </a:ext>
            </a:extLst>
          </p:cNvPr>
          <p:cNvSpPr/>
          <p:nvPr/>
        </p:nvSpPr>
        <p:spPr>
          <a:xfrm>
            <a:off x="375008" y="3753056"/>
            <a:ext cx="2376260" cy="29882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Imbalan dasar yang dibayarkan kepada buruh menurut tingkat atau jenis pekerjaan yang besarnya ditetapkan berdasarkan perjanjian kerja </a:t>
            </a:r>
          </a:p>
        </p:txBody>
      </p:sp>
      <p:cxnSp>
        <p:nvCxnSpPr>
          <p:cNvPr id="40" name="Konektor Panah Lurus 39">
            <a:extLst>
              <a:ext uri="{FF2B5EF4-FFF2-40B4-BE49-F238E27FC236}">
                <a16:creationId xmlns:a16="http://schemas.microsoft.com/office/drawing/2014/main" id="{66FDED1F-39AE-75B7-F5EA-87EB90A0E79D}"/>
              </a:ext>
            </a:extLst>
          </p:cNvPr>
          <p:cNvCxnSpPr>
            <a:cxnSpLocks/>
          </p:cNvCxnSpPr>
          <p:nvPr/>
        </p:nvCxnSpPr>
        <p:spPr>
          <a:xfrm>
            <a:off x="4454245" y="1556792"/>
            <a:ext cx="9743" cy="882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Persegi Lengkung 41">
            <a:extLst>
              <a:ext uri="{FF2B5EF4-FFF2-40B4-BE49-F238E27FC236}">
                <a16:creationId xmlns:a16="http://schemas.microsoft.com/office/drawing/2014/main" id="{0610DCF1-EB0A-517E-1A72-4CEF195AC7FC}"/>
              </a:ext>
            </a:extLst>
          </p:cNvPr>
          <p:cNvSpPr/>
          <p:nvPr/>
        </p:nvSpPr>
        <p:spPr>
          <a:xfrm>
            <a:off x="3626153" y="2555019"/>
            <a:ext cx="1656184" cy="54906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TUNJANGAN TETAP</a:t>
            </a:r>
          </a:p>
        </p:txBody>
      </p:sp>
      <p:cxnSp>
        <p:nvCxnSpPr>
          <p:cNvPr id="44" name="Konektor Panah Lurus 43">
            <a:extLst>
              <a:ext uri="{FF2B5EF4-FFF2-40B4-BE49-F238E27FC236}">
                <a16:creationId xmlns:a16="http://schemas.microsoft.com/office/drawing/2014/main" id="{A86634BF-8296-D756-5E0B-669EC8659AD0}"/>
              </a:ext>
            </a:extLst>
          </p:cNvPr>
          <p:cNvCxnSpPr>
            <a:stCxn id="42" idx="2"/>
          </p:cNvCxnSpPr>
          <p:nvPr/>
        </p:nvCxnSpPr>
        <p:spPr>
          <a:xfrm>
            <a:off x="4454245" y="3104081"/>
            <a:ext cx="0" cy="648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Persegi Lengkung 44">
            <a:extLst>
              <a:ext uri="{FF2B5EF4-FFF2-40B4-BE49-F238E27FC236}">
                <a16:creationId xmlns:a16="http://schemas.microsoft.com/office/drawing/2014/main" id="{4DBC27BE-D187-6770-200D-4E276B2B5B74}"/>
              </a:ext>
            </a:extLst>
          </p:cNvPr>
          <p:cNvSpPr/>
          <p:nvPr/>
        </p:nvSpPr>
        <p:spPr>
          <a:xfrm>
            <a:off x="3288070" y="3753057"/>
            <a:ext cx="2376251" cy="298831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Suatu pembayaran yang teratur berkaitan dengan pekerjaan yang diberikan secara tetap kepada buruh dan keluarganya. </a:t>
            </a:r>
          </a:p>
          <a:p>
            <a:pPr algn="ctr"/>
            <a:r>
              <a:rPr lang="id-ID" dirty="0"/>
              <a:t>Contoh: tunjangan kesehatan, perumahan, jabatan</a:t>
            </a:r>
          </a:p>
        </p:txBody>
      </p:sp>
      <p:cxnSp>
        <p:nvCxnSpPr>
          <p:cNvPr id="49" name="Konektor Panah Lurus 48">
            <a:extLst>
              <a:ext uri="{FF2B5EF4-FFF2-40B4-BE49-F238E27FC236}">
                <a16:creationId xmlns:a16="http://schemas.microsoft.com/office/drawing/2014/main" id="{92C8AEC0-4EE5-CC68-8907-2D23891887E6}"/>
              </a:ext>
            </a:extLst>
          </p:cNvPr>
          <p:cNvCxnSpPr>
            <a:cxnSpLocks/>
          </p:cNvCxnSpPr>
          <p:nvPr/>
        </p:nvCxnSpPr>
        <p:spPr>
          <a:xfrm>
            <a:off x="4454245" y="2132856"/>
            <a:ext cx="19179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Persegi Lengkung 50">
            <a:extLst>
              <a:ext uri="{FF2B5EF4-FFF2-40B4-BE49-F238E27FC236}">
                <a16:creationId xmlns:a16="http://schemas.microsoft.com/office/drawing/2014/main" id="{7692DDAC-9378-DB9A-D245-9C5D56A74E5B}"/>
              </a:ext>
            </a:extLst>
          </p:cNvPr>
          <p:cNvSpPr/>
          <p:nvPr/>
        </p:nvSpPr>
        <p:spPr>
          <a:xfrm>
            <a:off x="6450886" y="1878179"/>
            <a:ext cx="1750838" cy="55717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Tunjangan Tidak Tetap </a:t>
            </a:r>
          </a:p>
        </p:txBody>
      </p:sp>
      <p:cxnSp>
        <p:nvCxnSpPr>
          <p:cNvPr id="53" name="Konektor Panah Lurus 52">
            <a:extLst>
              <a:ext uri="{FF2B5EF4-FFF2-40B4-BE49-F238E27FC236}">
                <a16:creationId xmlns:a16="http://schemas.microsoft.com/office/drawing/2014/main" id="{4432FE95-AABE-E27F-9D89-838DD28F68D3}"/>
              </a:ext>
            </a:extLst>
          </p:cNvPr>
          <p:cNvCxnSpPr/>
          <p:nvPr/>
        </p:nvCxnSpPr>
        <p:spPr>
          <a:xfrm>
            <a:off x="7308304" y="2546912"/>
            <a:ext cx="0" cy="1098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Persegi Lengkung 53">
            <a:extLst>
              <a:ext uri="{FF2B5EF4-FFF2-40B4-BE49-F238E27FC236}">
                <a16:creationId xmlns:a16="http://schemas.microsoft.com/office/drawing/2014/main" id="{005D06BF-58D2-741C-752E-004F05D90C3D}"/>
              </a:ext>
            </a:extLst>
          </p:cNvPr>
          <p:cNvSpPr/>
          <p:nvPr/>
        </p:nvSpPr>
        <p:spPr>
          <a:xfrm>
            <a:off x="6255677" y="3753056"/>
            <a:ext cx="2297578" cy="298831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Suatu pembayaran yang secara langsung maupun tidak langsung berkaitan dengan buruh dan keluarganya serta dibayarkan tidak bersamaan dengan pembayaran pokok</a:t>
            </a:r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69F5A26-9D7A-7AA7-2490-D57164605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20688"/>
            <a:ext cx="8712968" cy="5544616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46CAD9-5708-ED49-8C69-150CC1EE6C93}"/>
              </a:ext>
            </a:extLst>
          </p:cNvPr>
          <p:cNvSpPr/>
          <p:nvPr/>
        </p:nvSpPr>
        <p:spPr>
          <a:xfrm>
            <a:off x="126029" y="3212976"/>
            <a:ext cx="2664296" cy="6487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Upah   </a:t>
            </a:r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0AE8F964-F804-F55E-7848-132CF503BAE2}"/>
              </a:ext>
            </a:extLst>
          </p:cNvPr>
          <p:cNvSpPr/>
          <p:nvPr/>
        </p:nvSpPr>
        <p:spPr>
          <a:xfrm>
            <a:off x="3059832" y="666748"/>
            <a:ext cx="3600400" cy="4320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Jenis-jenis Upah  </a:t>
            </a: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3D6A4F4A-90F7-1ECF-8C09-BDA20ADC7829}"/>
              </a:ext>
            </a:extLst>
          </p:cNvPr>
          <p:cNvSpPr/>
          <p:nvPr/>
        </p:nvSpPr>
        <p:spPr>
          <a:xfrm>
            <a:off x="3623774" y="1206333"/>
            <a:ext cx="4692629" cy="18626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Upah Minimum </a:t>
            </a:r>
            <a:r>
              <a:rPr lang="id-ID" dirty="0" err="1">
                <a:solidFill>
                  <a:schemeClr val="tx1"/>
                </a:solidFill>
              </a:rPr>
              <a:t>Propinsi</a:t>
            </a:r>
            <a:r>
              <a:rPr lang="id-ID" dirty="0">
                <a:solidFill>
                  <a:schemeClr val="tx1"/>
                </a:solidFill>
              </a:rPr>
              <a:t> (UMP)</a:t>
            </a:r>
          </a:p>
          <a:p>
            <a:pPr algn="just"/>
            <a:r>
              <a:rPr lang="id-ID" dirty="0"/>
              <a:t>Pasal 1 angka 2 Peraturan Menteri Tenaga Kerja dan Transmigrasi Nomor 7 Tahun 2013 tentang Upah Minimum: “upah bulanan terendah yang terdiri dari upah pokok termasuk tunjangan tetap yang ditetapkan oleh </a:t>
            </a:r>
            <a:r>
              <a:rPr lang="id-ID" u="sng" dirty="0"/>
              <a:t>Gubernur</a:t>
            </a:r>
          </a:p>
        </p:txBody>
      </p:sp>
      <p:cxnSp>
        <p:nvCxnSpPr>
          <p:cNvPr id="10" name="Konektor Lurus 9">
            <a:extLst>
              <a:ext uri="{FF2B5EF4-FFF2-40B4-BE49-F238E27FC236}">
                <a16:creationId xmlns:a16="http://schemas.microsoft.com/office/drawing/2014/main" id="{C6CE25D9-6361-0F5B-B47A-7386E7A274A4}"/>
              </a:ext>
            </a:extLst>
          </p:cNvPr>
          <p:cNvCxnSpPr>
            <a:cxnSpLocks/>
          </p:cNvCxnSpPr>
          <p:nvPr/>
        </p:nvCxnSpPr>
        <p:spPr>
          <a:xfrm>
            <a:off x="2771800" y="3573016"/>
            <a:ext cx="31683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Konektor Panah Lurus 12">
            <a:extLst>
              <a:ext uri="{FF2B5EF4-FFF2-40B4-BE49-F238E27FC236}">
                <a16:creationId xmlns:a16="http://schemas.microsoft.com/office/drawing/2014/main" id="{5C85195C-5964-4261-4BBA-3099CD812DD3}"/>
              </a:ext>
            </a:extLst>
          </p:cNvPr>
          <p:cNvCxnSpPr/>
          <p:nvPr/>
        </p:nvCxnSpPr>
        <p:spPr>
          <a:xfrm flipV="1">
            <a:off x="5940152" y="3068960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Konektor Panah Lurus 14">
            <a:extLst>
              <a:ext uri="{FF2B5EF4-FFF2-40B4-BE49-F238E27FC236}">
                <a16:creationId xmlns:a16="http://schemas.microsoft.com/office/drawing/2014/main" id="{82D02625-8640-2E8B-63DA-C0B9B77FA841}"/>
              </a:ext>
            </a:extLst>
          </p:cNvPr>
          <p:cNvCxnSpPr/>
          <p:nvPr/>
        </p:nvCxnSpPr>
        <p:spPr>
          <a:xfrm>
            <a:off x="5940152" y="3573016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ersegi Panjang 15">
            <a:extLst>
              <a:ext uri="{FF2B5EF4-FFF2-40B4-BE49-F238E27FC236}">
                <a16:creationId xmlns:a16="http://schemas.microsoft.com/office/drawing/2014/main" id="{E02EF7CE-F730-8050-DB7F-78AA9201589E}"/>
              </a:ext>
            </a:extLst>
          </p:cNvPr>
          <p:cNvSpPr/>
          <p:nvPr/>
        </p:nvSpPr>
        <p:spPr>
          <a:xfrm>
            <a:off x="3623775" y="4446693"/>
            <a:ext cx="4692628" cy="18722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Upah Lembur </a:t>
            </a:r>
          </a:p>
          <a:p>
            <a:pPr algn="just"/>
            <a:r>
              <a:rPr lang="id-ID" dirty="0"/>
              <a:t>Jenis upah yang diberikan oleh perusahaan sebagai kompensasi kepada tenaga kerja karena tetap melakukan pekerjaan melebihi jam kerja (7tujuh) jam sehari dan 40 jam seminggu atas permintaan perusahaan. </a:t>
            </a:r>
          </a:p>
          <a:p>
            <a:pPr algn="ctr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4507511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67BAF704-F4F3-8830-7126-3773C2A2AD91}"/>
              </a:ext>
            </a:extLst>
          </p:cNvPr>
          <p:cNvSpPr/>
          <p:nvPr/>
        </p:nvSpPr>
        <p:spPr>
          <a:xfrm>
            <a:off x="945940" y="310952"/>
            <a:ext cx="7560840" cy="7634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Kriteria Pekerja yang tidak berhak Lembur 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3EE7BAD8-9E54-AAA6-E24A-FA5ECDBB561E}"/>
              </a:ext>
            </a:extLst>
          </p:cNvPr>
          <p:cNvSpPr/>
          <p:nvPr/>
        </p:nvSpPr>
        <p:spPr>
          <a:xfrm>
            <a:off x="611560" y="1340768"/>
            <a:ext cx="7920880" cy="482453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id-ID" dirty="0"/>
              <a:t>Menduduki jabatan struktural dalam perusahaan;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id-ID" dirty="0"/>
              <a:t>Memiliki kewajiban, tanggung jawab, dan wewenang terhadap kebijakan perusahaan;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id-ID" dirty="0"/>
              <a:t>Mendapat upah yang lebih besar daripada pekerja lainnya;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id-ID" dirty="0"/>
              <a:t>Mendapat fasilitas yang lebih baik daripada pekerja lainnya. 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id-ID" dirty="0"/>
          </a:p>
          <a:p>
            <a:pPr marL="285750" indent="-285750" algn="just">
              <a:buFont typeface="Wingdings" pitchFamily="2" charset="2"/>
              <a:buChar char="v"/>
            </a:pPr>
            <a:endParaRPr lang="id-ID" dirty="0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208A35B8-8594-93DF-981D-915FF1EA61F2}"/>
              </a:ext>
            </a:extLst>
          </p:cNvPr>
          <p:cNvSpPr/>
          <p:nvPr/>
        </p:nvSpPr>
        <p:spPr>
          <a:xfrm>
            <a:off x="7020272" y="692696"/>
            <a:ext cx="792088" cy="1152128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352928" cy="6237312"/>
          </a:xfrm>
        </p:spPr>
        <p:txBody>
          <a:bodyPr>
            <a:normAutofit/>
          </a:bodyPr>
          <a:lstStyle/>
          <a:p>
            <a:pPr algn="just"/>
            <a:r>
              <a:rPr lang="en-ID" sz="2400" b="1" dirty="0" err="1">
                <a:solidFill>
                  <a:schemeClr val="tx1"/>
                </a:solidFill>
                <a:highlight>
                  <a:srgbClr val="008080"/>
                </a:highlight>
              </a:rPr>
              <a:t>Faktor-Faktor</a:t>
            </a:r>
            <a:r>
              <a:rPr lang="en-ID" sz="2400" b="1" dirty="0">
                <a:solidFill>
                  <a:schemeClr val="tx1"/>
                </a:solidFill>
                <a:highlight>
                  <a:srgbClr val="008080"/>
                </a:highlight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008080"/>
                </a:highlight>
              </a:rPr>
              <a:t>mempengaruhi</a:t>
            </a:r>
            <a:r>
              <a:rPr lang="en-ID" sz="2400" b="1" dirty="0">
                <a:solidFill>
                  <a:schemeClr val="tx1"/>
                </a:solidFill>
                <a:highlight>
                  <a:srgbClr val="008080"/>
                </a:highlight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highlight>
                  <a:srgbClr val="008080"/>
                </a:highlight>
              </a:rPr>
              <a:t>upah</a:t>
            </a:r>
            <a:r>
              <a:rPr lang="en-ID" sz="2400" b="1" dirty="0">
                <a:solidFill>
                  <a:schemeClr val="tx1"/>
                </a:solidFill>
                <a:highlight>
                  <a:srgbClr val="008080"/>
                </a:highlight>
              </a:rPr>
              <a:t> : </a:t>
            </a:r>
          </a:p>
          <a:p>
            <a:pPr algn="just"/>
            <a:endParaRPr lang="en-ID" sz="2400" b="1" dirty="0">
              <a:solidFill>
                <a:schemeClr val="tx1"/>
              </a:solidFill>
              <a:highlight>
                <a:srgbClr val="008080"/>
              </a:highlight>
            </a:endParaRPr>
          </a:p>
          <a:p>
            <a:pPr algn="just"/>
            <a:endParaRPr lang="en-ID" sz="2400" b="1" dirty="0">
              <a:solidFill>
                <a:schemeClr val="tx1"/>
              </a:solidFill>
              <a:highlight>
                <a:srgbClr val="008080"/>
              </a:highlight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Upah</a:t>
            </a:r>
            <a:r>
              <a:rPr lang="en-ID" sz="2400" dirty="0">
                <a:solidFill>
                  <a:schemeClr val="tx1"/>
                </a:solidFill>
              </a:rPr>
              <a:t> Minimum </a:t>
            </a:r>
            <a:r>
              <a:rPr lang="en-ID" sz="2400" dirty="0" err="1">
                <a:solidFill>
                  <a:schemeClr val="tx1"/>
                </a:solidFill>
              </a:rPr>
              <a:t>Provinsi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Tingkat Pendidikan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Pengalaman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Kerja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Kinerja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Posisi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jabatan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Kondisi</a:t>
            </a:r>
            <a:r>
              <a:rPr lang="en-ID" sz="2400" dirty="0">
                <a:solidFill>
                  <a:schemeClr val="tx1"/>
                </a:solidFill>
              </a:rPr>
              <a:t> pasar </a:t>
            </a:r>
            <a:r>
              <a:rPr lang="en-ID" sz="2400" dirty="0" err="1">
                <a:solidFill>
                  <a:schemeClr val="tx1"/>
                </a:solidFill>
              </a:rPr>
              <a:t>tenaga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kerja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FD9F3197-B850-F432-8CF1-FA9A8CD5D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640960" cy="4874096"/>
          </a:xfrm>
        </p:spPr>
        <p:txBody>
          <a:bodyPr/>
          <a:lstStyle/>
          <a:p>
            <a:r>
              <a:rPr lang="id-ID" dirty="0">
                <a:highlight>
                  <a:srgbClr val="000080"/>
                </a:highlight>
              </a:rPr>
              <a:t>Jenis-Jenis Sistem Pengupahan</a:t>
            </a:r>
          </a:p>
        </p:txBody>
      </p:sp>
      <p:cxnSp>
        <p:nvCxnSpPr>
          <p:cNvPr id="4" name="Konektor Panah Lurus 3">
            <a:extLst>
              <a:ext uri="{FF2B5EF4-FFF2-40B4-BE49-F238E27FC236}">
                <a16:creationId xmlns:a16="http://schemas.microsoft.com/office/drawing/2014/main" id="{39FE3F59-2479-0B75-0B04-3099C2522DA9}"/>
              </a:ext>
            </a:extLst>
          </p:cNvPr>
          <p:cNvCxnSpPr/>
          <p:nvPr/>
        </p:nvCxnSpPr>
        <p:spPr>
          <a:xfrm flipH="1">
            <a:off x="1691680" y="1268760"/>
            <a:ext cx="2160240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Konektor Panah Lurus 5">
            <a:extLst>
              <a:ext uri="{FF2B5EF4-FFF2-40B4-BE49-F238E27FC236}">
                <a16:creationId xmlns:a16="http://schemas.microsoft.com/office/drawing/2014/main" id="{7B61AF2D-A45B-6784-5E09-E2273F0D410E}"/>
              </a:ext>
            </a:extLst>
          </p:cNvPr>
          <p:cNvCxnSpPr>
            <a:cxnSpLocks/>
          </p:cNvCxnSpPr>
          <p:nvPr/>
        </p:nvCxnSpPr>
        <p:spPr>
          <a:xfrm>
            <a:off x="3851920" y="1268760"/>
            <a:ext cx="432048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Konektor Panah Lurus 7">
            <a:extLst>
              <a:ext uri="{FF2B5EF4-FFF2-40B4-BE49-F238E27FC236}">
                <a16:creationId xmlns:a16="http://schemas.microsoft.com/office/drawing/2014/main" id="{63D477E8-70D2-D230-AD4C-A3E886E2D097}"/>
              </a:ext>
            </a:extLst>
          </p:cNvPr>
          <p:cNvCxnSpPr>
            <a:cxnSpLocks/>
          </p:cNvCxnSpPr>
          <p:nvPr/>
        </p:nvCxnSpPr>
        <p:spPr>
          <a:xfrm>
            <a:off x="3851920" y="1268760"/>
            <a:ext cx="1872208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522F7479-BAEC-EA54-D9BD-73002FC016EF}"/>
              </a:ext>
            </a:extLst>
          </p:cNvPr>
          <p:cNvCxnSpPr>
            <a:cxnSpLocks/>
          </p:cNvCxnSpPr>
          <p:nvPr/>
        </p:nvCxnSpPr>
        <p:spPr>
          <a:xfrm>
            <a:off x="3851920" y="1268760"/>
            <a:ext cx="3096344" cy="754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D4D64175-5B68-8FC3-68F3-863764A9333C}"/>
              </a:ext>
            </a:extLst>
          </p:cNvPr>
          <p:cNvCxnSpPr/>
          <p:nvPr/>
        </p:nvCxnSpPr>
        <p:spPr>
          <a:xfrm flipH="1">
            <a:off x="3059832" y="1268760"/>
            <a:ext cx="792088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Persegi Panjang 14">
            <a:extLst>
              <a:ext uri="{FF2B5EF4-FFF2-40B4-BE49-F238E27FC236}">
                <a16:creationId xmlns:a16="http://schemas.microsoft.com/office/drawing/2014/main" id="{8C8A6AF6-407E-1D3D-A327-D0F0EE8B59A8}"/>
              </a:ext>
            </a:extLst>
          </p:cNvPr>
          <p:cNvSpPr/>
          <p:nvPr/>
        </p:nvSpPr>
        <p:spPr>
          <a:xfrm>
            <a:off x="467544" y="2348880"/>
            <a:ext cx="1584176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Upah Harian</a:t>
            </a:r>
          </a:p>
        </p:txBody>
      </p:sp>
      <p:sp>
        <p:nvSpPr>
          <p:cNvPr id="16" name="Persegi Panjang 15">
            <a:extLst>
              <a:ext uri="{FF2B5EF4-FFF2-40B4-BE49-F238E27FC236}">
                <a16:creationId xmlns:a16="http://schemas.microsoft.com/office/drawing/2014/main" id="{245C3C04-3DB8-069B-2201-A13C0620016A}"/>
              </a:ext>
            </a:extLst>
          </p:cNvPr>
          <p:cNvSpPr/>
          <p:nvPr/>
        </p:nvSpPr>
        <p:spPr>
          <a:xfrm>
            <a:off x="2159732" y="2486874"/>
            <a:ext cx="1584176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Upah Mingguan</a:t>
            </a:r>
          </a:p>
        </p:txBody>
      </p:sp>
      <p:sp>
        <p:nvSpPr>
          <p:cNvPr id="18" name="Persegi Panjang 17">
            <a:extLst>
              <a:ext uri="{FF2B5EF4-FFF2-40B4-BE49-F238E27FC236}">
                <a16:creationId xmlns:a16="http://schemas.microsoft.com/office/drawing/2014/main" id="{A08A809C-EE07-B2C1-B5BA-79DEB3AE56F6}"/>
              </a:ext>
            </a:extLst>
          </p:cNvPr>
          <p:cNvSpPr/>
          <p:nvPr/>
        </p:nvSpPr>
        <p:spPr>
          <a:xfrm>
            <a:off x="3851920" y="2594885"/>
            <a:ext cx="1404158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Upah Bulanan </a:t>
            </a:r>
          </a:p>
        </p:txBody>
      </p:sp>
      <p:sp>
        <p:nvSpPr>
          <p:cNvPr id="19" name="Persegi Panjang 18">
            <a:extLst>
              <a:ext uri="{FF2B5EF4-FFF2-40B4-BE49-F238E27FC236}">
                <a16:creationId xmlns:a16="http://schemas.microsoft.com/office/drawing/2014/main" id="{4BF39ED4-DCE8-E8F4-0AF5-0161A60FA416}"/>
              </a:ext>
            </a:extLst>
          </p:cNvPr>
          <p:cNvSpPr/>
          <p:nvPr/>
        </p:nvSpPr>
        <p:spPr>
          <a:xfrm>
            <a:off x="5382687" y="2561893"/>
            <a:ext cx="1277545" cy="537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Upah Borongan </a:t>
            </a:r>
          </a:p>
        </p:txBody>
      </p:sp>
      <p:sp>
        <p:nvSpPr>
          <p:cNvPr id="20" name="Persegi Panjang 19">
            <a:extLst>
              <a:ext uri="{FF2B5EF4-FFF2-40B4-BE49-F238E27FC236}">
                <a16:creationId xmlns:a16="http://schemas.microsoft.com/office/drawing/2014/main" id="{CEB0625C-4A35-5D34-2797-8CF3C07BEA01}"/>
              </a:ext>
            </a:extLst>
          </p:cNvPr>
          <p:cNvSpPr/>
          <p:nvPr/>
        </p:nvSpPr>
        <p:spPr>
          <a:xfrm>
            <a:off x="6811156" y="2597897"/>
            <a:ext cx="1440160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Upah </a:t>
            </a:r>
            <a:r>
              <a:rPr lang="id-ID" dirty="0" err="1"/>
              <a:t>Koimisi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6975008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43A4BDE-596D-A241-47ED-64AD83053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640960" cy="4874096"/>
          </a:xfrm>
        </p:spPr>
        <p:txBody>
          <a:bodyPr/>
          <a:lstStyle/>
          <a:p>
            <a:r>
              <a:rPr lang="id-ID" dirty="0">
                <a:highlight>
                  <a:srgbClr val="000080"/>
                </a:highlight>
              </a:rPr>
              <a:t>Permasalahan upah bagi para pekerja di Indonesia :</a:t>
            </a:r>
          </a:p>
          <a:p>
            <a:endParaRPr lang="id-ID" dirty="0">
              <a:solidFill>
                <a:schemeClr val="tx1"/>
              </a:solidFill>
              <a:highlight>
                <a:srgbClr val="000080"/>
              </a:highlight>
            </a:endParaRPr>
          </a:p>
          <a:p>
            <a:pPr marL="514350" indent="-514350" algn="just">
              <a:buAutoNum type="arabicPeriod"/>
            </a:pPr>
            <a:r>
              <a:rPr lang="id-ID" sz="2400" dirty="0">
                <a:solidFill>
                  <a:schemeClr val="tx1"/>
                </a:solidFill>
              </a:rPr>
              <a:t>Banyaknya upah yang sudah lewat dari jadwal </a:t>
            </a:r>
          </a:p>
          <a:p>
            <a:pPr marL="514350" indent="-514350" algn="just">
              <a:buAutoNum type="arabicPeriod"/>
            </a:pPr>
            <a:r>
              <a:rPr lang="id-ID" sz="2400" dirty="0">
                <a:solidFill>
                  <a:schemeClr val="tx1"/>
                </a:solidFill>
              </a:rPr>
              <a:t>Banyaknya penunggakan pembayaran upah kepada para pekerja atau buruh hingga berbulan- bulan </a:t>
            </a:r>
          </a:p>
          <a:p>
            <a:pPr marL="514350" indent="-514350" algn="just">
              <a:buAutoNum type="arabicPeriod"/>
            </a:pPr>
            <a:r>
              <a:rPr lang="id-ID" sz="2400" dirty="0">
                <a:solidFill>
                  <a:schemeClr val="tx1"/>
                </a:solidFill>
              </a:rPr>
              <a:t>Penurunan upah oleh perusahaan </a:t>
            </a:r>
          </a:p>
          <a:p>
            <a:pPr marL="514350" indent="-514350" algn="just">
              <a:buAutoNum type="arabicPeriod"/>
            </a:pPr>
            <a:r>
              <a:rPr lang="id-ID" sz="2400" dirty="0">
                <a:solidFill>
                  <a:schemeClr val="tx1"/>
                </a:solidFill>
              </a:rPr>
              <a:t>Upah bagi para pekerja atau buruh dibayar </a:t>
            </a:r>
            <a:r>
              <a:rPr lang="id-ID" sz="2400" dirty="0" err="1">
                <a:solidFill>
                  <a:schemeClr val="tx1"/>
                </a:solidFill>
              </a:rPr>
              <a:t>dibawah</a:t>
            </a:r>
            <a:r>
              <a:rPr lang="id-ID" sz="2400" dirty="0">
                <a:solidFill>
                  <a:schemeClr val="tx1"/>
                </a:solidFill>
              </a:rPr>
              <a:t> upah minimum</a:t>
            </a:r>
          </a:p>
        </p:txBody>
      </p:sp>
    </p:spTree>
    <p:extLst>
      <p:ext uri="{BB962C8B-B14F-4D97-AF65-F5344CB8AC3E}">
        <p14:creationId xmlns:p14="http://schemas.microsoft.com/office/powerpoint/2010/main" val="35531298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4530</TotalTime>
  <Words>594</Words>
  <Application>Microsoft Office PowerPoint</Application>
  <PresentationFormat>On-screen Show (4:3)</PresentationFormat>
  <Paragraphs>63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504</cp:revision>
  <cp:lastPrinted>2017-08-29T02:54:51Z</cp:lastPrinted>
  <dcterms:created xsi:type="dcterms:W3CDTF">2010-04-18T12:06:30Z</dcterms:created>
  <dcterms:modified xsi:type="dcterms:W3CDTF">2024-12-12T03:15:59Z</dcterms:modified>
</cp:coreProperties>
</file>