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594" r:id="rId3"/>
    <p:sldId id="595" r:id="rId4"/>
    <p:sldId id="597" r:id="rId5"/>
    <p:sldId id="581" r:id="rId6"/>
    <p:sldId id="564" r:id="rId7"/>
    <p:sldId id="565" r:id="rId8"/>
    <p:sldId id="603" r:id="rId9"/>
    <p:sldId id="604" r:id="rId10"/>
    <p:sldId id="605" r:id="rId11"/>
    <p:sldId id="589" r:id="rId12"/>
    <p:sldId id="606" r:id="rId13"/>
    <p:sldId id="590" r:id="rId14"/>
    <p:sldId id="607" r:id="rId15"/>
    <p:sldId id="591" r:id="rId16"/>
    <p:sldId id="608" r:id="rId17"/>
    <p:sldId id="592" r:id="rId18"/>
    <p:sldId id="609" r:id="rId19"/>
    <p:sldId id="584" r:id="rId20"/>
    <p:sldId id="588" r:id="rId21"/>
    <p:sldId id="610" r:id="rId22"/>
    <p:sldId id="593" r:id="rId23"/>
    <p:sldId id="26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pos="288">
          <p15:clr>
            <a:srgbClr val="A4A3A4"/>
          </p15:clr>
        </p15:guide>
        <p15:guide id="3" pos="5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55B8"/>
    <a:srgbClr val="0055B9"/>
    <a:srgbClr val="FEBE10"/>
    <a:srgbClr val="586D7B"/>
    <a:srgbClr val="92B4CC"/>
    <a:srgbClr val="83A1B6"/>
    <a:srgbClr val="455560"/>
    <a:srgbClr val="10A5DA"/>
    <a:srgbClr val="13AEE3"/>
    <a:srgbClr val="16B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37" autoAdjust="0"/>
    <p:restoredTop sz="99803" autoAdjust="0"/>
  </p:normalViewPr>
  <p:slideViewPr>
    <p:cSldViewPr>
      <p:cViewPr varScale="1">
        <p:scale>
          <a:sx n="64" d="100"/>
          <a:sy n="64" d="100"/>
        </p:scale>
        <p:origin x="1296" y="40"/>
      </p:cViewPr>
      <p:guideLst>
        <p:guide orient="horz" pos="912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1D4AE-EAE9-414C-9E92-0AF9354573DF}" type="datetimeFigureOut">
              <a:rPr lang="en-US" smtClean="0"/>
              <a:pPr/>
              <a:t>11/24/2021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2BA7A-B524-4235-B6CB-2D308B9699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30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905000"/>
            <a:ext cx="6400800" cy="838200"/>
          </a:xfrm>
        </p:spPr>
        <p:txBody>
          <a:bodyPr anchor="t">
            <a:noAutofit/>
          </a:bodyPr>
          <a:lstStyle>
            <a:lvl1pPr algn="l">
              <a:defRPr sz="4700" baseline="0">
                <a:solidFill>
                  <a:srgbClr val="45556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US" dirty="0"/>
              <a:t>First part of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800" y="2362200"/>
            <a:ext cx="6248400" cy="1752600"/>
          </a:xfrm>
        </p:spPr>
        <p:txBody>
          <a:bodyPr>
            <a:noAutofit/>
          </a:bodyPr>
          <a:lstStyle>
            <a:lvl1pPr marL="0" indent="0" algn="l">
              <a:buNone/>
              <a:defRPr sz="10100" b="0" baseline="0">
                <a:solidFill>
                  <a:srgbClr val="0055B8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 part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3600" y="699842"/>
            <a:ext cx="2514600" cy="6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18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500">
                <a:solidFill>
                  <a:srgbClr val="0055B8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900" b="1" i="0">
                <a:solidFill>
                  <a:srgbClr val="000000"/>
                </a:solidFill>
                <a:latin typeface="Open Sans"/>
                <a:ea typeface="Open Sans Light" pitchFamily="34" charset="0"/>
                <a:cs typeface="Open Sans"/>
              </a:defRPr>
            </a:lvl1pPr>
            <a:lvl2pPr marL="742950" indent="-285750">
              <a:buClr>
                <a:srgbClr val="0055B8"/>
              </a:buClr>
              <a:buFont typeface="Open Sans Light"/>
              <a:buChar char="❯"/>
              <a:defRPr sz="2000"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2pPr>
            <a:lvl3pPr marL="1143000" indent="-228600">
              <a:buClr>
                <a:srgbClr val="0055B8"/>
              </a:buClr>
              <a:buFont typeface="Open Sans Light"/>
              <a:buChar char="❯"/>
              <a:defRPr sz="2000"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3pPr>
            <a:lvl4pPr marL="1600200" indent="-228600">
              <a:buClr>
                <a:srgbClr val="0055B8"/>
              </a:buClr>
              <a:buFont typeface="Open Sans Light"/>
              <a:buChar char="❯"/>
              <a:defRPr sz="2000"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4pPr>
            <a:lvl5pPr marL="2057400" indent="-228600">
              <a:buClr>
                <a:srgbClr val="0055B8"/>
              </a:buClr>
              <a:buFont typeface="Open Sans Light"/>
              <a:buChar char="❯"/>
              <a:defRPr sz="2000"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152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7337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903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4336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2566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48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ooter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70904"/>
            <a:ext cx="9144000" cy="38709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250" y="274638"/>
            <a:ext cx="8458200" cy="563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Header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250" y="1600200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04800" y="6583558"/>
            <a:ext cx="3962400" cy="18256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rgbClr val="7D868C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© 2013, Pentaho. All Rights Reserved. </a:t>
            </a:r>
            <a:r>
              <a:rPr lang="en-US" dirty="0" err="1"/>
              <a:t>pentaho.com</a:t>
            </a:r>
            <a:r>
              <a:rPr lang="en-US" dirty="0"/>
              <a:t>. Worldwide +1 (866) 660-7555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0" y="6576720"/>
            <a:ext cx="304800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800" b="1" kern="1200">
                <a:solidFill>
                  <a:srgbClr val="455560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5065A2C-D848-4B00-8AFE-B47101921D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04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marL="0" marR="0" indent="0" algn="l" defTabSz="9144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3600" kern="1200">
          <a:solidFill>
            <a:srgbClr val="0055B8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900" b="1" i="0" kern="1200" cap="all">
          <a:solidFill>
            <a:schemeClr val="tx1"/>
          </a:solidFill>
          <a:latin typeface="Open Sans"/>
          <a:ea typeface="Open Sans Light" pitchFamily="34" charset="0"/>
          <a:cs typeface="Open San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0055B8"/>
        </a:buClr>
        <a:buSzPct val="75000"/>
        <a:buFont typeface="Lucida Grande"/>
        <a:buChar char="❯"/>
        <a:defRPr sz="20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0055B8"/>
        </a:buClr>
        <a:buSzPct val="75000"/>
        <a:buFont typeface="Lucida Grande"/>
        <a:buChar char="❯"/>
        <a:defRPr sz="20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0055B8"/>
        </a:buClr>
        <a:buSzPct val="75000"/>
        <a:buFont typeface="Lucida Grande"/>
        <a:buChar char="❯"/>
        <a:defRPr sz="20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0055B8"/>
        </a:buClr>
        <a:buSzPct val="75000"/>
        <a:buFont typeface="Lucida Grande"/>
        <a:buChar char="❯"/>
        <a:defRPr sz="2000" kern="1200">
          <a:solidFill>
            <a:schemeClr val="tx1"/>
          </a:solidFill>
          <a:latin typeface="Open Sans Light" pitchFamily="34" charset="0"/>
          <a:ea typeface="Open Sans Light" pitchFamily="34" charset="0"/>
          <a:cs typeface="Open Sans Light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981200"/>
            <a:ext cx="7010400" cy="838200"/>
          </a:xfrm>
        </p:spPr>
        <p:txBody>
          <a:bodyPr/>
          <a:lstStyle/>
          <a:p>
            <a:r>
              <a:rPr lang="en-US" sz="4400" dirty="0"/>
              <a:t>Pentaho</a:t>
            </a:r>
          </a:p>
        </p:txBody>
      </p:sp>
      <p:sp>
        <p:nvSpPr>
          <p:cNvPr id="8" name="Rectangle 7"/>
          <p:cNvSpPr/>
          <p:nvPr/>
        </p:nvSpPr>
        <p:spPr>
          <a:xfrm>
            <a:off x="7162800" y="5638800"/>
            <a:ext cx="914400" cy="45719"/>
          </a:xfrm>
          <a:prstGeom prst="rect">
            <a:avLst/>
          </a:prstGeom>
          <a:solidFill>
            <a:srgbClr val="FEB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548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6DF35-41D1-4598-8A6C-66441EAB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2286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GB" b="1" dirty="0" err="1"/>
              <a:t>Contoh</a:t>
            </a:r>
            <a:r>
              <a:rPr lang="en-GB" b="1" dirty="0"/>
              <a:t> </a:t>
            </a:r>
            <a:r>
              <a:rPr lang="en-GB" b="1" dirty="0" err="1"/>
              <a:t>Produk</a:t>
            </a:r>
            <a:r>
              <a:rPr lang="en-GB" b="1" dirty="0"/>
              <a:t> Pentaho</a:t>
            </a:r>
            <a:endParaRPr lang="en-US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67558C-8405-4544-BBFD-E76302DB1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80701"/>
            <a:ext cx="4876800" cy="943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57056" tIns="126960" rIns="0" bIns="76176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2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id-ID" altLang="en-US" sz="24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Pentaho Reporting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2052" name="Picture 515" descr="http://lh4.ggpht.com/_8On03AA7WEA/THZzulkDLNI/AAAAAAAAAC4/SW-MTQKMQ3I/s320/pentaho-report-designer-3-6.png">
            <a:extLst>
              <a:ext uri="{FF2B5EF4-FFF2-40B4-BE49-F238E27FC236}">
                <a16:creationId xmlns:a16="http://schemas.microsoft.com/office/drawing/2014/main" id="{D174C865-0E80-4730-A4B0-622B46924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037737"/>
            <a:ext cx="3429000" cy="344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754C489-C69B-4244-9E89-45B41B7CA5CC}"/>
              </a:ext>
            </a:extLst>
          </p:cNvPr>
          <p:cNvSpPr txBox="1"/>
          <p:nvPr/>
        </p:nvSpPr>
        <p:spPr>
          <a:xfrm>
            <a:off x="533400" y="1981200"/>
            <a:ext cx="4572000" cy="3759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en-US" sz="1800" kern="50" dirty="0">
                <a:effectLst/>
                <a:latin typeface="Arial" panose="020B0604020202020204" pitchFamily="34" charset="0"/>
                <a:ea typeface="Arial Unicode MS"/>
              </a:rPr>
              <a:t>A</a:t>
            </a:r>
            <a:r>
              <a:rPr lang="id-ID" sz="1800" kern="50" dirty="0">
                <a:effectLst/>
                <a:latin typeface="Arial" panose="020B0604020202020204" pitchFamily="34" charset="0"/>
                <a:ea typeface="Arial Unicode MS"/>
              </a:rPr>
              <a:t>plikasi perancangan </a:t>
            </a:r>
            <a:r>
              <a:rPr lang="en-US" sz="1800" i="1" kern="50" dirty="0">
                <a:effectLst/>
                <a:latin typeface="Arial" panose="020B0604020202020204" pitchFamily="34" charset="0"/>
                <a:ea typeface="Arial Unicode MS"/>
              </a:rPr>
              <a:t>r</a:t>
            </a:r>
            <a:r>
              <a:rPr lang="id-ID" sz="1800" i="1" kern="50" dirty="0">
                <a:effectLst/>
                <a:latin typeface="Arial" panose="020B0604020202020204" pitchFamily="34" charset="0"/>
                <a:ea typeface="Arial Unicode MS"/>
              </a:rPr>
              <a:t>eport</a:t>
            </a:r>
            <a:r>
              <a:rPr lang="en-US" sz="1800" i="1" kern="50" dirty="0" err="1">
                <a:effectLst/>
                <a:latin typeface="Arial" panose="020B0604020202020204" pitchFamily="34" charset="0"/>
                <a:ea typeface="Arial Unicode MS"/>
              </a:rPr>
              <a:t>ing</a:t>
            </a:r>
            <a:r>
              <a:rPr lang="en-US" sz="1800" kern="50" dirty="0">
                <a:effectLst/>
                <a:latin typeface="Arial" panose="020B0604020202020204" pitchFamily="34" charset="0"/>
                <a:ea typeface="Arial Unicode MS"/>
              </a:rPr>
              <a:t> Pentaho </a:t>
            </a:r>
            <a:r>
              <a:rPr lang="en-US" sz="1800" kern="50" dirty="0" err="1">
                <a:effectLst/>
                <a:latin typeface="Arial" panose="020B0604020202020204" pitchFamily="34" charset="0"/>
                <a:ea typeface="Arial Unicode MS"/>
              </a:rPr>
              <a:t>dari</a:t>
            </a:r>
            <a:r>
              <a:rPr lang="en-US" sz="1800" kern="50" dirty="0">
                <a:effectLst/>
                <a:latin typeface="Arial" panose="020B0604020202020204" pitchFamily="34" charset="0"/>
                <a:ea typeface="Arial Unicode MS"/>
              </a:rPr>
              <a:t> </a:t>
            </a:r>
            <a:r>
              <a:rPr lang="en-US" sz="1800" kern="50" dirty="0" err="1">
                <a:effectLst/>
                <a:latin typeface="Arial" panose="020B0604020202020204" pitchFamily="34" charset="0"/>
                <a:ea typeface="Arial Unicode MS"/>
              </a:rPr>
              <a:t>sumber</a:t>
            </a:r>
            <a:r>
              <a:rPr lang="en-US" sz="1800" kern="50" dirty="0">
                <a:effectLst/>
                <a:latin typeface="Arial" panose="020B0604020202020204" pitchFamily="34" charset="0"/>
                <a:ea typeface="Arial Unicode MS"/>
              </a:rPr>
              <a:t> data </a:t>
            </a:r>
            <a:r>
              <a:rPr lang="en-US" sz="1800" kern="50" dirty="0" err="1">
                <a:effectLst/>
                <a:latin typeface="Arial" panose="020B0604020202020204" pitchFamily="34" charset="0"/>
                <a:ea typeface="Arial Unicode MS"/>
              </a:rPr>
              <a:t>relasional</a:t>
            </a:r>
            <a:r>
              <a:rPr lang="en-US" sz="1800" kern="50" dirty="0">
                <a:effectLst/>
                <a:latin typeface="Arial" panose="020B0604020202020204" pitchFamily="34" charset="0"/>
                <a:ea typeface="Arial Unicode MS"/>
              </a:rPr>
              <a:t> </a:t>
            </a:r>
            <a:r>
              <a:rPr lang="en-US" sz="1800" kern="50" dirty="0" err="1">
                <a:effectLst/>
                <a:latin typeface="Arial" panose="020B0604020202020204" pitchFamily="34" charset="0"/>
                <a:ea typeface="Arial Unicode MS"/>
              </a:rPr>
              <a:t>maupun</a:t>
            </a:r>
            <a:r>
              <a:rPr lang="en-US" sz="1800" kern="50" dirty="0">
                <a:effectLst/>
                <a:latin typeface="Arial" panose="020B0604020202020204" pitchFamily="34" charset="0"/>
                <a:ea typeface="Arial Unicode MS"/>
              </a:rPr>
              <a:t> OLAP</a:t>
            </a:r>
            <a:r>
              <a:rPr lang="id-ID" sz="1800" kern="50" dirty="0">
                <a:effectLst/>
                <a:latin typeface="Arial" panose="020B0604020202020204" pitchFamily="34" charset="0"/>
                <a:ea typeface="Arial Unicode MS"/>
              </a:rPr>
              <a:t>.</a:t>
            </a:r>
            <a:endParaRPr lang="en-US" sz="1800" kern="50" dirty="0">
              <a:effectLst/>
              <a:latin typeface="Arial" panose="020B0604020202020204" pitchFamily="34" charset="0"/>
              <a:ea typeface="Arial Unicode MS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d-ID" sz="1800" kern="50" dirty="0">
                <a:effectLst/>
                <a:latin typeface="Arial" panose="020B0604020202020204" pitchFamily="34" charset="0"/>
                <a:ea typeface="Arial Unicode MS"/>
              </a:rPr>
              <a:t>Dilengkapi designer yang intuitif dan koleksi chart yang lengkap untuk keperluan analisa.</a:t>
            </a:r>
            <a:endParaRPr lang="en-US" sz="2000" kern="5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d-ID" sz="1800" kern="50" dirty="0">
                <a:effectLst/>
                <a:latin typeface="Arial" panose="020B0604020202020204" pitchFamily="34" charset="0"/>
                <a:ea typeface="Arial Unicode MS"/>
              </a:rPr>
              <a:t>Output dalam format Format PDF, Excel,HTML dan CSV.</a:t>
            </a:r>
            <a:endParaRPr lang="en-US" sz="2000" kern="5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d-ID" sz="1800" kern="50" dirty="0">
                <a:effectLst/>
                <a:latin typeface="Arial" panose="020B0604020202020204" pitchFamily="34" charset="0"/>
                <a:ea typeface="Arial Unicode MS"/>
              </a:rPr>
              <a:t>Engine reporting yang bisa di-embed di aplikasi Java.</a:t>
            </a:r>
            <a:endParaRPr lang="en-US" sz="1800" kern="50" dirty="0">
              <a:effectLst/>
              <a:latin typeface="Arial" panose="020B0604020202020204" pitchFamily="34" charset="0"/>
              <a:ea typeface="Arial Unicode MS"/>
            </a:endParaRPr>
          </a:p>
          <a:p>
            <a:pPr marL="342900" indent="-342900" algn="just">
              <a:lnSpc>
                <a:spcPct val="120000"/>
              </a:lnSpc>
              <a:buFont typeface="Symbol" panose="05050102010706020507" pitchFamily="18" charset="2"/>
              <a:buChar char=""/>
            </a:pPr>
            <a:r>
              <a:rPr lang="id-ID" sz="2000" kern="50" dirty="0">
                <a:effectLst/>
                <a:latin typeface="Arial" panose="020B0604020202020204" pitchFamily="34" charset="0"/>
                <a:ea typeface="Arial Unicode MS"/>
              </a:rPr>
              <a:t>Multi Platform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563358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854299"/>
            <a:ext cx="8458200" cy="381000"/>
          </a:xfrm>
        </p:spPr>
        <p:txBody>
          <a:bodyPr/>
          <a:lstStyle/>
          <a:p>
            <a:r>
              <a:rPr lang="en-US" altLang="en-US" b="0" dirty="0"/>
              <a:t>Pentaho Reporting</a:t>
            </a:r>
            <a:endParaRPr lang="en-GB" dirty="0"/>
          </a:p>
        </p:txBody>
      </p:sp>
      <p:pic>
        <p:nvPicPr>
          <p:cNvPr id="1028" name="Picture 4" descr="https://a.fsdn.com/con/app/proj/jfreereport/screenshots/2659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35298"/>
            <a:ext cx="8350250" cy="508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436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39331-9FA4-4F4E-BF3E-90B31655E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274638"/>
            <a:ext cx="8458200" cy="563562"/>
          </a:xfrm>
        </p:spPr>
        <p:txBody>
          <a:bodyPr>
            <a:noAutofit/>
          </a:bodyPr>
          <a:lstStyle/>
          <a:p>
            <a:r>
              <a:rPr lang="en-US" sz="2800" kern="50" dirty="0">
                <a:effectLst/>
                <a:latin typeface="Times New Roman" panose="02020603050405020304" pitchFamily="18" charset="0"/>
                <a:ea typeface="Arial Unicode MS"/>
              </a:rPr>
              <a:t>2. </a:t>
            </a:r>
            <a:r>
              <a:rPr lang="id-ID" sz="2800" kern="50" dirty="0">
                <a:effectLst/>
                <a:latin typeface="Times New Roman" panose="02020603050405020304" pitchFamily="18" charset="0"/>
                <a:ea typeface="Arial Unicode MS"/>
              </a:rPr>
              <a:t>Pentaho Analysis / Mondrian OLAP Engine</a:t>
            </a:r>
            <a:br>
              <a:rPr lang="en-US" sz="2800" kern="50" dirty="0">
                <a:effectLst/>
                <a:latin typeface="Times New Roman" panose="02020603050405020304" pitchFamily="18" charset="0"/>
                <a:ea typeface="Arial Unicode MS"/>
              </a:rPr>
            </a:b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8E6C4-7DBE-494B-9376-6FB3A2D86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1143000"/>
            <a:ext cx="5365750" cy="4191000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</a:rPr>
              <a:t>OLAP engine </a:t>
            </a:r>
            <a:r>
              <a:rPr lang="id-ID" sz="1800" b="0" i="1" kern="5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</a:rPr>
              <a:t>open source</a:t>
            </a:r>
            <a:r>
              <a:rPr lang="id-ID" sz="1800" b="0" kern="5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</a:rPr>
              <a:t> terpopuler dan digunakan di berbagai produk BI </a:t>
            </a:r>
            <a:r>
              <a:rPr lang="id-ID" sz="1800" b="0" i="1" kern="5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</a:rPr>
              <a:t>open source</a:t>
            </a:r>
            <a:r>
              <a:rPr lang="id-ID" sz="1800" b="0" kern="50" cap="non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Arial Unicode MS"/>
              </a:rPr>
              <a:t> (pentaho dan jasper).</a:t>
            </a:r>
            <a:endParaRPr lang="en-US" sz="1800" b="0" kern="50" cap="none" dirty="0">
              <a:solidFill>
                <a:schemeClr val="tx1"/>
              </a:solidFill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Multi platform.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Mondrian merupakan tipe rolap (relational olap) dimana semua perintah data query diterjemahkan via sql dan ditujukan kepada datamart.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Mendukung datamart dengan rancangan multi dimensional star schema maupun snowflake schema.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Mendukung query mdx (multidimensional expression) sebagai standar industri.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285750" marR="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Didukung oleh beberapa aplikasi interface baik web based maupun desktop seperti jpivot, pentaho reporting, pentaho analysis tools, dan pentaho analyzer.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004D07-0345-4FA0-8D2B-2D1407AEA41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255931"/>
            <a:ext cx="3200400" cy="415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F2CAA6-FAB4-4EAF-863E-B94071C0C962}"/>
              </a:ext>
            </a:extLst>
          </p:cNvPr>
          <p:cNvSpPr txBox="1"/>
          <p:nvPr/>
        </p:nvSpPr>
        <p:spPr>
          <a:xfrm>
            <a:off x="349250" y="5410200"/>
            <a:ext cx="85661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Semua interface di atas memiliki kemampuan drill down / roll up serta drill through untuk melihat detil penyusun sel-sel nilai analisis.</a:t>
            </a:r>
            <a:endParaRPr lang="en-US" b="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009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304800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Pentaho Mondrian</a:t>
            </a:r>
          </a:p>
        </p:txBody>
      </p:sp>
      <p:pic>
        <p:nvPicPr>
          <p:cNvPr id="4098" name="Picture 2" descr="https://anonymousbi.files.wordpress.com/2013/06/top_5_territories_scre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27405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827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DE5FB-48D7-4F2F-A965-6F42FF5F7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274638"/>
            <a:ext cx="8458200" cy="563562"/>
          </a:xfrm>
        </p:spPr>
        <p:txBody>
          <a:bodyPr>
            <a:normAutofit/>
          </a:bodyPr>
          <a:lstStyle/>
          <a:p>
            <a:r>
              <a:rPr lang="en-US" sz="2800" kern="50" dirty="0">
                <a:effectLst/>
                <a:latin typeface="Times New Roman" panose="02020603050405020304" pitchFamily="18" charset="0"/>
                <a:ea typeface="Arial Unicode MS"/>
              </a:rPr>
              <a:t>3. </a:t>
            </a:r>
            <a:r>
              <a:rPr lang="id-ID" sz="2800" kern="50" dirty="0">
                <a:effectLst/>
                <a:latin typeface="Times New Roman" panose="02020603050405020304" pitchFamily="18" charset="0"/>
                <a:ea typeface="Arial Unicode MS"/>
              </a:rPr>
              <a:t>Pentaho Data Integration / Kettle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D68D2-B300-4B64-8B9C-0A1CD016C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1066800"/>
            <a:ext cx="8566150" cy="52578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Utilitas ETL (extract, transform and load) </a:t>
            </a:r>
            <a:r>
              <a:rPr lang="id-ID" sz="1800" b="0" i="1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open source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paling populer.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Designer gui yang intuitif dan sangat mudah digunakan.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Multi platform.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Script etl dapat disimpan dalam bentuk filesystem maupun repository.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Mendukung multi pipelining sehingga load balance maupun optimasi pekerjaan data warehouse dapat dilakukan dengan mudah.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Mendukung clustering (master-slave) engine etl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Terdiri atas lebih dari 200 </a:t>
            </a:r>
            <a:r>
              <a:rPr lang="id-ID" sz="1800" b="0" i="1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step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yang 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R="0"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    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mencakup job (workflow kontrol) 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R="0" lvl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kern="50" cap="none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    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dan </a:t>
            </a:r>
            <a:r>
              <a:rPr lang="id-ID" sz="1800" b="0" i="1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transformation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(data worfklow).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Mendukung apache virtual filesystem 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r>
              <a:rPr lang="en-US" sz="1800" b="0" kern="50" cap="none" dirty="0"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  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(apache vfs) sehingga filesystem seperti 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r>
              <a:rPr lang="en-US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   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http webdav, ftp, sftp, dan lain sebagainya 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r>
              <a:rPr lang="en-US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   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dapat dengan mudah diakses dengan 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r>
              <a:rPr lang="en-US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     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konfigurasi yang minimal.</a:t>
            </a:r>
            <a:endParaRPr lang="en-US" b="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C39F72-8EDA-4F9A-9B00-CA0B5C3C8DD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3528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11054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381000"/>
          </a:xfrm>
        </p:spPr>
        <p:txBody>
          <a:bodyPr/>
          <a:lstStyle/>
          <a:p>
            <a:r>
              <a:rPr lang="en-GB" dirty="0"/>
              <a:t>Pentaho data integration</a:t>
            </a:r>
          </a:p>
        </p:txBody>
      </p:sp>
      <p:pic>
        <p:nvPicPr>
          <p:cNvPr id="5122" name="Picture 2" descr="http://www.pentaho.com/sites/default/files/uploads/images/pentaho-data-integ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6" y="762000"/>
            <a:ext cx="8456054" cy="545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668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4326-79F4-4B6B-BA7F-BFBE0D68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274638"/>
            <a:ext cx="8458200" cy="563562"/>
          </a:xfrm>
        </p:spPr>
        <p:txBody>
          <a:bodyPr>
            <a:noAutofit/>
          </a:bodyPr>
          <a:lstStyle/>
          <a:p>
            <a:r>
              <a:rPr lang="en-US" sz="2400" b="1" kern="50" dirty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id-ID" sz="2400" b="1" kern="50" dirty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Pentaho Data Mining / Weka</a:t>
            </a:r>
            <a:br>
              <a:rPr lang="en-US" sz="2400" b="1" kern="50" dirty="0">
                <a:solidFill>
                  <a:srgbClr val="C00000"/>
                </a:solidFill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89F37-A264-4251-8D72-0CDA8DAA4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914400"/>
            <a:ext cx="4222750" cy="38828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Utilitas </a:t>
            </a:r>
            <a:r>
              <a:rPr lang="id-ID" sz="1800" b="0" i="1" kern="50" cap="none" dirty="0">
                <a:effectLst/>
                <a:latin typeface="Arial" panose="020B0604020202020204" pitchFamily="34" charset="0"/>
                <a:ea typeface="Arial Unicode MS"/>
              </a:rPr>
              <a:t>data mining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 yang sangat populer dan digunakan untuk </a:t>
            </a:r>
            <a:r>
              <a:rPr lang="id-ID" sz="1800" b="0" i="1" kern="50" cap="none" dirty="0">
                <a:effectLst/>
                <a:latin typeface="Arial" panose="020B0604020202020204" pitchFamily="34" charset="0"/>
                <a:ea typeface="Arial Unicode MS"/>
              </a:rPr>
              <a:t>predictive analysis</a:t>
            </a:r>
            <a:r>
              <a:rPr lang="en-US" sz="1800" b="0" kern="50" cap="none" dirty="0">
                <a:effectLst/>
                <a:latin typeface="Arial" panose="020B0604020202020204" pitchFamily="34" charset="0"/>
                <a:ea typeface="Arial Unicode MS"/>
              </a:rPr>
              <a:t>.</a:t>
            </a:r>
          </a:p>
          <a:p>
            <a:pPr marL="285750" marR="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Mendukung data sumber berformat arff (</a:t>
            </a:r>
            <a:r>
              <a:rPr lang="id-ID" sz="1800" b="0" i="1" kern="50" cap="none" dirty="0">
                <a:effectLst/>
                <a:latin typeface="Arial" panose="020B0604020202020204" pitchFamily="34" charset="0"/>
                <a:ea typeface="Arial Unicode MS"/>
              </a:rPr>
              <a:t>attribute-relation file format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), xrrf (</a:t>
            </a:r>
            <a:r>
              <a:rPr lang="id-ID" sz="1800" b="0" i="1" kern="50" cap="none" dirty="0">
                <a:effectLst/>
                <a:latin typeface="Arial" panose="020B0604020202020204" pitchFamily="34" charset="0"/>
                <a:ea typeface="Arial Unicode MS"/>
              </a:rPr>
              <a:t>xml attribute relation file format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), csv (</a:t>
            </a:r>
            <a:r>
              <a:rPr lang="id-ID" sz="1800" b="0" i="1" kern="50" cap="none" dirty="0">
                <a:effectLst/>
                <a:latin typeface="Arial" panose="020B0604020202020204" pitchFamily="34" charset="0"/>
                <a:ea typeface="Arial Unicode MS"/>
              </a:rPr>
              <a:t>comma separated value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), </a:t>
            </a:r>
            <a:r>
              <a:rPr lang="en-US" sz="1800" b="0" kern="50" cap="none" dirty="0">
                <a:effectLst/>
                <a:latin typeface="Arial" panose="020B0604020202020204" pitchFamily="34" charset="0"/>
                <a:ea typeface="Arial Unicode MS"/>
              </a:rPr>
              <a:t>dan </a:t>
            </a:r>
            <a:r>
              <a:rPr lang="en-US" sz="1800" b="0" kern="50" cap="none" dirty="0" err="1">
                <a:effectLst/>
                <a:latin typeface="Arial" panose="020B0604020202020204" pitchFamily="34" charset="0"/>
                <a:ea typeface="Arial Unicode MS"/>
              </a:rPr>
              <a:t>tabel-tabeldari</a:t>
            </a:r>
            <a:r>
              <a:rPr lang="en-US" sz="1800" b="0" kern="50" cap="none" dirty="0">
                <a:effectLst/>
                <a:latin typeface="Arial" panose="020B0604020202020204" pitchFamily="34" charset="0"/>
                <a:ea typeface="Arial Unicode MS"/>
              </a:rPr>
              <a:t> 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database</a:t>
            </a:r>
            <a:r>
              <a:rPr lang="en-US" sz="1800" b="0" kern="50" cap="none" dirty="0">
                <a:effectLst/>
                <a:latin typeface="Arial" panose="020B0604020202020204" pitchFamily="34" charset="0"/>
                <a:ea typeface="Arial Unicode MS"/>
              </a:rPr>
              <a:t> </a:t>
            </a:r>
            <a:r>
              <a:rPr lang="en-US" sz="1800" b="0" kern="50" cap="none" dirty="0" err="1">
                <a:effectLst/>
                <a:latin typeface="Arial" panose="020B0604020202020204" pitchFamily="34" charset="0"/>
                <a:ea typeface="Arial Unicode MS"/>
              </a:rPr>
              <a:t>relasional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.</a:t>
            </a:r>
            <a:endParaRPr lang="en-US" sz="1800" b="0" kern="50" cap="none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285750" marR="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Mendukung standar pmml (predictive model markup language).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Mendukung data nominal</a:t>
            </a:r>
            <a:r>
              <a:rPr lang="en-US" sz="1800" b="0" kern="50" cap="none" dirty="0">
                <a:effectLst/>
                <a:latin typeface="Arial" panose="020B0604020202020204" pitchFamily="34" charset="0"/>
                <a:ea typeface="Arial Unicode MS"/>
              </a:rPr>
              <a:t> dan </a:t>
            </a:r>
            <a:r>
              <a:rPr lang="en-US" sz="1800" b="0" kern="50" cap="none" dirty="0" err="1">
                <a:effectLst/>
                <a:latin typeface="Arial" panose="020B0604020202020204" pitchFamily="34" charset="0"/>
                <a:ea typeface="Arial Unicode MS"/>
              </a:rPr>
              <a:t>angkadiskrit</a:t>
            </a:r>
            <a:r>
              <a:rPr lang="en-US" sz="1800" b="0" kern="50" cap="none" dirty="0">
                <a:effectLst/>
                <a:latin typeface="Arial" panose="020B0604020202020204" pitchFamily="34" charset="0"/>
                <a:ea typeface="Arial Unicode MS"/>
              </a:rPr>
              <a:t> </a:t>
            </a:r>
            <a:r>
              <a:rPr lang="en-US" sz="1800" b="0" kern="50" cap="none" dirty="0" err="1">
                <a:effectLst/>
                <a:latin typeface="Arial" panose="020B0604020202020204" pitchFamily="34" charset="0"/>
                <a:ea typeface="Arial Unicode MS"/>
              </a:rPr>
              <a:t>maupun</a:t>
            </a:r>
            <a:r>
              <a:rPr lang="en-US" sz="1800" b="0" kern="50" cap="none" dirty="0">
                <a:effectLst/>
                <a:latin typeface="Arial" panose="020B0604020202020204" pitchFamily="34" charset="0"/>
                <a:ea typeface="Arial Unicode MS"/>
              </a:rPr>
              <a:t> </a:t>
            </a:r>
            <a:r>
              <a:rPr lang="en-US" sz="1800" b="0" kern="50" cap="none" dirty="0" err="1">
                <a:effectLst/>
                <a:latin typeface="Arial" panose="020B0604020202020204" pitchFamily="34" charset="0"/>
                <a:ea typeface="Arial Unicode MS"/>
              </a:rPr>
              <a:t>kontinu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.</a:t>
            </a:r>
            <a:endParaRPr lang="en-US" b="0" cap="non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100BA-2FAF-4249-A592-02E7A63D228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8850" y="1066801"/>
            <a:ext cx="3841750" cy="359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7548EB-17C9-4F81-832E-8D360979C4EC}"/>
              </a:ext>
            </a:extLst>
          </p:cNvPr>
          <p:cNvSpPr txBox="1"/>
          <p:nvPr/>
        </p:nvSpPr>
        <p:spPr>
          <a:xfrm>
            <a:off x="304800" y="4736473"/>
            <a:ext cx="8458200" cy="1588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kern="50" dirty="0" err="1">
                <a:effectLst/>
                <a:latin typeface="Arial" panose="020B0604020202020204" pitchFamily="34" charset="0"/>
                <a:ea typeface="Arial Unicode MS"/>
              </a:rPr>
              <a:t>Memiliki</a:t>
            </a:r>
            <a:r>
              <a:rPr lang="en-US" sz="1800" kern="50" dirty="0">
                <a:effectLst/>
                <a:latin typeface="Arial" panose="020B0604020202020204" pitchFamily="34" charset="0"/>
                <a:ea typeface="Arial Unicode MS"/>
              </a:rPr>
              <a:t> </a:t>
            </a:r>
            <a:r>
              <a:rPr lang="en-US" sz="1800" kern="50" dirty="0" err="1">
                <a:effectLst/>
                <a:latin typeface="Arial" panose="020B0604020202020204" pitchFamily="34" charset="0"/>
                <a:ea typeface="Arial Unicode MS"/>
              </a:rPr>
              <a:t>kumpulan</a:t>
            </a:r>
            <a:r>
              <a:rPr lang="id-ID" sz="1800" kern="50" dirty="0">
                <a:effectLst/>
                <a:latin typeface="Arial" panose="020B0604020202020204" pitchFamily="34" charset="0"/>
                <a:ea typeface="Arial Unicode MS"/>
              </a:rPr>
              <a:t> algoritma yang cukup banyak untuk operasi dasar data mining</a:t>
            </a:r>
            <a:r>
              <a:rPr lang="en-US" sz="1800" kern="50" dirty="0">
                <a:effectLst/>
                <a:latin typeface="Arial" panose="020B0604020202020204" pitchFamily="34" charset="0"/>
                <a:ea typeface="Arial Unicode MS"/>
              </a:rPr>
              <a:t> </a:t>
            </a:r>
            <a:r>
              <a:rPr lang="en-US" sz="1800" kern="50" dirty="0" err="1">
                <a:effectLst/>
                <a:latin typeface="Arial" panose="020B0604020202020204" pitchFamily="34" charset="0"/>
                <a:ea typeface="Arial Unicode MS"/>
              </a:rPr>
              <a:t>seperti</a:t>
            </a:r>
            <a:r>
              <a:rPr lang="en-US" sz="1800" kern="50" dirty="0">
                <a:effectLst/>
                <a:latin typeface="Arial" panose="020B0604020202020204" pitchFamily="34" charset="0"/>
                <a:ea typeface="Arial Unicode MS"/>
              </a:rPr>
              <a:t> </a:t>
            </a:r>
            <a:r>
              <a:rPr lang="id-ID" sz="1800" kern="50" dirty="0">
                <a:effectLst/>
                <a:latin typeface="Arial" panose="020B0604020202020204" pitchFamily="34" charset="0"/>
                <a:ea typeface="Arial Unicode MS"/>
              </a:rPr>
              <a:t>J48, M5P, SimpleCart, SimpleKMeans, Apriori, </a:t>
            </a:r>
            <a:r>
              <a:rPr lang="en-US" sz="1800" kern="50" dirty="0">
                <a:effectLst/>
                <a:latin typeface="Arial" panose="020B0604020202020204" pitchFamily="34" charset="0"/>
                <a:ea typeface="Arial Unicode MS"/>
              </a:rPr>
              <a:t>dan lain-lain</a:t>
            </a:r>
            <a:r>
              <a:rPr lang="id-ID" sz="1800" kern="50" dirty="0">
                <a:effectLst/>
                <a:latin typeface="Arial" panose="020B0604020202020204" pitchFamily="34" charset="0"/>
                <a:ea typeface="Arial Unicode MS"/>
              </a:rPr>
              <a:t>.</a:t>
            </a:r>
            <a:endParaRPr lang="en-US" sz="2000" kern="50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kern="50" dirty="0">
                <a:effectLst/>
                <a:latin typeface="Arial" panose="020B0604020202020204" pitchFamily="34" charset="0"/>
                <a:ea typeface="Arial Unicode MS"/>
              </a:rPr>
              <a:t>Utilitas grafis yang membantu pengolahan dan pemahaman data mulai dari </a:t>
            </a:r>
            <a:r>
              <a:rPr lang="id-ID" sz="1800" i="1" kern="50" dirty="0">
                <a:effectLst/>
                <a:latin typeface="Arial" panose="020B0604020202020204" pitchFamily="34" charset="0"/>
                <a:ea typeface="Arial Unicode MS"/>
              </a:rPr>
              <a:t>preprocessing</a:t>
            </a:r>
            <a:r>
              <a:rPr lang="id-ID" sz="1800" kern="50" dirty="0">
                <a:effectLst/>
                <a:latin typeface="Arial" panose="020B0604020202020204" pitchFamily="34" charset="0"/>
                <a:ea typeface="Arial Unicode MS"/>
              </a:rPr>
              <a:t>, </a:t>
            </a:r>
            <a:r>
              <a:rPr lang="id-ID" sz="1800" i="1" kern="50" dirty="0">
                <a:effectLst/>
                <a:latin typeface="Arial" panose="020B0604020202020204" pitchFamily="34" charset="0"/>
                <a:ea typeface="Arial Unicode MS"/>
              </a:rPr>
              <a:t>data visualization</a:t>
            </a:r>
            <a:r>
              <a:rPr lang="en-US" sz="1800" kern="50" dirty="0">
                <a:effectLst/>
                <a:latin typeface="Arial" panose="020B0604020202020204" pitchFamily="34" charset="0"/>
                <a:ea typeface="Arial Unicode MS"/>
              </a:rPr>
              <a:t> - </a:t>
            </a:r>
            <a:r>
              <a:rPr lang="id-ID" sz="1800" i="1" kern="50" dirty="0">
                <a:effectLst/>
                <a:latin typeface="Arial" panose="020B0604020202020204" pitchFamily="34" charset="0"/>
                <a:ea typeface="Arial Unicode MS"/>
              </a:rPr>
              <a:t>plot</a:t>
            </a:r>
            <a:r>
              <a:rPr lang="id-ID" sz="1800" kern="50" dirty="0">
                <a:effectLst/>
                <a:latin typeface="Arial" panose="020B0604020202020204" pitchFamily="34" charset="0"/>
                <a:ea typeface="Arial Unicode MS"/>
              </a:rPr>
              <a:t> maupun </a:t>
            </a:r>
            <a:r>
              <a:rPr lang="id-ID" sz="1800" i="1" kern="50" dirty="0">
                <a:effectLst/>
                <a:latin typeface="Arial" panose="020B0604020202020204" pitchFamily="34" charset="0"/>
                <a:ea typeface="Arial Unicode MS"/>
              </a:rPr>
              <a:t>curve</a:t>
            </a:r>
            <a:r>
              <a:rPr lang="id-ID" sz="1800" kern="50" dirty="0">
                <a:effectLst/>
                <a:latin typeface="Arial" panose="020B0604020202020204" pitchFamily="34" charset="0"/>
                <a:ea typeface="Arial Unicode MS"/>
              </a:rPr>
              <a:t>, </a:t>
            </a:r>
            <a:r>
              <a:rPr lang="id-ID" sz="1800" i="1" kern="50" dirty="0">
                <a:effectLst/>
                <a:latin typeface="Arial" panose="020B0604020202020204" pitchFamily="34" charset="0"/>
                <a:ea typeface="Arial Unicode MS"/>
              </a:rPr>
              <a:t>tree visualization</a:t>
            </a:r>
            <a:r>
              <a:rPr lang="id-ID" sz="1800" kern="50" dirty="0">
                <a:effectLst/>
                <a:latin typeface="Arial" panose="020B0604020202020204" pitchFamily="34" charset="0"/>
                <a:ea typeface="Arial Unicode MS"/>
              </a:rPr>
              <a:t>, </a:t>
            </a:r>
            <a:r>
              <a:rPr lang="en-US" sz="1800" kern="50" dirty="0">
                <a:effectLst/>
                <a:latin typeface="Arial" panose="020B0604020202020204" pitchFamily="34" charset="0"/>
                <a:ea typeface="Arial Unicode MS"/>
              </a:rPr>
              <a:t>dan lain-lain</a:t>
            </a:r>
            <a:r>
              <a:rPr lang="id-ID" sz="1800" kern="50" dirty="0">
                <a:effectLst/>
                <a:latin typeface="Arial" panose="020B0604020202020204" pitchFamily="34" charset="0"/>
                <a:ea typeface="Arial Unicode MS"/>
              </a:rPr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5538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8601"/>
            <a:ext cx="8458200" cy="381000"/>
          </a:xfrm>
        </p:spPr>
        <p:txBody>
          <a:bodyPr/>
          <a:lstStyle/>
          <a:p>
            <a:r>
              <a:rPr lang="en-GB" dirty="0"/>
              <a:t>WEKA (data mining)</a:t>
            </a:r>
          </a:p>
        </p:txBody>
      </p:sp>
      <p:pic>
        <p:nvPicPr>
          <p:cNvPr id="6146" name="Picture 2" descr="http://www.justtech.gr/wp-content/uploads/2015/03/weka-Knowledge-Flo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86" y="609601"/>
            <a:ext cx="8830614" cy="539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168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15E40-6BFE-4B2E-9362-C01EDE719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98438"/>
            <a:ext cx="8458200" cy="563562"/>
          </a:xfrm>
        </p:spPr>
        <p:txBody>
          <a:bodyPr>
            <a:normAutofit/>
          </a:bodyPr>
          <a:lstStyle/>
          <a:p>
            <a:pPr algn="ctr"/>
            <a:r>
              <a:rPr lang="en-US" sz="2800" b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</a:rPr>
              <a:t>5. </a:t>
            </a:r>
            <a:r>
              <a:rPr lang="id-ID" sz="2800" b="1" kern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 Unicode MS"/>
              </a:rPr>
              <a:t>Pentaho BI Server / Platform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C6DAB3-54FB-40ED-9B81-AC475736AC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276600"/>
            <a:ext cx="3505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0B317-8170-4D5E-A8F7-D6A474657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838200"/>
            <a:ext cx="7681567" cy="2279373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Server BI yang berjalan sebagai web application portal yang terdiri dari layanan web service, workflow pada space JVM (java virtual machine), dan sebagai user interface untuk laporan operasional maupun analisis.</a:t>
            </a:r>
            <a:endParaRPr lang="en-US" sz="1800" b="0" kern="50" cap="none" dirty="0">
              <a:effectLst/>
              <a:latin typeface="Arial" panose="020B0604020202020204" pitchFamily="34" charset="0"/>
              <a:ea typeface="Arial Unicode MS"/>
            </a:endParaRPr>
          </a:p>
          <a:p>
            <a:pPr marL="285750" marR="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Multi platform.</a:t>
            </a:r>
            <a:endParaRPr lang="en-US" sz="1800" b="0" kern="50" cap="none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285750" marR="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Workflow berupa integrasi dari produk pentaho yang telah disebutkan sebelumnya (pentaho data integration, pentaho reporting, dan pentaho analysis) dalam bentuk solution.</a:t>
            </a:r>
            <a:endParaRPr lang="en-US" sz="1800" b="0" kern="50" cap="none" dirty="0">
              <a:effectLst/>
              <a:latin typeface="Times New Roman" panose="02020603050405020304" pitchFamily="18" charset="0"/>
              <a:ea typeface="Arial Unicode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F3677D-D6B2-45B6-873E-21FC1E5A9ADD}"/>
              </a:ext>
            </a:extLst>
          </p:cNvPr>
          <p:cNvSpPr txBox="1"/>
          <p:nvPr/>
        </p:nvSpPr>
        <p:spPr>
          <a:xfrm>
            <a:off x="304800" y="2970681"/>
            <a:ext cx="4953000" cy="3582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b="0" i="1" kern="50" cap="none" dirty="0">
                <a:effectLst/>
                <a:latin typeface="Arial" panose="020B0604020202020204" pitchFamily="34" charset="0"/>
                <a:ea typeface="Arial Unicode MS"/>
              </a:rPr>
              <a:t>Scheduler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 berjalan di atas platform bi ini untuk melakukan proses </a:t>
            </a:r>
            <a:r>
              <a:rPr lang="id-ID" sz="1800" b="0" i="1" kern="50" cap="none" dirty="0">
                <a:effectLst/>
                <a:latin typeface="Arial" panose="020B0604020202020204" pitchFamily="34" charset="0"/>
                <a:ea typeface="Arial Unicode MS"/>
              </a:rPr>
              <a:t>batch</a:t>
            </a: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, misalkan mengirim laporan dalam bentuk pdf ataupun excel secara periodik.</a:t>
            </a:r>
            <a:endParaRPr lang="en-US" sz="1800" b="0" kern="50" cap="none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285750" marR="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Script jsp (java server pages) dapat dengan mudah diintegrasikan ke dalam platform.</a:t>
            </a:r>
            <a:endParaRPr lang="en-US" sz="1800" b="0" kern="50" cap="none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285750" marR="0" lvl="0" indent="-28575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User dapat memiliki space sendiri untuk menyimpan report dan tipe solution lainnya.</a:t>
            </a:r>
            <a:endParaRPr lang="en-US" sz="1800" b="0" kern="50" cap="none" dirty="0">
              <a:effectLst/>
              <a:latin typeface="Times New Roman" panose="02020603050405020304" pitchFamily="18" charset="0"/>
              <a:ea typeface="Arial Unicode M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1800" b="0" kern="50" cap="none" dirty="0">
                <a:effectLst/>
                <a:latin typeface="Arial" panose="020B0604020202020204" pitchFamily="34" charset="0"/>
                <a:ea typeface="Arial Unicode MS"/>
              </a:rPr>
              <a:t>Ad hoc report yang bisa digunakan untuk membuat rancangan report on the fly tanpa keterlibatan it.</a:t>
            </a:r>
            <a:endParaRPr lang="en-US" b="0" cap="none" dirty="0"/>
          </a:p>
        </p:txBody>
      </p:sp>
    </p:spTree>
    <p:extLst>
      <p:ext uri="{BB962C8B-B14F-4D97-AF65-F5344CB8AC3E}">
        <p14:creationId xmlns:p14="http://schemas.microsoft.com/office/powerpoint/2010/main" val="529802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274637"/>
            <a:ext cx="8458200" cy="592539"/>
          </a:xfrm>
        </p:spPr>
        <p:txBody>
          <a:bodyPr>
            <a:normAutofit fontScale="90000"/>
          </a:bodyPr>
          <a:lstStyle/>
          <a:p>
            <a:r>
              <a:rPr lang="en-US" altLang="en-US" b="1" dirty="0"/>
              <a:t>6. Pentaho Dashboard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323" y="867177"/>
            <a:ext cx="2927350" cy="381000"/>
          </a:xfrm>
        </p:spPr>
        <p:txBody>
          <a:bodyPr/>
          <a:lstStyle/>
          <a:p>
            <a:r>
              <a:rPr lang="en-US" altLang="en-US" b="0" dirty="0"/>
              <a:t>Pentaho Dashboard</a:t>
            </a:r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" y="1247104"/>
            <a:ext cx="8566150" cy="50196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65840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Business Intelligence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905" y="1371600"/>
            <a:ext cx="7807495" cy="1118987"/>
          </a:xfrm>
        </p:spPr>
        <p:txBody>
          <a:bodyPr>
            <a:noAutofit/>
          </a:bodyPr>
          <a:lstStyle/>
          <a:p>
            <a:pPr algn="just"/>
            <a:r>
              <a:rPr lang="id-ID" sz="2000" b="0" cap="none" dirty="0">
                <a:latin typeface="Arial" panose="020B0604020202020204" pitchFamily="34" charset="0"/>
                <a:cs typeface="Arial" panose="020B0604020202020204" pitchFamily="34" charset="0"/>
              </a:rPr>
              <a:t>Business intelligence adalah sekumpulan teknik dan alat untuk mentransformasi dari data mentah menjadi informasi yang</a:t>
            </a:r>
            <a:r>
              <a:rPr lang="en-GB" sz="2000" b="0" cap="non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2000" b="0" cap="none" dirty="0">
                <a:latin typeface="Arial" panose="020B0604020202020204" pitchFamily="34" charset="0"/>
                <a:cs typeface="Arial" panose="020B0604020202020204" pitchFamily="34" charset="0"/>
              </a:rPr>
              <a:t>berguna dan bermakna untuk tujuan analisis bisnis</a:t>
            </a:r>
            <a:r>
              <a:rPr lang="en-GB" sz="2000" b="0" cap="none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GB" sz="2000" b="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06" y="2743200"/>
            <a:ext cx="8248918" cy="24090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8373321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066800"/>
            <a:ext cx="8350250" cy="5019675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156670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AA579-8374-47C3-B5CB-CD3DBFF71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122238"/>
            <a:ext cx="8458200" cy="563562"/>
          </a:xfrm>
        </p:spPr>
        <p:txBody>
          <a:bodyPr>
            <a:normAutofit/>
          </a:bodyPr>
          <a:lstStyle/>
          <a:p>
            <a:pPr algn="ctr"/>
            <a:r>
              <a:rPr lang="id-ID" sz="2800" b="1" kern="50" dirty="0">
                <a:effectLst/>
                <a:latin typeface="Times New Roman" panose="02020603050405020304" pitchFamily="18" charset="0"/>
                <a:ea typeface="Arial Unicode MS"/>
              </a:rPr>
              <a:t>Skema Hubungan Aplikasi-aplikasi Pentaho</a:t>
            </a:r>
            <a:endParaRPr lang="en-US" sz="2800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DEC79E-4346-4E12-97FC-72D30E0C0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1533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3661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Praktek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250" y="990600"/>
            <a:ext cx="8458200" cy="45259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GB" dirty="0"/>
              <a:t>Install Java (</a:t>
            </a:r>
            <a:r>
              <a:rPr lang="en-GB" dirty="0" err="1"/>
              <a:t>jdk</a:t>
            </a:r>
            <a:r>
              <a:rPr lang="en-GB" dirty="0"/>
              <a:t> </a:t>
            </a:r>
            <a:r>
              <a:rPr lang="en-GB" dirty="0" err="1"/>
              <a:t>atau</a:t>
            </a:r>
            <a:r>
              <a:rPr lang="en-GB" dirty="0"/>
              <a:t> </a:t>
            </a:r>
            <a:r>
              <a:rPr lang="en-GB" dirty="0" err="1"/>
              <a:t>jre</a:t>
            </a:r>
            <a:r>
              <a:rPr lang="en-GB" dirty="0"/>
              <a:t>)</a:t>
            </a:r>
          </a:p>
          <a:p>
            <a:pPr marL="457200" indent="-457200">
              <a:buAutoNum type="arabicPeriod"/>
            </a:pPr>
            <a:r>
              <a:rPr lang="en-GB" dirty="0"/>
              <a:t>Install </a:t>
            </a:r>
            <a:r>
              <a:rPr lang="en-GB" dirty="0" err="1"/>
              <a:t>xampp</a:t>
            </a:r>
            <a:r>
              <a:rPr lang="en-GB" dirty="0"/>
              <a:t> (</a:t>
            </a:r>
            <a:r>
              <a:rPr lang="en-GB" dirty="0" err="1"/>
              <a:t>membutuhkan</a:t>
            </a:r>
            <a:r>
              <a:rPr lang="en-GB" dirty="0"/>
              <a:t> </a:t>
            </a:r>
            <a:r>
              <a:rPr lang="en-GB" dirty="0" err="1"/>
              <a:t>mysql</a:t>
            </a:r>
            <a:r>
              <a:rPr lang="en-GB" dirty="0"/>
              <a:t>)</a:t>
            </a:r>
          </a:p>
          <a:p>
            <a:pPr marL="457200" indent="-457200">
              <a:buAutoNum type="arabicPeriod"/>
            </a:pPr>
            <a:r>
              <a:rPr lang="en-GB" dirty="0"/>
              <a:t>Install </a:t>
            </a:r>
            <a:r>
              <a:rPr lang="en-GB" dirty="0" err="1"/>
              <a:t>sqlyog</a:t>
            </a:r>
            <a:endParaRPr lang="en-GB" dirty="0"/>
          </a:p>
          <a:p>
            <a:pPr marL="457200" indent="-457200">
              <a:buAutoNum type="arabicPeriod"/>
            </a:pPr>
            <a:r>
              <a:rPr lang="en-GB" dirty="0"/>
              <a:t>Extract </a:t>
            </a:r>
            <a:r>
              <a:rPr lang="en-GB" dirty="0" err="1"/>
              <a:t>pdi</a:t>
            </a:r>
            <a:endParaRPr lang="en-GB" dirty="0"/>
          </a:p>
          <a:p>
            <a:pPr marL="457200" indent="-457200">
              <a:buAutoNum type="arabicPeriod"/>
            </a:pPr>
            <a:r>
              <a:rPr lang="en-GB" dirty="0" err="1"/>
              <a:t>Jalankan</a:t>
            </a:r>
            <a:r>
              <a:rPr lang="en-GB"/>
              <a:t> spoon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996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209800"/>
            <a:ext cx="9144000" cy="1447800"/>
          </a:xfrm>
        </p:spPr>
        <p:txBody>
          <a:bodyPr/>
          <a:lstStyle/>
          <a:p>
            <a:pPr algn="ctr"/>
            <a:r>
              <a:rPr lang="en-US" sz="8000" dirty="0" err="1">
                <a:solidFill>
                  <a:srgbClr val="0055B8"/>
                </a:solidFill>
              </a:rPr>
              <a:t>Terima</a:t>
            </a:r>
            <a:r>
              <a:rPr lang="en-US" sz="8000" dirty="0">
                <a:solidFill>
                  <a:srgbClr val="0055B8"/>
                </a:solidFill>
              </a:rPr>
              <a:t> </a:t>
            </a:r>
            <a:r>
              <a:rPr lang="en-US" sz="8000" dirty="0" err="1">
                <a:solidFill>
                  <a:srgbClr val="0055B8"/>
                </a:solidFill>
              </a:rPr>
              <a:t>Kasih</a:t>
            </a:r>
            <a:br>
              <a:rPr lang="en-US" sz="8000" dirty="0">
                <a:solidFill>
                  <a:srgbClr val="0055B8"/>
                </a:solidFill>
              </a:rPr>
            </a:br>
            <a:endParaRPr lang="en-US" sz="8000" dirty="0">
              <a:solidFill>
                <a:srgbClr val="0055B8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92446" y="3581400"/>
            <a:ext cx="914400" cy="76200"/>
          </a:xfrm>
          <a:prstGeom prst="rect">
            <a:avLst/>
          </a:prstGeom>
          <a:solidFill>
            <a:srgbClr val="FEBE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27038"/>
            <a:ext cx="8458200" cy="639762"/>
          </a:xfrm>
        </p:spPr>
        <p:txBody>
          <a:bodyPr>
            <a:normAutofit/>
          </a:bodyPr>
          <a:lstStyle/>
          <a:p>
            <a:pPr algn="ctr"/>
            <a:r>
              <a:rPr lang="en-GB" b="1" dirty="0"/>
              <a:t>Business Intelligence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810" y="2057400"/>
            <a:ext cx="8442101" cy="2743439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id-ID" sz="2400" cap="none" dirty="0">
                <a:latin typeface="Arial" panose="020B0604020202020204" pitchFamily="34" charset="0"/>
                <a:cs typeface="Arial" panose="020B0604020202020204" pitchFamily="34" charset="0"/>
              </a:rPr>
              <a:t>Business intelligence (BI) merujuk kepada </a:t>
            </a:r>
            <a:r>
              <a:rPr lang="id-ID" sz="2400" i="1" cap="none" dirty="0">
                <a:latin typeface="Arial" panose="020B0604020202020204" pitchFamily="34" charset="0"/>
                <a:cs typeface="Arial" panose="020B0604020202020204" pitchFamily="34" charset="0"/>
              </a:rPr>
              <a:t>skill, teknologi, aplikasi, dan upaya yang dilakukan untuk membantu bisnis </a:t>
            </a:r>
            <a:r>
              <a:rPr lang="id-ID" sz="2400" cap="none" dirty="0">
                <a:latin typeface="Arial" panose="020B0604020202020204" pitchFamily="34" charset="0"/>
                <a:cs typeface="Arial" panose="020B0604020202020204" pitchFamily="34" charset="0"/>
              </a:rPr>
              <a:t>mendapatkan pengertian yang lebih baik dari konteks komersialnya. Dalam pengertian lain, BI adalah ‘sesuatu’ yang dapat mengubah data menjadi keuntungan (</a:t>
            </a:r>
            <a:r>
              <a:rPr lang="id-ID" sz="2400" i="1" cap="none" dirty="0">
                <a:latin typeface="Arial" panose="020B0604020202020204" pitchFamily="34" charset="0"/>
                <a:cs typeface="Arial" panose="020B0604020202020204" pitchFamily="34" charset="0"/>
              </a:rPr>
              <a:t>turn data into profits</a:t>
            </a:r>
            <a:r>
              <a:rPr lang="id-ID" sz="2400" cap="none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cap="non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GB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358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Pertanyaan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 algn="just"/>
            <a:r>
              <a:rPr lang="en-GB" sz="1800" dirty="0"/>
              <a:t>Kapan BI </a:t>
            </a:r>
            <a:r>
              <a:rPr lang="en-GB" sz="1800" dirty="0" err="1"/>
              <a:t>diperlukan</a:t>
            </a:r>
            <a:r>
              <a:rPr lang="en-GB" sz="1800" dirty="0"/>
              <a:t>?</a:t>
            </a:r>
          </a:p>
          <a:p>
            <a:pPr marL="342900" lvl="1" indent="0" algn="just">
              <a:buNone/>
            </a:pPr>
            <a:r>
              <a:rPr lang="en-GB" sz="1800" dirty="0"/>
              <a:t>BI </a:t>
            </a:r>
            <a:r>
              <a:rPr lang="en-GB" sz="1800" dirty="0" err="1"/>
              <a:t>diperlukan</a:t>
            </a:r>
            <a:r>
              <a:rPr lang="en-GB" sz="1800" dirty="0"/>
              <a:t> </a:t>
            </a:r>
            <a:r>
              <a:rPr lang="en-GB" sz="1800" dirty="0" err="1"/>
              <a:t>apabila</a:t>
            </a:r>
            <a:r>
              <a:rPr lang="en-GB" sz="1800" dirty="0"/>
              <a:t> </a:t>
            </a:r>
            <a:r>
              <a:rPr lang="en-GB" sz="1800" dirty="0" err="1"/>
              <a:t>eksekutif</a:t>
            </a:r>
            <a:r>
              <a:rPr lang="en-GB" sz="1800" dirty="0"/>
              <a:t> </a:t>
            </a:r>
            <a:r>
              <a:rPr lang="en-GB" sz="1800" dirty="0" err="1"/>
              <a:t>memerlukan</a:t>
            </a:r>
            <a:r>
              <a:rPr lang="en-GB" sz="1800" dirty="0"/>
              <a:t> resume </a:t>
            </a:r>
            <a:r>
              <a:rPr lang="en-GB" sz="1800" dirty="0" err="1"/>
              <a:t>dari</a:t>
            </a:r>
            <a:r>
              <a:rPr lang="en-GB" sz="1800" dirty="0"/>
              <a:t> data yang </a:t>
            </a:r>
            <a:r>
              <a:rPr lang="en-GB" sz="1800" dirty="0" err="1"/>
              <a:t>berasal</a:t>
            </a:r>
            <a:r>
              <a:rPr lang="en-GB" sz="1800" dirty="0"/>
              <a:t> </a:t>
            </a:r>
            <a:r>
              <a:rPr lang="en-GB" sz="1800" dirty="0" err="1"/>
              <a:t>dari</a:t>
            </a:r>
            <a:r>
              <a:rPr lang="en-GB" sz="1800" dirty="0"/>
              <a:t> </a:t>
            </a:r>
            <a:r>
              <a:rPr lang="en-GB" sz="1800" dirty="0" err="1"/>
              <a:t>berbagai</a:t>
            </a:r>
            <a:r>
              <a:rPr lang="en-GB" sz="1800" dirty="0"/>
              <a:t> </a:t>
            </a:r>
            <a:r>
              <a:rPr lang="en-GB" sz="1800" dirty="0" err="1"/>
              <a:t>sumber</a:t>
            </a:r>
            <a:r>
              <a:rPr lang="en-GB" sz="1800" dirty="0"/>
              <a:t> data </a:t>
            </a:r>
            <a:r>
              <a:rPr lang="en-GB" sz="1800" dirty="0" err="1"/>
              <a:t>sehingga</a:t>
            </a:r>
            <a:r>
              <a:rPr lang="en-GB" sz="1800" dirty="0"/>
              <a:t> </a:t>
            </a:r>
            <a:r>
              <a:rPr lang="en-GB" sz="1800" dirty="0" err="1"/>
              <a:t>eksekutif</a:t>
            </a:r>
            <a:r>
              <a:rPr lang="en-GB" sz="1800" dirty="0"/>
              <a:t> </a:t>
            </a:r>
            <a:r>
              <a:rPr lang="en-GB" sz="1800" dirty="0" err="1"/>
              <a:t>dapat</a:t>
            </a:r>
            <a:r>
              <a:rPr lang="en-GB" sz="1800" dirty="0"/>
              <a:t> </a:t>
            </a:r>
            <a:r>
              <a:rPr lang="en-GB" sz="1800" dirty="0" err="1"/>
              <a:t>mengambil</a:t>
            </a:r>
            <a:r>
              <a:rPr lang="en-GB" sz="1800" dirty="0"/>
              <a:t> </a:t>
            </a:r>
            <a:r>
              <a:rPr lang="en-GB" sz="1800" dirty="0" err="1"/>
              <a:t>keputusan</a:t>
            </a:r>
            <a:r>
              <a:rPr lang="en-GB" sz="1800" dirty="0"/>
              <a:t> yang </a:t>
            </a:r>
            <a:r>
              <a:rPr lang="en-GB" sz="1800" dirty="0" err="1"/>
              <a:t>tepat</a:t>
            </a:r>
            <a:r>
              <a:rPr lang="en-GB" sz="1800" dirty="0"/>
              <a:t> </a:t>
            </a:r>
            <a:r>
              <a:rPr lang="en-GB" sz="1800" dirty="0" err="1"/>
              <a:t>berdasarkan</a:t>
            </a:r>
            <a:r>
              <a:rPr lang="en-GB" sz="1800" dirty="0"/>
              <a:t> data </a:t>
            </a:r>
            <a:r>
              <a:rPr lang="en-GB" sz="1800" dirty="0" err="1"/>
              <a:t>tersebut</a:t>
            </a:r>
            <a:r>
              <a:rPr lang="en-GB" sz="1800" dirty="0"/>
              <a:t>. </a:t>
            </a:r>
          </a:p>
          <a:p>
            <a:pPr lvl="0" algn="just"/>
            <a:r>
              <a:rPr lang="en-GB" sz="1800" dirty="0"/>
              <a:t>Proses </a:t>
            </a:r>
            <a:r>
              <a:rPr lang="en-GB" sz="1800" dirty="0" err="1"/>
              <a:t>apa</a:t>
            </a:r>
            <a:r>
              <a:rPr lang="en-GB" sz="1800" dirty="0"/>
              <a:t> </a:t>
            </a:r>
            <a:r>
              <a:rPr lang="en-GB" sz="1800" dirty="0" err="1"/>
              <a:t>saja</a:t>
            </a:r>
            <a:r>
              <a:rPr lang="en-GB" sz="1800" dirty="0"/>
              <a:t> yang </a:t>
            </a:r>
            <a:r>
              <a:rPr lang="en-GB" sz="1800" dirty="0" err="1"/>
              <a:t>ada</a:t>
            </a:r>
            <a:r>
              <a:rPr lang="en-GB" sz="1800" dirty="0"/>
              <a:t> </a:t>
            </a:r>
            <a:r>
              <a:rPr lang="en-GB" sz="1800" dirty="0" err="1"/>
              <a:t>pada</a:t>
            </a:r>
            <a:r>
              <a:rPr lang="en-GB" sz="1800" dirty="0"/>
              <a:t> BI? </a:t>
            </a:r>
          </a:p>
          <a:p>
            <a:pPr marL="342900" lvl="1" indent="0" algn="just">
              <a:buNone/>
            </a:pPr>
            <a:r>
              <a:rPr lang="en-GB" sz="1800" dirty="0"/>
              <a:t>Proses yang </a:t>
            </a:r>
            <a:r>
              <a:rPr lang="en-GB" sz="1800" dirty="0" err="1"/>
              <a:t>ada</a:t>
            </a:r>
            <a:r>
              <a:rPr lang="en-GB" sz="1800" dirty="0"/>
              <a:t> </a:t>
            </a:r>
            <a:r>
              <a:rPr lang="en-GB" sz="1800" dirty="0" err="1"/>
              <a:t>pada</a:t>
            </a:r>
            <a:r>
              <a:rPr lang="en-GB" sz="1800" dirty="0"/>
              <a:t> BI </a:t>
            </a:r>
            <a:r>
              <a:rPr lang="en-GB" sz="1800" dirty="0" err="1"/>
              <a:t>antara</a:t>
            </a:r>
            <a:r>
              <a:rPr lang="en-GB" sz="1800" dirty="0"/>
              <a:t> lain extract, transform, </a:t>
            </a:r>
            <a:r>
              <a:rPr lang="en-GB" sz="1800" dirty="0" err="1"/>
              <a:t>dan</a:t>
            </a:r>
            <a:r>
              <a:rPr lang="en-GB" sz="1800" dirty="0"/>
              <a:t> load (ETL) data </a:t>
            </a:r>
            <a:r>
              <a:rPr lang="en-GB" sz="1800" dirty="0" err="1"/>
              <a:t>dari</a:t>
            </a:r>
            <a:r>
              <a:rPr lang="en-GB" sz="1800" dirty="0"/>
              <a:t> </a:t>
            </a:r>
            <a:r>
              <a:rPr lang="en-GB" sz="1800" dirty="0" err="1"/>
              <a:t>berbagai</a:t>
            </a:r>
            <a:r>
              <a:rPr lang="en-GB" sz="1800" dirty="0"/>
              <a:t> </a:t>
            </a:r>
            <a:r>
              <a:rPr lang="en-GB" sz="1800" dirty="0" err="1"/>
              <a:t>sumber</a:t>
            </a:r>
            <a:r>
              <a:rPr lang="en-GB" sz="1800" dirty="0"/>
              <a:t> data </a:t>
            </a:r>
            <a:r>
              <a:rPr lang="en-GB" sz="1800" dirty="0" err="1"/>
              <a:t>menuju</a:t>
            </a:r>
            <a:r>
              <a:rPr lang="en-GB" sz="1800" dirty="0"/>
              <a:t> data warehouse/</a:t>
            </a:r>
            <a:r>
              <a:rPr lang="en-GB" sz="1800" dirty="0" err="1"/>
              <a:t>datamart</a:t>
            </a:r>
            <a:r>
              <a:rPr lang="en-GB" sz="1800" dirty="0"/>
              <a:t>, </a:t>
            </a:r>
            <a:r>
              <a:rPr lang="en-GB" sz="1800" b="1" dirty="0"/>
              <a:t>data </a:t>
            </a:r>
            <a:r>
              <a:rPr lang="en-GB" sz="1800" b="1" dirty="0" err="1"/>
              <a:t>analisis</a:t>
            </a:r>
            <a:r>
              <a:rPr lang="en-GB" sz="1800" b="1" dirty="0"/>
              <a:t>, reporting, </a:t>
            </a:r>
            <a:r>
              <a:rPr lang="en-GB" sz="1800" b="1" dirty="0" err="1"/>
              <a:t>dan</a:t>
            </a:r>
            <a:r>
              <a:rPr lang="en-GB" sz="1800" b="1" dirty="0"/>
              <a:t> </a:t>
            </a:r>
            <a:r>
              <a:rPr lang="en-GB" sz="1800" b="1" dirty="0" err="1"/>
              <a:t>dashboarding</a:t>
            </a:r>
            <a:r>
              <a:rPr lang="en-GB" sz="1800" dirty="0"/>
              <a:t>. </a:t>
            </a:r>
          </a:p>
          <a:p>
            <a:pPr lvl="0" algn="just"/>
            <a:r>
              <a:rPr lang="en-GB" sz="1800" dirty="0"/>
              <a:t>Tools </a:t>
            </a:r>
            <a:r>
              <a:rPr lang="en-GB" sz="1800" dirty="0" err="1"/>
              <a:t>apa</a:t>
            </a:r>
            <a:r>
              <a:rPr lang="en-GB" sz="1800" dirty="0"/>
              <a:t> yang </a:t>
            </a:r>
            <a:r>
              <a:rPr lang="en-GB" sz="1800" dirty="0" err="1"/>
              <a:t>bisa</a:t>
            </a:r>
            <a:r>
              <a:rPr lang="en-GB" sz="1800" dirty="0"/>
              <a:t> </a:t>
            </a:r>
            <a:r>
              <a:rPr lang="en-GB" sz="1800" dirty="0" err="1"/>
              <a:t>digunakan</a:t>
            </a:r>
            <a:r>
              <a:rPr lang="en-GB" sz="1800" dirty="0"/>
              <a:t> </a:t>
            </a:r>
            <a:r>
              <a:rPr lang="en-GB" sz="1800" dirty="0" err="1"/>
              <a:t>untuk</a:t>
            </a:r>
            <a:r>
              <a:rPr lang="en-GB" sz="1800" dirty="0"/>
              <a:t> </a:t>
            </a:r>
            <a:r>
              <a:rPr lang="en-GB" sz="1800" dirty="0" err="1"/>
              <a:t>membangun</a:t>
            </a:r>
            <a:r>
              <a:rPr lang="en-GB" sz="1800" dirty="0"/>
              <a:t> BI? </a:t>
            </a:r>
          </a:p>
          <a:p>
            <a:pPr marL="342900" lvl="1" indent="0" algn="just">
              <a:buNone/>
            </a:pPr>
            <a:r>
              <a:rPr lang="id-ID" sz="1800" dirty="0"/>
              <a:t>Tools di pasaran sangat beragam, mulai dari yang opensource sampai yang berbayar.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15353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Beberapa</a:t>
            </a:r>
            <a:r>
              <a:rPr lang="en-GB" dirty="0"/>
              <a:t> Vendor </a:t>
            </a:r>
            <a:r>
              <a:rPr lang="en-US" dirty="0">
                <a:solidFill>
                  <a:srgbClr val="0055B9"/>
                </a:solidFill>
                <a:latin typeface="Open Sans"/>
              </a:rPr>
              <a:t>Business Intelligence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9" y="1066800"/>
            <a:ext cx="835025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32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274638"/>
            <a:ext cx="8458200" cy="5635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Pentaho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9250" y="1143000"/>
            <a:ext cx="864235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Pentaho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perusahaan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menawarkan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Business Analytics,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sebuah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suite open source Business Intelligence (BI)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menyediakan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diantaranya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integrasi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data,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OLAP, (analytics)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pelaporan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(operation Reporting)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dashboarding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metadata management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data mining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ETL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Pentaho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didirikan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tahun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2004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lima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pendiri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berkantor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pusat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Orlando,FL,USA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(http://en.wikipedia.org/wiki/Pentaho#cite_note-1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45400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Pentaho </a:t>
            </a:r>
            <a:r>
              <a:rPr lang="en-US" dirty="0" err="1"/>
              <a:t>memiliki</a:t>
            </a:r>
            <a:r>
              <a:rPr lang="en-US" dirty="0"/>
              <a:t> 2 </a:t>
            </a:r>
            <a:r>
              <a:rPr lang="en-US" dirty="0" err="1"/>
              <a:t>Produk</a:t>
            </a:r>
            <a:r>
              <a:rPr lang="en-US" dirty="0"/>
              <a:t> :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52120" y="1442720"/>
            <a:ext cx="831088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/>
              </a:buClr>
              <a:buFont typeface="Arial"/>
              <a:buChar char="»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Enterprise Edition (EE)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Edition (CE)</a:t>
            </a:r>
          </a:p>
          <a:p>
            <a:pPr algn="just">
              <a:buNone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Perbedaan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</a:p>
          <a:p>
            <a:pPr lvl="1" algn="just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fitur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fitur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tambahan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disediakan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</a:t>
            </a:r>
          </a:p>
          <a:p>
            <a:pPr lvl="1" algn="just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harga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dibayarkan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berupa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langganan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tahunan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(annual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subsription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dukungan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langsung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Pentoho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Corporation.</a:t>
            </a:r>
          </a:p>
          <a:p>
            <a:pPr lvl="1" algn="just"/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Sedangkan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tanpa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harus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membayar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tentu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tidak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mendapatkan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layanan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didapat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Pentoho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Corporation,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semua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diskusikan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Komunitas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Pentaho. </a:t>
            </a:r>
            <a:r>
              <a:rPr lang="en-US" sz="20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(https://groups.google.com/d/forum/pentaho-id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6513848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959E3-AB20-4B6C-AB6E-F6DFC7699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274638"/>
            <a:ext cx="8458200" cy="563562"/>
          </a:xfrm>
        </p:spPr>
        <p:txBody>
          <a:bodyPr>
            <a:noAutofit/>
          </a:bodyPr>
          <a:lstStyle/>
          <a:p>
            <a:r>
              <a:rPr lang="id-ID" sz="3200" b="1" kern="50" dirty="0">
                <a:effectLst/>
                <a:latin typeface="Times New Roman" panose="02020603050405020304" pitchFamily="18" charset="0"/>
                <a:ea typeface="Arial Unicode MS"/>
              </a:rPr>
              <a:t>Pentaho- Open Source BI Suite</a:t>
            </a:r>
            <a:endParaRPr lang="en-US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B4C8F8-D712-4C60-946F-0127C62024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1295400"/>
            <a:ext cx="8458200" cy="5029200"/>
          </a:xfrm>
        </p:spPr>
        <p:txBody>
          <a:bodyPr>
            <a:normAutofit/>
          </a:bodyPr>
          <a:lstStyle/>
          <a:p>
            <a:pPr marL="396875" marR="0" lvl="1" indent="-396875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b="1" kern="5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Pentaho Corporation</a:t>
            </a:r>
          </a:p>
          <a:p>
            <a:pPr marL="45720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id-ID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Pentaho adalah sebuah perusahaan </a:t>
            </a:r>
            <a:r>
              <a:rPr lang="id-ID" sz="2400" b="0" i="1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commercial open source BI</a:t>
            </a:r>
            <a:r>
              <a:rPr lang="id-ID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yang berpusat di orlando, amerika serikat. </a:t>
            </a:r>
            <a:endParaRPr lang="en-US" sz="24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45720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en-US" sz="2400" b="0" kern="50" cap="none" dirty="0"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45720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Pentaho </a:t>
            </a:r>
            <a:r>
              <a:rPr lang="en-US" sz="2400" b="0" kern="50" cap="none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melakukan</a:t>
            </a: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2400" b="0" kern="50" cap="none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banyak</a:t>
            </a: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d-ID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akuisisi terhadap proyek </a:t>
            </a:r>
            <a:r>
              <a:rPr lang="id-ID" sz="2400" b="0" i="1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open source</a:t>
            </a: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yang </a:t>
            </a:r>
            <a:r>
              <a:rPr lang="en-US" sz="2400" b="0" kern="50" cap="none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telah</a:t>
            </a: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2400" b="0" kern="50" cap="none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stabil</a:t>
            </a: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dan </a:t>
            </a:r>
            <a:r>
              <a:rPr lang="en-US" sz="2400" b="0" kern="50" cap="none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populer</a:t>
            </a: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dan </a:t>
            </a:r>
            <a:r>
              <a:rPr lang="en-US" sz="2400" b="0" kern="50" cap="none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mengadopsi</a:t>
            </a: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model </a:t>
            </a:r>
            <a:r>
              <a:rPr lang="en-US" sz="2400" b="0" kern="50" cap="none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pengembangannya</a:t>
            </a: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, </a:t>
            </a:r>
            <a:r>
              <a:rPr lang="id-ID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menjadikan </a:t>
            </a:r>
            <a:r>
              <a:rPr lang="en-US" sz="2400" b="0" kern="50" cap="none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produk-produk</a:t>
            </a: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d-ID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pentaho </a:t>
            </a:r>
            <a:r>
              <a:rPr lang="en-US" sz="2400" b="0" kern="50" cap="none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banyak</a:t>
            </a: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2400" b="0" kern="50" cap="none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diterima</a:t>
            </a: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d-ID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di kalangan </a:t>
            </a:r>
            <a:r>
              <a:rPr lang="en-US" sz="2400" b="0" kern="50" cap="none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komunitas</a:t>
            </a: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dan </a:t>
            </a:r>
            <a:r>
              <a:rPr lang="en-US" sz="2400" b="0" kern="50" cap="none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secara</a:t>
            </a: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2400" b="0" kern="50" cap="none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bertahap</a:t>
            </a: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2400" b="0" kern="50" cap="none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mulai</a:t>
            </a: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2400" b="0" kern="50" cap="none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populer</a:t>
            </a: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di </a:t>
            </a:r>
            <a:r>
              <a:rPr lang="en-US" sz="2400" b="0" kern="50" cap="none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ingkungan</a:t>
            </a:r>
            <a:r>
              <a:rPr lang="en-US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en-US" sz="2400" b="0" i="1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enterprise</a:t>
            </a:r>
            <a:r>
              <a:rPr lang="id-ID" sz="24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.</a:t>
            </a:r>
            <a:endParaRPr lang="en-US" sz="24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kern="50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80737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662E6-807B-4A18-BD6B-5326DDC36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274638"/>
            <a:ext cx="8458200" cy="563562"/>
          </a:xfrm>
        </p:spPr>
        <p:txBody>
          <a:bodyPr>
            <a:noAutofit/>
          </a:bodyPr>
          <a:lstStyle/>
          <a:p>
            <a:r>
              <a:rPr lang="en-US" sz="2800" b="1" kern="5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Pentaho– community open source BI suite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818F08-B96B-447E-AC13-43E252CC1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250" y="990600"/>
            <a:ext cx="8458200" cy="5257800"/>
          </a:xfrm>
        </p:spPr>
        <p:txBody>
          <a:bodyPr>
            <a:noAutofit/>
          </a:bodyPr>
          <a:lstStyle/>
          <a:p>
            <a:pPr marR="0" algn="just">
              <a:spcBef>
                <a:spcPts val="0"/>
              </a:spcBef>
              <a:spcAft>
                <a:spcPts val="600"/>
              </a:spcAft>
            </a:pPr>
            <a:r>
              <a:rPr lang="id-ID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Pentaho </a:t>
            </a:r>
            <a:r>
              <a:rPr lang="en-US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</a:t>
            </a:r>
            <a:r>
              <a:rPr lang="id-ID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ommunity adalah kumpulan aplikasi business intelligence (BI) yang bersifat </a:t>
            </a:r>
            <a:r>
              <a:rPr lang="id-ID" sz="2200" b="0" i="1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free open source software (foss)</a:t>
            </a:r>
            <a:r>
              <a:rPr lang="en-US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dan </a:t>
            </a:r>
            <a:r>
              <a:rPr lang="id-ID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berjalan di atas platform java.</a:t>
            </a:r>
            <a:endParaRPr lang="en-US" sz="22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457200" marR="0" algn="just">
              <a:spcBef>
                <a:spcPts val="0"/>
              </a:spcBef>
              <a:spcAft>
                <a:spcPts val="600"/>
              </a:spcAft>
            </a:pPr>
            <a:r>
              <a:rPr lang="en-US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 </a:t>
            </a:r>
          </a:p>
          <a:p>
            <a:pPr marL="457200" marR="0" algn="just">
              <a:spcBef>
                <a:spcPts val="0"/>
              </a:spcBef>
              <a:spcAft>
                <a:spcPts val="600"/>
              </a:spcAft>
            </a:pPr>
            <a:r>
              <a:rPr lang="id-ID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Pentaho </a:t>
            </a:r>
            <a:r>
              <a:rPr lang="en-US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community </a:t>
            </a:r>
            <a:r>
              <a:rPr lang="id-ID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dikembangkan </a:t>
            </a:r>
            <a:r>
              <a:rPr lang="en-US" sz="2200" b="0" kern="50" cap="none" dirty="0" err="1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bersama</a:t>
            </a:r>
            <a:r>
              <a:rPr lang="en-US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</a:t>
            </a:r>
            <a:r>
              <a:rPr lang="id-ID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oleh pentaho </a:t>
            </a:r>
            <a:r>
              <a:rPr lang="en-US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</a:t>
            </a:r>
            <a:r>
              <a:rPr lang="id-ID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orp</a:t>
            </a:r>
            <a:r>
              <a:rPr lang="en-US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oration</a:t>
            </a:r>
            <a:r>
              <a:rPr lang="id-ID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dan komunitas yang berasal dari seluruh dunia. </a:t>
            </a:r>
            <a:endParaRPr lang="en-US" sz="22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marL="457200" marR="0" algn="just">
              <a:spcBef>
                <a:spcPts val="0"/>
              </a:spcBef>
              <a:spcAft>
                <a:spcPts val="600"/>
              </a:spcAft>
            </a:pPr>
            <a:r>
              <a:rPr lang="id-ID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 </a:t>
            </a:r>
            <a:endParaRPr lang="en-US" sz="2200" b="0" kern="50" cap="none" dirty="0">
              <a:effectLst/>
              <a:latin typeface="Arial" panose="020B0604020202020204" pitchFamily="34" charset="0"/>
              <a:ea typeface="Arial Unicode MS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id-ID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Selain sifatnya gratis dan adopsi yang semakin hari semakin luas, dukungan pentaho bisa didapatkan dalam bentuk </a:t>
            </a:r>
            <a:r>
              <a:rPr lang="id-ID" sz="2200" b="0" i="1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service level agreement</a:t>
            </a:r>
            <a:r>
              <a:rPr lang="id-ID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(sla) dan dipaketkan dalam versi enterprise edition yang sifatnya annual subscription atau perlu kontrak tahunan. Selain itu jika anda tetap menggunakan </a:t>
            </a:r>
            <a:r>
              <a:rPr lang="id-ID" sz="2200" b="0" i="1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community edition</a:t>
            </a:r>
            <a:r>
              <a:rPr lang="id-ID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yang gratis, maka bisa mendapatkan </a:t>
            </a:r>
            <a:r>
              <a:rPr lang="id-ID" sz="2200" b="0" i="1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support</a:t>
            </a:r>
            <a:r>
              <a:rPr lang="id-ID" sz="2200" b="0" kern="50" cap="none" dirty="0">
                <a:effectLst/>
                <a:latin typeface="Arial" panose="020B0604020202020204" pitchFamily="34" charset="0"/>
                <a:ea typeface="Arial Unicode MS"/>
                <a:cs typeface="Arial" panose="020B0604020202020204" pitchFamily="34" charset="0"/>
              </a:rPr>
              <a:t> dari banyak system integrator pentaho di seluruh dunia.</a:t>
            </a:r>
            <a:endParaRPr lang="en-US" sz="2200" b="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983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25939</TotalTime>
  <Words>1129</Words>
  <Application>Microsoft Office PowerPoint</Application>
  <PresentationFormat>On-screen Show (4:3)</PresentationFormat>
  <Paragraphs>101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Arial Black</vt:lpstr>
      <vt:lpstr>Calibri</vt:lpstr>
      <vt:lpstr>Lucida Grande</vt:lpstr>
      <vt:lpstr>Open Sans</vt:lpstr>
      <vt:lpstr>Open Sans Light</vt:lpstr>
      <vt:lpstr>Symbol</vt:lpstr>
      <vt:lpstr>Times New Roman</vt:lpstr>
      <vt:lpstr>Trebuchet MS</vt:lpstr>
      <vt:lpstr>Office Theme</vt:lpstr>
      <vt:lpstr>Pentaho</vt:lpstr>
      <vt:lpstr>Business Intelligence </vt:lpstr>
      <vt:lpstr>Business Intelligence </vt:lpstr>
      <vt:lpstr>Pertanyaan</vt:lpstr>
      <vt:lpstr>Beberapa Vendor Business Intelligence</vt:lpstr>
      <vt:lpstr>Pentaho</vt:lpstr>
      <vt:lpstr>Pentaho memiliki 2 Produk :</vt:lpstr>
      <vt:lpstr>Pentaho- Open Source BI Suite</vt:lpstr>
      <vt:lpstr>Pentaho– community open source BI suite</vt:lpstr>
      <vt:lpstr>Contoh Produk Pentaho</vt:lpstr>
      <vt:lpstr>PowerPoint Presentation</vt:lpstr>
      <vt:lpstr>2. Pentaho Analysis / Mondrian OLAP Engine </vt:lpstr>
      <vt:lpstr>PowerPoint Presentation</vt:lpstr>
      <vt:lpstr>3. Pentaho Data Integration / Kettle</vt:lpstr>
      <vt:lpstr>PowerPoint Presentation</vt:lpstr>
      <vt:lpstr>4. Pentaho Data Mining / Weka </vt:lpstr>
      <vt:lpstr>PowerPoint Presentation</vt:lpstr>
      <vt:lpstr>5. Pentaho BI Server / Platform</vt:lpstr>
      <vt:lpstr>6. Pentaho Dashboard</vt:lpstr>
      <vt:lpstr>PowerPoint Presentation</vt:lpstr>
      <vt:lpstr>Skema Hubungan Aplikasi-aplikasi Pentaho</vt:lpstr>
      <vt:lpstr>Praktek</vt:lpstr>
      <vt:lpstr>Terima Kasih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pentaho</dc:creator>
  <cp:lastModifiedBy>Nurjoko Nurjoko</cp:lastModifiedBy>
  <cp:revision>611</cp:revision>
  <cp:lastPrinted>2013-06-13T16:39:34Z</cp:lastPrinted>
  <dcterms:created xsi:type="dcterms:W3CDTF">2013-05-09T04:53:24Z</dcterms:created>
  <dcterms:modified xsi:type="dcterms:W3CDTF">2021-11-24T07:19:53Z</dcterms:modified>
</cp:coreProperties>
</file>