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51" r:id="rId4"/>
    <p:sldId id="347" r:id="rId5"/>
    <p:sldId id="348" r:id="rId6"/>
    <p:sldId id="352" r:id="rId7"/>
    <p:sldId id="350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602"/>
    <a:srgbClr val="0033CC"/>
    <a:srgbClr val="07F9A8"/>
    <a:srgbClr val="660033"/>
    <a:srgbClr val="FFFF99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 varScale="1">
        <p:scale>
          <a:sx n="41" d="100"/>
          <a:sy n="41" d="100"/>
        </p:scale>
        <p:origin x="132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MEMAHAMI KERJA TIM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19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Pokok bahasan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10001"/>
          </a:xfrm>
        </p:spPr>
        <p:txBody>
          <a:bodyPr>
            <a:noAutofit/>
          </a:bodyPr>
          <a:lstStyle/>
          <a:p>
            <a:pPr lvl="0"/>
            <a:r>
              <a:rPr lang="id-ID" dirty="0">
                <a:latin typeface="Corbel" pitchFamily="34" charset="0"/>
              </a:rPr>
              <a:t>Popularitas tim</a:t>
            </a:r>
            <a:endParaRPr lang="en-US" dirty="0">
              <a:latin typeface="Corbel" pitchFamily="34" charset="0"/>
            </a:endParaRPr>
          </a:p>
          <a:p>
            <a:pPr lvl="0"/>
            <a:endParaRPr lang="en-US" dirty="0">
              <a:latin typeface="Corbel" pitchFamily="34" charset="0"/>
            </a:endParaRPr>
          </a:p>
          <a:p>
            <a:pPr lvl="0"/>
            <a:r>
              <a:rPr lang="id-ID" dirty="0">
                <a:latin typeface="Corbel" pitchFamily="34" charset="0"/>
              </a:rPr>
              <a:t>Perbedaan kelompok dengan tim</a:t>
            </a:r>
            <a:endParaRPr lang="en-US" dirty="0">
              <a:latin typeface="Corbel" pitchFamily="34" charset="0"/>
            </a:endParaRPr>
          </a:p>
          <a:p>
            <a:pPr lvl="0"/>
            <a:endParaRPr lang="en-US" dirty="0">
              <a:latin typeface="Corbel" pitchFamily="34" charset="0"/>
            </a:endParaRPr>
          </a:p>
          <a:p>
            <a:pPr lvl="0"/>
            <a:r>
              <a:rPr lang="id-ID" dirty="0">
                <a:latin typeface="Corbel" pitchFamily="34" charset="0"/>
              </a:rPr>
              <a:t>Tipe tim</a:t>
            </a:r>
            <a:endParaRPr lang="en-US" dirty="0">
              <a:latin typeface="Corbel" pitchFamily="34" charset="0"/>
            </a:endParaRPr>
          </a:p>
          <a:p>
            <a:pPr lvl="0"/>
            <a:endParaRPr lang="en-US" dirty="0">
              <a:latin typeface="Corbel" pitchFamily="34" charset="0"/>
            </a:endParaRPr>
          </a:p>
          <a:p>
            <a:pPr lvl="0"/>
            <a:r>
              <a:rPr lang="id-ID" dirty="0">
                <a:latin typeface="Corbel" pitchFamily="34" charset="0"/>
              </a:rPr>
              <a:t>Karakter tim yang efektif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99F0E0-2BB2-4384-67D7-EC9AB786D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Popularitas tim  berkaitan dengan keunggulan , keunikan yang tidak dimiliki tim lain </a:t>
            </a:r>
          </a:p>
          <a:p>
            <a:endParaRPr lang="id-ID" dirty="0"/>
          </a:p>
          <a:p>
            <a:r>
              <a:rPr lang="id-ID" dirty="0"/>
              <a:t>Memiliki daya saing yang efektif</a:t>
            </a:r>
          </a:p>
          <a:p>
            <a:endParaRPr lang="id-ID" dirty="0"/>
          </a:p>
          <a:p>
            <a:r>
              <a:rPr lang="id-ID" dirty="0"/>
              <a:t>Memanfaatkan talenta karyawan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Lebih fleksibel  dan responsif terhadap perubahan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8338BC-2ADE-7191-1B01-10B09A810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E9EF44-0467-5960-5D8A-74766A50C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</a:t>
            </a:r>
            <a:endParaRPr lang="id-ID"/>
          </a:p>
          <a:p>
            <a:r>
              <a:rPr lang="en-US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430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sz="4400" dirty="0" err="1"/>
              <a:t>Kelompok</a:t>
            </a:r>
            <a:r>
              <a:rPr lang="en-US" sz="4400" dirty="0"/>
              <a:t> </a:t>
            </a:r>
            <a:r>
              <a:rPr lang="en-US" sz="4400" dirty="0" err="1"/>
              <a:t>vs</a:t>
            </a:r>
            <a:r>
              <a:rPr lang="en-US" sz="4400" dirty="0"/>
              <a:t> Tim</a:t>
            </a:r>
            <a:endParaRPr lang="id-ID" sz="4400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0010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1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/>
                        <a:t>Aspek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/>
                        <a:t>Kelompok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Tim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Tujuan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Berbagi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informasi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Kinerja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kolektif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Sinergi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Netral</a:t>
                      </a:r>
                      <a:r>
                        <a:rPr lang="en-US" sz="2400" baseline="0" dirty="0"/>
                        <a:t> (</a:t>
                      </a:r>
                      <a:r>
                        <a:rPr lang="en-US" sz="2400" baseline="0" dirty="0" err="1"/>
                        <a:t>kadang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kala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negatif</a:t>
                      </a:r>
                      <a:r>
                        <a:rPr lang="en-US" sz="2400" baseline="0" dirty="0"/>
                        <a:t>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Positif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Akuntabilitas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Individual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Individual </a:t>
                      </a:r>
                      <a:r>
                        <a:rPr lang="en-US" sz="2400" dirty="0" err="1"/>
                        <a:t>dan</a:t>
                      </a:r>
                      <a:r>
                        <a:rPr lang="en-US" sz="2400" dirty="0"/>
                        <a:t> mutual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Keterampilan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Acak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bervariasi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Saling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melengkapi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err="1"/>
              <a:t>Tipe</a:t>
            </a:r>
            <a:r>
              <a:rPr lang="en-US" dirty="0"/>
              <a:t> Tim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5426075"/>
          </a:xfrm>
        </p:spPr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Tim </a:t>
            </a:r>
            <a:r>
              <a:rPr lang="en-US" dirty="0" err="1">
                <a:latin typeface="+mj-lt"/>
              </a:rPr>
              <a:t>pemecahan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masalah</a:t>
            </a:r>
            <a:r>
              <a:rPr lang="id-ID" dirty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id-ID" dirty="0">
                <a:latin typeface="+mj-lt"/>
              </a:rPr>
              <a:t>    Memiliki 5-12 karyawan per jam tiap minggu guna </a:t>
            </a:r>
          </a:p>
          <a:p>
            <a:pPr marL="0" indent="0">
              <a:buNone/>
            </a:pPr>
            <a:r>
              <a:rPr lang="id-ID" dirty="0">
                <a:latin typeface="+mj-lt"/>
              </a:rPr>
              <a:t>    membahas dan memecahkan masalah meningkatkan</a:t>
            </a:r>
          </a:p>
          <a:p>
            <a:pPr marL="0" indent="0">
              <a:buNone/>
            </a:pPr>
            <a:r>
              <a:rPr lang="id-ID" dirty="0">
                <a:latin typeface="+mj-lt"/>
              </a:rPr>
              <a:t>    kualitas ,efisiensi dan lingkungan kerja</a:t>
            </a:r>
          </a:p>
          <a:p>
            <a:pPr marL="0" indent="0">
              <a:buNone/>
            </a:pPr>
            <a:r>
              <a:rPr lang="id-ID" dirty="0">
                <a:latin typeface="+mj-lt"/>
              </a:rPr>
              <a:t>    Hanya membuat rekomendasi.</a:t>
            </a:r>
          </a:p>
          <a:p>
            <a:pPr marL="0" indent="0">
              <a:buNone/>
            </a:pPr>
            <a:r>
              <a:rPr lang="id-ID" dirty="0">
                <a:latin typeface="+mj-lt"/>
              </a:rPr>
              <a:t>    </a:t>
            </a: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Tim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dikelola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sendiri</a:t>
            </a:r>
            <a:endParaRPr lang="id-ID" dirty="0">
              <a:latin typeface="+mj-lt"/>
            </a:endParaRPr>
          </a:p>
          <a:p>
            <a:pPr marL="0" indent="0">
              <a:buNone/>
            </a:pPr>
            <a:r>
              <a:rPr lang="id-ID" dirty="0">
                <a:latin typeface="+mj-lt"/>
              </a:rPr>
              <a:t>    Memiliki 10 hingga 15 karyawan</a:t>
            </a:r>
          </a:p>
          <a:p>
            <a:pPr marL="0" indent="0">
              <a:buNone/>
            </a:pPr>
            <a:r>
              <a:rPr lang="id-ID" dirty="0">
                <a:latin typeface="+mj-lt"/>
              </a:rPr>
              <a:t>    Berhubungan dg pekerjaannya dan saling tergantung</a:t>
            </a:r>
          </a:p>
          <a:p>
            <a:pPr marL="0" indent="0">
              <a:buNone/>
            </a:pPr>
            <a:r>
              <a:rPr lang="id-ID" dirty="0">
                <a:latin typeface="+mj-lt"/>
              </a:rPr>
              <a:t>    Mengambil banyak tanggung jawab supervisor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77944C-FF17-2337-1EF0-19AA9A840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Tim fungsional silang,terdiri atas para karyawan dari level hierakhi yg sama dg area kerja berbeda ,datang bersama-sam utk menyelesaikan tugas</a:t>
            </a:r>
          </a:p>
          <a:p>
            <a:pPr marL="0" indent="0">
              <a:buNone/>
            </a:pPr>
            <a:r>
              <a:rPr lang="id-ID" dirty="0"/>
              <a:t>   Tukar informasi, mengembangkan  gagasan baru)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Tim virtual,berkolaborasi secra on line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Sistem multi tim, pengumpulan dua atau lebih lebih tim yg saling bergantung yg berbagi tujuan dari atasan . Tim terdiri atas banyak tim</a:t>
            </a:r>
          </a:p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67A7B0-87D4-4B76-5027-4E958FA5C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B31FD-24C4-5C72-34E9-2F327B029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</a:t>
            </a:r>
            <a:endParaRPr lang="id-ID"/>
          </a:p>
          <a:p>
            <a:r>
              <a:rPr lang="en-US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01060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/>
              <a:t>Model </a:t>
            </a:r>
            <a:r>
              <a:rPr lang="en-US" dirty="0" err="1"/>
              <a:t>Efektivitas</a:t>
            </a:r>
            <a:r>
              <a:rPr lang="en-US" dirty="0"/>
              <a:t> Tim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1000" y="1295400"/>
            <a:ext cx="4114800" cy="2286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FF00"/>
                </a:solidFill>
              </a:rPr>
              <a:t>Konteks</a:t>
            </a:r>
            <a:r>
              <a:rPr lang="en-US" sz="2400" dirty="0">
                <a:solidFill>
                  <a:srgbClr val="FFFF00"/>
                </a:solidFill>
              </a:rPr>
              <a:t>:</a:t>
            </a:r>
          </a:p>
          <a:p>
            <a:pPr algn="ctr">
              <a:buFontTx/>
              <a:buChar char="-"/>
            </a:pP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yang </a:t>
            </a:r>
            <a:r>
              <a:rPr lang="en-US" sz="2400" dirty="0" err="1"/>
              <a:t>memadai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Kepemimpinan</a:t>
            </a:r>
            <a:r>
              <a:rPr lang="en-US" sz="2400" dirty="0"/>
              <a:t> &amp; </a:t>
            </a:r>
            <a:r>
              <a:rPr lang="en-US" sz="2400" dirty="0" err="1"/>
              <a:t>Struktur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Iklim</a:t>
            </a:r>
            <a:r>
              <a:rPr lang="en-US" sz="2400" dirty="0"/>
              <a:t> </a:t>
            </a:r>
            <a:r>
              <a:rPr lang="en-US" sz="2400" dirty="0" err="1"/>
              <a:t>kepercayaan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4800600" y="1371600"/>
            <a:ext cx="3733800" cy="3429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FF00"/>
                </a:solidFill>
              </a:rPr>
              <a:t>Komposisi</a:t>
            </a:r>
            <a:r>
              <a:rPr lang="en-US" sz="2400" dirty="0">
                <a:solidFill>
                  <a:srgbClr val="FFFF00"/>
                </a:solidFill>
              </a:rPr>
              <a:t>:</a:t>
            </a:r>
          </a:p>
          <a:p>
            <a:pPr algn="ctr">
              <a:buFontTx/>
              <a:buChar char="-"/>
            </a:pP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para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Kepribadian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Mengalokasikan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Keragaman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Besaran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Fleksibilitas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Pilihan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endParaRPr lang="en-US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609600" y="3962400"/>
            <a:ext cx="3581400" cy="22098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FF00"/>
                </a:solidFill>
              </a:rPr>
              <a:t>Proses</a:t>
            </a:r>
            <a:r>
              <a:rPr lang="en-US" sz="2400" dirty="0">
                <a:solidFill>
                  <a:srgbClr val="FFFF00"/>
                </a:solidFill>
              </a:rPr>
              <a:t>:</a:t>
            </a:r>
          </a:p>
          <a:p>
            <a:pPr algn="ctr"/>
            <a:r>
              <a:rPr lang="en-US" sz="2400" dirty="0"/>
              <a:t>-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spesifik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endParaRPr lang="en-US" sz="2400" dirty="0"/>
          </a:p>
          <a:p>
            <a:pPr algn="ctr">
              <a:buFontTx/>
              <a:buChar char="-"/>
            </a:pPr>
            <a:r>
              <a:rPr lang="en-US" sz="2400" dirty="0"/>
              <a:t> Level </a:t>
            </a:r>
            <a:r>
              <a:rPr lang="en-US" sz="2400" dirty="0" err="1"/>
              <a:t>konflik</a:t>
            </a:r>
            <a:endParaRPr lang="en-US" sz="2400" dirty="0"/>
          </a:p>
          <a:p>
            <a:pPr algn="ctr"/>
            <a:r>
              <a:rPr lang="en-US" sz="2400" dirty="0"/>
              <a:t>- </a:t>
            </a:r>
            <a:r>
              <a:rPr lang="en-US" sz="2400" dirty="0" err="1"/>
              <a:t>Kemalasan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4724400" y="5486400"/>
            <a:ext cx="3429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haroni" pitchFamily="2" charset="-79"/>
                <a:cs typeface="Aharoni" pitchFamily="2" charset="-79"/>
              </a:rPr>
              <a:t>Efektivitas</a:t>
            </a:r>
            <a:r>
              <a:rPr lang="en-US" sz="32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dirty="0" err="1">
                <a:latin typeface="Aharoni" pitchFamily="2" charset="-79"/>
                <a:cs typeface="Aharoni" pitchFamily="2" charset="-79"/>
              </a:rPr>
              <a:t>tim</a:t>
            </a:r>
            <a:endParaRPr lang="en-US" sz="3200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14" name="Straight Arrow Connector 13"/>
          <p:cNvCxnSpPr>
            <a:stCxn id="8" idx="2"/>
            <a:endCxn id="12" idx="0"/>
          </p:cNvCxnSpPr>
          <p:nvPr/>
        </p:nvCxnSpPr>
        <p:spPr>
          <a:xfrm rot="16200000" flipH="1">
            <a:off x="3486150" y="2533650"/>
            <a:ext cx="1905000" cy="400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3"/>
          </p:cNvCxnSpPr>
          <p:nvPr/>
        </p:nvCxnSpPr>
        <p:spPr>
          <a:xfrm>
            <a:off x="4191000" y="5067300"/>
            <a:ext cx="21336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2"/>
          </p:cNvCxnSpPr>
          <p:nvPr/>
        </p:nvCxnSpPr>
        <p:spPr>
          <a:xfrm rot="5400000">
            <a:off x="6153150" y="4972050"/>
            <a:ext cx="6858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14990</TotalTime>
  <Words>358</Words>
  <Application>Microsoft Office PowerPoint</Application>
  <PresentationFormat>On-screen Show (4:3)</PresentationFormat>
  <Paragraphs>105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Aharoni</vt:lpstr>
      <vt:lpstr>Arial</vt:lpstr>
      <vt:lpstr>Calibri</vt:lpstr>
      <vt:lpstr>Cambria</vt:lpstr>
      <vt:lpstr>Corbel</vt:lpstr>
      <vt:lpstr>Times New Roman</vt:lpstr>
      <vt:lpstr>Office Theme</vt:lpstr>
      <vt:lpstr>PowerPoint Presentation</vt:lpstr>
      <vt:lpstr>Pokok bahasan</vt:lpstr>
      <vt:lpstr>PowerPoint Presentation</vt:lpstr>
      <vt:lpstr>Kelompok vs Tim</vt:lpstr>
      <vt:lpstr>Tipe Tim</vt:lpstr>
      <vt:lpstr>PowerPoint Presentation</vt:lpstr>
      <vt:lpstr>Model Efektivitas Tim</vt:lpstr>
      <vt:lpstr>.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620</cp:revision>
  <cp:lastPrinted>2015-09-17T08:41:14Z</cp:lastPrinted>
  <dcterms:created xsi:type="dcterms:W3CDTF">2010-04-18T12:06:30Z</dcterms:created>
  <dcterms:modified xsi:type="dcterms:W3CDTF">2025-05-27T23:45:34Z</dcterms:modified>
</cp:coreProperties>
</file>