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02" r:id="rId2"/>
    <p:sldId id="257" r:id="rId3"/>
    <p:sldId id="301" r:id="rId4"/>
    <p:sldId id="258" r:id="rId5"/>
    <p:sldId id="260" r:id="rId6"/>
    <p:sldId id="261" r:id="rId7"/>
    <p:sldId id="262" r:id="rId8"/>
    <p:sldId id="263" r:id="rId9"/>
    <p:sldId id="264" r:id="rId10"/>
    <p:sldId id="265" r:id="rId11"/>
    <p:sldId id="266" r:id="rId12"/>
    <p:sldId id="267" r:id="rId13"/>
    <p:sldId id="268" r:id="rId14"/>
    <p:sldId id="300" r:id="rId15"/>
  </p:sldIdLst>
  <p:sldSz cx="9144000" cy="6858000" type="screen4x3"/>
  <p:notesSz cx="7045325" cy="9345613"/>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p:cViewPr varScale="1">
        <p:scale>
          <a:sx n="59" d="100"/>
          <a:sy n="59" d="100"/>
        </p:scale>
        <p:origin x="768"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Slide Judul">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id-ID"/>
              <a:t>Klik untuk mengedit gaya judul Master</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d-ID"/>
              <a:t>Klik untuk mengedit gaya subjudul Master</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dirty="0"/>
              <a:pPr/>
              <a:t>12/18/2023</a:t>
            </a:fld>
            <a:endParaRPr lang="en-US" dirty="0"/>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061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Judul dan Ko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890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4" r:id="rId5"/>
    <p:sldLayoutId id="2147483655" r:id="rId6"/>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44BA8E8-5C04-FBA7-90B4-6AF6013DDAFD}"/>
              </a:ext>
            </a:extLst>
          </p:cNvPr>
          <p:cNvSpPr>
            <a:spLocks noGrp="1"/>
          </p:cNvSpPr>
          <p:nvPr>
            <p:ph type="ctrTitle"/>
          </p:nvPr>
        </p:nvSpPr>
        <p:spPr>
          <a:xfrm>
            <a:off x="6120580" y="1692047"/>
            <a:ext cx="2536723" cy="2461468"/>
          </a:xfrm>
        </p:spPr>
        <p:txBody>
          <a:bodyPr>
            <a:normAutofit/>
          </a:bodyPr>
          <a:lstStyle/>
          <a:p>
            <a:r>
              <a:rPr lang="en-US" sz="2100" dirty="0">
                <a:solidFill>
                  <a:srgbClr val="EBEBEB"/>
                </a:solidFill>
              </a:rPr>
              <a:t>PERAN PARIWISATA DALAM PEMBANGGUNAN</a:t>
            </a:r>
            <a:endParaRPr lang="id-ID" sz="2100" dirty="0">
              <a:solidFill>
                <a:srgbClr val="EBEBEB"/>
              </a:solidFill>
            </a:endParaRPr>
          </a:p>
        </p:txBody>
      </p:sp>
      <p:sp>
        <p:nvSpPr>
          <p:cNvPr id="3" name="Subjudul 2">
            <a:extLst>
              <a:ext uri="{FF2B5EF4-FFF2-40B4-BE49-F238E27FC236}">
                <a16:creationId xmlns:a16="http://schemas.microsoft.com/office/drawing/2014/main" id="{979D0D88-D6FC-FE4F-20EF-BEC567AD6B97}"/>
              </a:ext>
            </a:extLst>
          </p:cNvPr>
          <p:cNvSpPr>
            <a:spLocks noGrp="1"/>
          </p:cNvSpPr>
          <p:nvPr>
            <p:ph type="subTitle" idx="1"/>
          </p:nvPr>
        </p:nvSpPr>
        <p:spPr>
          <a:xfrm>
            <a:off x="6120580" y="4300999"/>
            <a:ext cx="2536724" cy="862617"/>
          </a:xfrm>
        </p:spPr>
        <p:txBody>
          <a:bodyPr>
            <a:normAutofit/>
          </a:bodyPr>
          <a:lstStyle/>
          <a:p>
            <a:r>
              <a:rPr lang="en-US" sz="1200" kern="0" spc="-23" dirty="0">
                <a:ea typeface="Times New Roman" panose="02020603050405020304" pitchFamily="18" charset="0"/>
              </a:rPr>
              <a:t>PERTEMUAN KE 8</a:t>
            </a:r>
          </a:p>
          <a:p>
            <a:r>
              <a:rPr lang="en-US" sz="1200" kern="0" spc="-23" dirty="0"/>
              <a:t>YUSMINAR WAHYUNINGSIH, SE.MM</a:t>
            </a:r>
            <a:endParaRPr lang="id-ID" sz="1200" dirty="0"/>
          </a:p>
        </p:txBody>
      </p:sp>
      <p:pic>
        <p:nvPicPr>
          <p:cNvPr id="1026" name="Picture 2" descr="Pembangunan Pariwisata Berbasis Masyarakat">
            <a:extLst>
              <a:ext uri="{FF2B5EF4-FFF2-40B4-BE49-F238E27FC236}">
                <a16:creationId xmlns:a16="http://schemas.microsoft.com/office/drawing/2014/main" id="{A0D30B85-9BAF-A38F-9F54-2C8A1C4EED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2323" y="1813046"/>
            <a:ext cx="4853180" cy="322957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76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5" name="Freeform: Shape 51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37" name="Rectangle 51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931A89A0-6EBE-60D3-ED2D-65F83618C50B}"/>
              </a:ext>
            </a:extLst>
          </p:cNvPr>
          <p:cNvSpPr>
            <a:spLocks noGrp="1"/>
          </p:cNvSpPr>
          <p:nvPr>
            <p:ph type="title"/>
          </p:nvPr>
        </p:nvSpPr>
        <p:spPr>
          <a:xfrm>
            <a:off x="350042" y="-531440"/>
            <a:ext cx="2349750" cy="6552727"/>
          </a:xfrm>
        </p:spPr>
        <p:txBody>
          <a:bodyPr anchor="b">
            <a:noAutofit/>
          </a:bodyPr>
          <a:lstStyle/>
          <a:p>
            <a:pPr marL="185261" marR="249555" algn="r">
              <a:lnSpc>
                <a:spcPct val="90000"/>
              </a:lnSpc>
              <a:spcBef>
                <a:spcPts val="0"/>
              </a:spcBef>
            </a:pPr>
            <a:r>
              <a:rPr lang="ms-MY" sz="1400" spc="-8" dirty="0">
                <a:solidFill>
                  <a:srgbClr val="FFFFFF"/>
                </a:solidFill>
                <a:latin typeface="Times New Roman" panose="02020603050405020304" pitchFamily="18" charset="0"/>
                <a:ea typeface="Times New Roman" panose="02020603050405020304" pitchFamily="18" charset="0"/>
              </a:rPr>
              <a:t>Berdasarkan </a:t>
            </a:r>
            <a:r>
              <a:rPr lang="ms-MY" sz="1400" spc="-4" dirty="0">
                <a:solidFill>
                  <a:srgbClr val="FFFFFF"/>
                </a:solidFill>
                <a:latin typeface="Times New Roman" panose="02020603050405020304" pitchFamily="18" charset="0"/>
                <a:ea typeface="Times New Roman" panose="02020603050405020304" pitchFamily="18" charset="0"/>
              </a:rPr>
              <a:t>pernyataan di atas, ternyata pariwisata memiliki peran dalam</a:t>
            </a:r>
            <a:r>
              <a:rPr lang="ms-MY" sz="1400" dirty="0">
                <a:solidFill>
                  <a:srgbClr val="FFFFFF"/>
                </a:solidFill>
                <a:latin typeface="Times New Roman" panose="02020603050405020304" pitchFamily="18" charset="0"/>
                <a:ea typeface="Times New Roman" panose="02020603050405020304" pitchFamily="18" charset="0"/>
              </a:rPr>
              <a:t> </a:t>
            </a:r>
            <a:r>
              <a:rPr lang="ms-MY" sz="1400" spc="-11" dirty="0">
                <a:solidFill>
                  <a:srgbClr val="FFFFFF"/>
                </a:solidFill>
                <a:latin typeface="Times New Roman" panose="02020603050405020304" pitchFamily="18" charset="0"/>
                <a:ea typeface="Times New Roman" panose="02020603050405020304" pitchFamily="18" charset="0"/>
              </a:rPr>
              <a:t>pembangunan dalam meningkatkan perekonomian, </a:t>
            </a:r>
            <a:r>
              <a:rPr lang="ms-MY" sz="1400" spc="-8" dirty="0">
                <a:solidFill>
                  <a:srgbClr val="FFFFFF"/>
                </a:solidFill>
                <a:latin typeface="Times New Roman" panose="02020603050405020304" pitchFamily="18" charset="0"/>
                <a:ea typeface="Times New Roman" panose="02020603050405020304" pitchFamily="18" charset="0"/>
              </a:rPr>
              <a:t>kesejahteraan, budaya,</a:t>
            </a:r>
            <a:r>
              <a:rPr lang="ms-MY" sz="1400" spc="-4" dirty="0">
                <a:solidFill>
                  <a:srgbClr val="FFFFFF"/>
                </a:solidFill>
                <a:latin typeface="Times New Roman" panose="02020603050405020304" pitchFamily="18" charset="0"/>
                <a:ea typeface="Times New Roman" panose="02020603050405020304" pitchFamily="18" charset="0"/>
              </a:rPr>
              <a:t> </a:t>
            </a:r>
            <a:r>
              <a:rPr lang="ms-MY" sz="1400" dirty="0">
                <a:solidFill>
                  <a:srgbClr val="FFFFFF"/>
                </a:solidFill>
                <a:latin typeface="Times New Roman" panose="02020603050405020304" pitchFamily="18" charset="0"/>
                <a:ea typeface="Times New Roman" panose="02020603050405020304" pitchFamily="18" charset="0"/>
              </a:rPr>
              <a:t>tenaga kerja dan rasa persaudaraan dalam kesatuan negara dan bangsa.</a:t>
            </a:r>
            <a:r>
              <a:rPr lang="ms-MY" sz="1400" spc="4" dirty="0">
                <a:solidFill>
                  <a:srgbClr val="FFFFFF"/>
                </a:solidFill>
                <a:latin typeface="Times New Roman" panose="02020603050405020304" pitchFamily="18" charset="0"/>
                <a:ea typeface="Times New Roman" panose="02020603050405020304" pitchFamily="18" charset="0"/>
              </a:rPr>
              <a:t> </a:t>
            </a:r>
            <a:r>
              <a:rPr lang="ms-MY" sz="1400" spc="-4" dirty="0">
                <a:solidFill>
                  <a:srgbClr val="FFFFFF"/>
                </a:solidFill>
                <a:latin typeface="Times New Roman" panose="02020603050405020304" pitchFamily="18" charset="0"/>
                <a:ea typeface="Times New Roman" panose="02020603050405020304" pitchFamily="18" charset="0"/>
              </a:rPr>
              <a:t>Sutiksno, dkk (2020) mengatakan </a:t>
            </a:r>
            <a:r>
              <a:rPr lang="ms-MY" sz="1400" dirty="0">
                <a:solidFill>
                  <a:srgbClr val="FFFFFF"/>
                </a:solidFill>
                <a:latin typeface="Times New Roman" panose="02020603050405020304" pitchFamily="18" charset="0"/>
                <a:ea typeface="Times New Roman" panose="02020603050405020304" pitchFamily="18" charset="0"/>
              </a:rPr>
              <a:t>peranan pariwisata dapat memberikan</a:t>
            </a:r>
            <a:r>
              <a:rPr lang="ms-MY" sz="1400" spc="4" dirty="0">
                <a:solidFill>
                  <a:srgbClr val="FFFFFF"/>
                </a:solidFill>
                <a:latin typeface="Times New Roman" panose="02020603050405020304" pitchFamily="18" charset="0"/>
                <a:ea typeface="Times New Roman" panose="02020603050405020304" pitchFamily="18" charset="0"/>
              </a:rPr>
              <a:t> </a:t>
            </a:r>
            <a:r>
              <a:rPr lang="ms-MY" sz="1400" spc="-11" dirty="0">
                <a:solidFill>
                  <a:srgbClr val="FFFFFF"/>
                </a:solidFill>
                <a:latin typeface="Times New Roman" panose="02020603050405020304" pitchFamily="18" charset="0"/>
                <a:ea typeface="Times New Roman" panose="02020603050405020304" pitchFamily="18" charset="0"/>
              </a:rPr>
              <a:t>manfaat</a:t>
            </a:r>
            <a:r>
              <a:rPr lang="ms-MY" sz="1400" spc="-41" dirty="0">
                <a:solidFill>
                  <a:srgbClr val="FFFFFF"/>
                </a:solidFill>
                <a:latin typeface="Times New Roman" panose="02020603050405020304" pitchFamily="18" charset="0"/>
                <a:ea typeface="Times New Roman" panose="02020603050405020304" pitchFamily="18" charset="0"/>
              </a:rPr>
              <a:t> </a:t>
            </a:r>
            <a:r>
              <a:rPr lang="ms-MY" sz="1400" spc="-11" dirty="0">
                <a:solidFill>
                  <a:srgbClr val="FFFFFF"/>
                </a:solidFill>
                <a:latin typeface="Times New Roman" panose="02020603050405020304" pitchFamily="18" charset="0"/>
                <a:ea typeface="Times New Roman" panose="02020603050405020304" pitchFamily="18" charset="0"/>
              </a:rPr>
              <a:t>bagi</a:t>
            </a:r>
            <a:r>
              <a:rPr lang="ms-MY" sz="1400" spc="-41" dirty="0">
                <a:solidFill>
                  <a:srgbClr val="FFFFFF"/>
                </a:solidFill>
                <a:latin typeface="Times New Roman" panose="02020603050405020304" pitchFamily="18" charset="0"/>
                <a:ea typeface="Times New Roman" panose="02020603050405020304" pitchFamily="18" charset="0"/>
              </a:rPr>
              <a:t> </a:t>
            </a:r>
            <a:r>
              <a:rPr lang="ms-MY" sz="1400" spc="-11" dirty="0">
                <a:solidFill>
                  <a:srgbClr val="FFFFFF"/>
                </a:solidFill>
                <a:latin typeface="Times New Roman" panose="02020603050405020304" pitchFamily="18" charset="0"/>
                <a:ea typeface="Times New Roman" panose="02020603050405020304" pitchFamily="18" charset="0"/>
              </a:rPr>
              <a:t>kehidupan</a:t>
            </a:r>
            <a:r>
              <a:rPr lang="ms-MY" sz="1400" spc="-38" dirty="0">
                <a:solidFill>
                  <a:srgbClr val="FFFFFF"/>
                </a:solidFill>
                <a:latin typeface="Times New Roman" panose="02020603050405020304" pitchFamily="18" charset="0"/>
                <a:ea typeface="Times New Roman" panose="02020603050405020304" pitchFamily="18" charset="0"/>
              </a:rPr>
              <a:t> </a:t>
            </a:r>
            <a:r>
              <a:rPr lang="ms-MY" sz="1400" spc="-11" dirty="0">
                <a:solidFill>
                  <a:srgbClr val="FFFFFF"/>
                </a:solidFill>
                <a:latin typeface="Times New Roman" panose="02020603050405020304" pitchFamily="18" charset="0"/>
                <a:ea typeface="Times New Roman" panose="02020603050405020304" pitchFamily="18" charset="0"/>
              </a:rPr>
              <a:t>manusia,</a:t>
            </a:r>
            <a:r>
              <a:rPr lang="ms-MY" sz="1400" spc="-41" dirty="0">
                <a:solidFill>
                  <a:srgbClr val="FFFFFF"/>
                </a:solidFill>
                <a:latin typeface="Times New Roman" panose="02020603050405020304" pitchFamily="18" charset="0"/>
                <a:ea typeface="Times New Roman" panose="02020603050405020304" pitchFamily="18" charset="0"/>
              </a:rPr>
              <a:t> </a:t>
            </a:r>
            <a:r>
              <a:rPr lang="ms-MY" sz="1400" spc="-11" dirty="0">
                <a:solidFill>
                  <a:srgbClr val="FFFFFF"/>
                </a:solidFill>
                <a:latin typeface="Times New Roman" panose="02020603050405020304" pitchFamily="18" charset="0"/>
                <a:ea typeface="Times New Roman" panose="02020603050405020304" pitchFamily="18" charset="0"/>
              </a:rPr>
              <a:t>yaitu</a:t>
            </a:r>
            <a:r>
              <a:rPr lang="ms-MY" sz="1400" spc="-38" dirty="0">
                <a:solidFill>
                  <a:srgbClr val="FFFFFF"/>
                </a:solidFill>
                <a:latin typeface="Times New Roman" panose="02020603050405020304" pitchFamily="18" charset="0"/>
                <a:ea typeface="Times New Roman" panose="02020603050405020304" pitchFamily="18" charset="0"/>
              </a:rPr>
              <a:t> </a:t>
            </a:r>
            <a:r>
              <a:rPr lang="ms-MY" sz="1400" spc="-11" dirty="0">
                <a:solidFill>
                  <a:srgbClr val="FFFFFF"/>
                </a:solidFill>
                <a:latin typeface="Times New Roman" panose="02020603050405020304" pitchFamily="18" charset="0"/>
                <a:ea typeface="Times New Roman" panose="02020603050405020304" pitchFamily="18" charset="0"/>
              </a:rPr>
              <a:t>manfaat</a:t>
            </a:r>
            <a:r>
              <a:rPr lang="ms-MY" sz="1400" spc="-41" dirty="0">
                <a:solidFill>
                  <a:srgbClr val="FFFFFF"/>
                </a:solidFill>
                <a:latin typeface="Times New Roman" panose="02020603050405020304" pitchFamily="18" charset="0"/>
                <a:ea typeface="Times New Roman" panose="02020603050405020304" pitchFamily="18" charset="0"/>
              </a:rPr>
              <a:t> </a:t>
            </a:r>
            <a:r>
              <a:rPr lang="ms-MY" sz="1400" spc="-11" dirty="0">
                <a:solidFill>
                  <a:srgbClr val="FFFFFF"/>
                </a:solidFill>
                <a:latin typeface="Times New Roman" panose="02020603050405020304" pitchFamily="18" charset="0"/>
                <a:ea typeface="Times New Roman" panose="02020603050405020304" pitchFamily="18" charset="0"/>
              </a:rPr>
              <a:t>ekonomi,</a:t>
            </a:r>
            <a:r>
              <a:rPr lang="ms-MY" sz="1400" spc="-41" dirty="0">
                <a:solidFill>
                  <a:srgbClr val="FFFFFF"/>
                </a:solidFill>
                <a:latin typeface="Times New Roman" panose="02020603050405020304" pitchFamily="18" charset="0"/>
                <a:ea typeface="Times New Roman" panose="02020603050405020304" pitchFamily="18" charset="0"/>
              </a:rPr>
              <a:t> </a:t>
            </a:r>
            <a:r>
              <a:rPr lang="ms-MY" sz="1400" spc="-11" dirty="0">
                <a:solidFill>
                  <a:srgbClr val="FFFFFF"/>
                </a:solidFill>
                <a:latin typeface="Times New Roman" panose="02020603050405020304" pitchFamily="18" charset="0"/>
                <a:ea typeface="Times New Roman" panose="02020603050405020304" pitchFamily="18" charset="0"/>
              </a:rPr>
              <a:t>manfaat</a:t>
            </a:r>
            <a:r>
              <a:rPr lang="ms-MY" sz="1400" spc="-38" dirty="0">
                <a:solidFill>
                  <a:srgbClr val="FFFFFF"/>
                </a:solidFill>
                <a:latin typeface="Times New Roman" panose="02020603050405020304" pitchFamily="18" charset="0"/>
                <a:ea typeface="Times New Roman" panose="02020603050405020304" pitchFamily="18" charset="0"/>
              </a:rPr>
              <a:t> </a:t>
            </a:r>
            <a:r>
              <a:rPr lang="ms-MY" sz="1400" spc="-11" dirty="0">
                <a:solidFill>
                  <a:srgbClr val="FFFFFF"/>
                </a:solidFill>
                <a:latin typeface="Times New Roman" panose="02020603050405020304" pitchFamily="18" charset="0"/>
                <a:ea typeface="Times New Roman" panose="02020603050405020304" pitchFamily="18" charset="0"/>
              </a:rPr>
              <a:t>sosial</a:t>
            </a:r>
            <a:r>
              <a:rPr lang="ms-MY" sz="1400" spc="-41" dirty="0">
                <a:solidFill>
                  <a:srgbClr val="FFFFFF"/>
                </a:solidFill>
                <a:latin typeface="Times New Roman" panose="02020603050405020304" pitchFamily="18" charset="0"/>
                <a:ea typeface="Times New Roman" panose="02020603050405020304" pitchFamily="18" charset="0"/>
              </a:rPr>
              <a:t> </a:t>
            </a:r>
            <a:r>
              <a:rPr lang="ms-MY" sz="1400" spc="-11" dirty="0">
                <a:solidFill>
                  <a:srgbClr val="FFFFFF"/>
                </a:solidFill>
                <a:latin typeface="Times New Roman" panose="02020603050405020304" pitchFamily="18" charset="0"/>
                <a:ea typeface="Times New Roman" panose="02020603050405020304" pitchFamily="18" charset="0"/>
              </a:rPr>
              <a:t>dan</a:t>
            </a:r>
            <a:r>
              <a:rPr lang="ms-MY" sz="1400" spc="-195" dirty="0">
                <a:solidFill>
                  <a:srgbClr val="FFFFFF"/>
                </a:solidFill>
                <a:latin typeface="Times New Roman" panose="02020603050405020304" pitchFamily="18" charset="0"/>
                <a:ea typeface="Times New Roman" panose="02020603050405020304" pitchFamily="18" charset="0"/>
              </a:rPr>
              <a:t> </a:t>
            </a:r>
            <a:r>
              <a:rPr lang="ms-MY" sz="1400" spc="-23" dirty="0">
                <a:solidFill>
                  <a:srgbClr val="FFFFFF"/>
                </a:solidFill>
                <a:latin typeface="Times New Roman" panose="02020603050405020304" pitchFamily="18" charset="0"/>
                <a:ea typeface="Times New Roman" panose="02020603050405020304" pitchFamily="18" charset="0"/>
              </a:rPr>
              <a:t>manfaat</a:t>
            </a:r>
            <a:r>
              <a:rPr lang="ms-MY" sz="1400" spc="-49" dirty="0">
                <a:solidFill>
                  <a:srgbClr val="FFFFFF"/>
                </a:solidFill>
                <a:latin typeface="Times New Roman" panose="02020603050405020304" pitchFamily="18" charset="0"/>
                <a:ea typeface="Times New Roman" panose="02020603050405020304" pitchFamily="18" charset="0"/>
              </a:rPr>
              <a:t> </a:t>
            </a:r>
            <a:r>
              <a:rPr lang="ms-MY" sz="1400" spc="-23" dirty="0">
                <a:solidFill>
                  <a:srgbClr val="FFFFFF"/>
                </a:solidFill>
                <a:latin typeface="Times New Roman" panose="02020603050405020304" pitchFamily="18" charset="0"/>
                <a:ea typeface="Times New Roman" panose="02020603050405020304" pitchFamily="18" charset="0"/>
              </a:rPr>
              <a:t>budaya,</a:t>
            </a:r>
            <a:r>
              <a:rPr lang="ms-MY" sz="1400" spc="-49" dirty="0">
                <a:solidFill>
                  <a:srgbClr val="FFFFFF"/>
                </a:solidFill>
                <a:latin typeface="Times New Roman" panose="02020603050405020304" pitchFamily="18" charset="0"/>
                <a:ea typeface="Times New Roman" panose="02020603050405020304" pitchFamily="18" charset="0"/>
              </a:rPr>
              <a:t> </a:t>
            </a:r>
            <a:r>
              <a:rPr lang="ms-MY" sz="1400" spc="-23" dirty="0">
                <a:solidFill>
                  <a:srgbClr val="FFFFFF"/>
                </a:solidFill>
                <a:latin typeface="Times New Roman" panose="02020603050405020304" pitchFamily="18" charset="0"/>
                <a:ea typeface="Times New Roman" panose="02020603050405020304" pitchFamily="18" charset="0"/>
              </a:rPr>
              <a:t>manfaat</a:t>
            </a:r>
            <a:r>
              <a:rPr lang="ms-MY" sz="1400" spc="-49" dirty="0">
                <a:solidFill>
                  <a:srgbClr val="FFFFFF"/>
                </a:solidFill>
                <a:latin typeface="Times New Roman" panose="02020603050405020304" pitchFamily="18" charset="0"/>
                <a:ea typeface="Times New Roman" panose="02020603050405020304" pitchFamily="18" charset="0"/>
              </a:rPr>
              <a:t> </a:t>
            </a:r>
            <a:r>
              <a:rPr lang="ms-MY" sz="1400" spc="-23" dirty="0">
                <a:solidFill>
                  <a:srgbClr val="FFFFFF"/>
                </a:solidFill>
                <a:latin typeface="Times New Roman" panose="02020603050405020304" pitchFamily="18" charset="0"/>
                <a:ea typeface="Times New Roman" panose="02020603050405020304" pitchFamily="18" charset="0"/>
              </a:rPr>
              <a:t>lingkungan.</a:t>
            </a:r>
            <a:br>
              <a:rPr lang="id-ID" sz="1400" dirty="0">
                <a:solidFill>
                  <a:srgbClr val="FFFFFF"/>
                </a:solidFill>
                <a:latin typeface="Times New Roman" panose="02020603050405020304" pitchFamily="18" charset="0"/>
                <a:ea typeface="Times New Roman" panose="02020603050405020304" pitchFamily="18" charset="0"/>
              </a:rPr>
            </a:br>
            <a:r>
              <a:rPr lang="ms-MY" sz="1400" spc="-23" dirty="0">
                <a:solidFill>
                  <a:srgbClr val="FFFFFF"/>
                </a:solidFill>
                <a:latin typeface="Times New Roman" panose="02020603050405020304" pitchFamily="18" charset="0"/>
                <a:ea typeface="Times New Roman" panose="02020603050405020304" pitchFamily="18" charset="0"/>
              </a:rPr>
              <a:t>Lebih</a:t>
            </a:r>
            <a:r>
              <a:rPr lang="ms-MY" sz="1400" spc="-49" dirty="0">
                <a:solidFill>
                  <a:srgbClr val="FFFFFF"/>
                </a:solidFill>
                <a:latin typeface="Times New Roman" panose="02020603050405020304" pitchFamily="18" charset="0"/>
                <a:ea typeface="Times New Roman" panose="02020603050405020304" pitchFamily="18" charset="0"/>
              </a:rPr>
              <a:t> </a:t>
            </a:r>
            <a:r>
              <a:rPr lang="ms-MY" sz="1400" spc="-23" dirty="0">
                <a:solidFill>
                  <a:srgbClr val="FFFFFF"/>
                </a:solidFill>
                <a:latin typeface="Times New Roman" panose="02020603050405020304" pitchFamily="18" charset="0"/>
                <a:ea typeface="Times New Roman" panose="02020603050405020304" pitchFamily="18" charset="0"/>
              </a:rPr>
              <a:t>lanjut,</a:t>
            </a:r>
            <a:r>
              <a:rPr lang="ms-MY" sz="1400" spc="-45" dirty="0">
                <a:solidFill>
                  <a:srgbClr val="FFFFFF"/>
                </a:solidFill>
                <a:latin typeface="Times New Roman" panose="02020603050405020304" pitchFamily="18" charset="0"/>
                <a:ea typeface="Times New Roman" panose="02020603050405020304" pitchFamily="18" charset="0"/>
              </a:rPr>
              <a:t> </a:t>
            </a:r>
            <a:r>
              <a:rPr lang="ms-MY" sz="1400" spc="-23" dirty="0">
                <a:solidFill>
                  <a:srgbClr val="FFFFFF"/>
                </a:solidFill>
                <a:latin typeface="Times New Roman" panose="02020603050405020304" pitchFamily="18" charset="0"/>
                <a:ea typeface="Times New Roman" panose="02020603050405020304" pitchFamily="18" charset="0"/>
              </a:rPr>
              <a:t>diuraikan</a:t>
            </a:r>
            <a:r>
              <a:rPr lang="ms-MY" sz="1400" spc="-49" dirty="0">
                <a:solidFill>
                  <a:srgbClr val="FFFFFF"/>
                </a:solidFill>
                <a:latin typeface="Times New Roman" panose="02020603050405020304" pitchFamily="18" charset="0"/>
                <a:ea typeface="Times New Roman" panose="02020603050405020304" pitchFamily="18" charset="0"/>
              </a:rPr>
              <a:t> </a:t>
            </a:r>
            <a:r>
              <a:rPr lang="ms-MY" sz="1400" spc="-23" dirty="0">
                <a:solidFill>
                  <a:srgbClr val="FFFFFF"/>
                </a:solidFill>
                <a:latin typeface="Times New Roman" panose="02020603050405020304" pitchFamily="18" charset="0"/>
                <a:ea typeface="Times New Roman" panose="02020603050405020304" pitchFamily="18" charset="0"/>
              </a:rPr>
              <a:t>sebagai</a:t>
            </a:r>
            <a:r>
              <a:rPr lang="ms-MY" sz="1400" spc="-45" dirty="0">
                <a:solidFill>
                  <a:srgbClr val="FFFFFF"/>
                </a:solidFill>
                <a:latin typeface="Times New Roman" panose="02020603050405020304" pitchFamily="18" charset="0"/>
                <a:ea typeface="Times New Roman" panose="02020603050405020304" pitchFamily="18" charset="0"/>
              </a:rPr>
              <a:t> </a:t>
            </a:r>
            <a:r>
              <a:rPr lang="ms-MY" sz="1400" spc="-19" dirty="0">
                <a:solidFill>
                  <a:srgbClr val="FFFFFF"/>
                </a:solidFill>
                <a:latin typeface="Times New Roman" panose="02020603050405020304" pitchFamily="18" charset="0"/>
                <a:ea typeface="Times New Roman" panose="02020603050405020304" pitchFamily="18" charset="0"/>
              </a:rPr>
              <a:t>berikut:</a:t>
            </a:r>
            <a:br>
              <a:rPr lang="id-ID" sz="1400" dirty="0">
                <a:solidFill>
                  <a:srgbClr val="FFFFFF"/>
                </a:solidFill>
                <a:latin typeface="Times New Roman" panose="02020603050405020304" pitchFamily="18" charset="0"/>
                <a:ea typeface="Times New Roman" panose="02020603050405020304" pitchFamily="18" charset="0"/>
              </a:rPr>
            </a:br>
            <a:endParaRPr lang="id-ID" sz="1400" dirty="0">
              <a:solidFill>
                <a:srgbClr val="FFFFFF"/>
              </a:solidFill>
            </a:endParaRPr>
          </a:p>
        </p:txBody>
      </p:sp>
      <p:sp>
        <p:nvSpPr>
          <p:cNvPr id="3" name="Tampungan Konten 2">
            <a:extLst>
              <a:ext uri="{FF2B5EF4-FFF2-40B4-BE49-F238E27FC236}">
                <a16:creationId xmlns:a16="http://schemas.microsoft.com/office/drawing/2014/main" id="{8A11BAA0-31F3-A9F9-DB9F-4DF4A9768C4E}"/>
              </a:ext>
            </a:extLst>
          </p:cNvPr>
          <p:cNvSpPr>
            <a:spLocks noGrp="1"/>
          </p:cNvSpPr>
          <p:nvPr>
            <p:ph idx="1"/>
          </p:nvPr>
        </p:nvSpPr>
        <p:spPr>
          <a:xfrm>
            <a:off x="3436295" y="649480"/>
            <a:ext cx="2268977" cy="5546047"/>
          </a:xfrm>
        </p:spPr>
        <p:txBody>
          <a:bodyPr anchor="ctr">
            <a:normAutofit lnSpcReduction="10000"/>
          </a:bodyPr>
          <a:lstStyle/>
          <a:p>
            <a:pPr marL="257175" marR="253841" indent="-257175">
              <a:lnSpc>
                <a:spcPct val="90000"/>
              </a:lnSpc>
              <a:spcBef>
                <a:spcPts val="454"/>
              </a:spcBef>
              <a:buSzPts val="1100"/>
              <a:buFont typeface="Times New Roman" panose="02020603050405020304" pitchFamily="18" charset="0"/>
              <a:buAutoNum type="arabicPeriod"/>
              <a:tabLst>
                <a:tab pos="357188" algn="l"/>
              </a:tabLst>
            </a:pPr>
            <a:r>
              <a:rPr lang="ms-MY" sz="1200" spc="-4" dirty="0">
                <a:ea typeface="Times New Roman" panose="02020603050405020304" pitchFamily="18" charset="0"/>
              </a:rPr>
              <a:t>Manfaat</a:t>
            </a:r>
            <a:r>
              <a:rPr lang="ms-MY" sz="1200" spc="4" dirty="0">
                <a:ea typeface="Times New Roman" panose="02020603050405020304" pitchFamily="18" charset="0"/>
              </a:rPr>
              <a:t> </a:t>
            </a:r>
            <a:r>
              <a:rPr lang="ms-MY" sz="1200" spc="-4" dirty="0">
                <a:ea typeface="Times New Roman" panose="02020603050405020304" pitchFamily="18" charset="0"/>
              </a:rPr>
              <a:t>ekonomi,</a:t>
            </a:r>
            <a:r>
              <a:rPr lang="ms-MY" sz="1200" spc="4" dirty="0">
                <a:ea typeface="Times New Roman" panose="02020603050405020304" pitchFamily="18" charset="0"/>
              </a:rPr>
              <a:t> </a:t>
            </a:r>
            <a:r>
              <a:rPr lang="ms-MY" sz="1200" spc="-4" dirty="0">
                <a:ea typeface="Times New Roman" panose="02020603050405020304" pitchFamily="18" charset="0"/>
              </a:rPr>
              <a:t>yaitu</a:t>
            </a:r>
            <a:r>
              <a:rPr lang="ms-MY" sz="1200" spc="4" dirty="0">
                <a:ea typeface="Times New Roman" panose="02020603050405020304" pitchFamily="18" charset="0"/>
              </a:rPr>
              <a:t> </a:t>
            </a:r>
            <a:r>
              <a:rPr lang="ms-MY" sz="1200" spc="-4" dirty="0">
                <a:ea typeface="Times New Roman" panose="02020603050405020304" pitchFamily="18" charset="0"/>
              </a:rPr>
              <a:t>menambah</a:t>
            </a:r>
            <a:r>
              <a:rPr lang="ms-MY" sz="1200" spc="4" dirty="0">
                <a:ea typeface="Times New Roman" panose="02020603050405020304" pitchFamily="18" charset="0"/>
              </a:rPr>
              <a:t> </a:t>
            </a:r>
            <a:r>
              <a:rPr lang="ms-MY" sz="1200" spc="-4" dirty="0">
                <a:ea typeface="Times New Roman" panose="02020603050405020304" pitchFamily="18" charset="0"/>
              </a:rPr>
              <a:t>pendapatan</a:t>
            </a:r>
            <a:r>
              <a:rPr lang="ms-MY" sz="1200" spc="4" dirty="0">
                <a:ea typeface="Times New Roman" panose="02020603050405020304" pitchFamily="18" charset="0"/>
              </a:rPr>
              <a:t> </a:t>
            </a:r>
            <a:r>
              <a:rPr lang="ms-MY" sz="1200" spc="-4" dirty="0">
                <a:ea typeface="Times New Roman" panose="02020603050405020304" pitchFamily="18" charset="0"/>
              </a:rPr>
              <a:t>masyarakat</a:t>
            </a:r>
            <a:r>
              <a:rPr lang="ms-MY" sz="1200" spc="4" dirty="0">
                <a:ea typeface="Times New Roman" panose="02020603050405020304" pitchFamily="18" charset="0"/>
              </a:rPr>
              <a:t> </a:t>
            </a:r>
            <a:r>
              <a:rPr lang="ms-MY" sz="1200" spc="-4" dirty="0">
                <a:ea typeface="Times New Roman" panose="02020603050405020304" pitchFamily="18" charset="0"/>
              </a:rPr>
              <a:t>dan</a:t>
            </a:r>
            <a:r>
              <a:rPr lang="ms-MY" sz="1200" spc="4" dirty="0">
                <a:ea typeface="Times New Roman" panose="02020603050405020304" pitchFamily="18" charset="0"/>
              </a:rPr>
              <a:t> </a:t>
            </a:r>
            <a:r>
              <a:rPr lang="ms-MY" sz="1200" spc="-4" dirty="0">
                <a:ea typeface="Times New Roman" panose="02020603050405020304" pitchFamily="18" charset="0"/>
              </a:rPr>
              <a:t>devisa bagi negara, membuka lapangan kerja baru, menghindarkan</a:t>
            </a:r>
            <a:r>
              <a:rPr lang="ms-MY" sz="1200" spc="4" dirty="0">
                <a:ea typeface="Times New Roman" panose="02020603050405020304" pitchFamily="18" charset="0"/>
              </a:rPr>
              <a:t> </a:t>
            </a:r>
            <a:r>
              <a:rPr lang="ms-MY" sz="1200" spc="-4" dirty="0">
                <a:ea typeface="Times New Roman" panose="02020603050405020304" pitchFamily="18" charset="0"/>
              </a:rPr>
              <a:t>atau</a:t>
            </a:r>
            <a:r>
              <a:rPr lang="ms-MY" sz="1200" spc="-19" dirty="0">
                <a:ea typeface="Times New Roman" panose="02020603050405020304" pitchFamily="18" charset="0"/>
              </a:rPr>
              <a:t> </a:t>
            </a:r>
            <a:r>
              <a:rPr lang="ms-MY" sz="1200" spc="-4" dirty="0">
                <a:ea typeface="Times New Roman" panose="02020603050405020304" pitchFamily="18" charset="0"/>
              </a:rPr>
              <a:t>paling</a:t>
            </a:r>
            <a:r>
              <a:rPr lang="ms-MY" sz="1200" spc="-15" dirty="0">
                <a:ea typeface="Times New Roman" panose="02020603050405020304" pitchFamily="18" charset="0"/>
              </a:rPr>
              <a:t> </a:t>
            </a:r>
            <a:r>
              <a:rPr lang="ms-MY" sz="1200" spc="-4" dirty="0">
                <a:ea typeface="Times New Roman" panose="02020603050405020304" pitchFamily="18" charset="0"/>
              </a:rPr>
              <a:t>tidak</a:t>
            </a:r>
            <a:r>
              <a:rPr lang="ms-MY" sz="1200" spc="-15" dirty="0">
                <a:ea typeface="Times New Roman" panose="02020603050405020304" pitchFamily="18" charset="0"/>
              </a:rPr>
              <a:t> </a:t>
            </a:r>
            <a:r>
              <a:rPr lang="ms-MY" sz="1200" spc="-4" dirty="0">
                <a:ea typeface="Times New Roman" panose="02020603050405020304" pitchFamily="18" charset="0"/>
              </a:rPr>
              <a:t>mengurangi</a:t>
            </a:r>
            <a:r>
              <a:rPr lang="ms-MY" sz="1200" spc="-15" dirty="0">
                <a:ea typeface="Times New Roman" panose="02020603050405020304" pitchFamily="18" charset="0"/>
              </a:rPr>
              <a:t> </a:t>
            </a:r>
            <a:r>
              <a:rPr lang="ms-MY" sz="1200" spc="-4" dirty="0">
                <a:ea typeface="Times New Roman" panose="02020603050405020304" pitchFamily="18" charset="0"/>
              </a:rPr>
              <a:t>tingkat</a:t>
            </a:r>
            <a:r>
              <a:rPr lang="ms-MY" sz="1200" spc="-19" dirty="0">
                <a:ea typeface="Times New Roman" panose="02020603050405020304" pitchFamily="18" charset="0"/>
              </a:rPr>
              <a:t> </a:t>
            </a:r>
            <a:r>
              <a:rPr lang="ms-MY" sz="1200" spc="-4" dirty="0">
                <a:ea typeface="Times New Roman" panose="02020603050405020304" pitchFamily="18" charset="0"/>
              </a:rPr>
              <a:t>pengangguran,</a:t>
            </a:r>
            <a:r>
              <a:rPr lang="ms-MY" sz="1200" spc="-15" dirty="0">
                <a:ea typeface="Times New Roman" panose="02020603050405020304" pitchFamily="18" charset="0"/>
              </a:rPr>
              <a:t> </a:t>
            </a:r>
            <a:r>
              <a:rPr lang="ms-MY" sz="1200" spc="-4" dirty="0">
                <a:ea typeface="Times New Roman" panose="02020603050405020304" pitchFamily="18" charset="0"/>
              </a:rPr>
              <a:t>dan</a:t>
            </a:r>
            <a:r>
              <a:rPr lang="ms-MY" sz="1200" spc="-15" dirty="0">
                <a:ea typeface="Times New Roman" panose="02020603050405020304" pitchFamily="18" charset="0"/>
              </a:rPr>
              <a:t> </a:t>
            </a:r>
            <a:r>
              <a:rPr lang="ms-MY" sz="1200" spc="-4" dirty="0">
                <a:ea typeface="Times New Roman" panose="02020603050405020304" pitchFamily="18" charset="0"/>
              </a:rPr>
              <a:t>sebagainya;</a:t>
            </a:r>
            <a:endParaRPr lang="id-ID" sz="1200" spc="-4" dirty="0">
              <a:ea typeface="Times New Roman" panose="02020603050405020304" pitchFamily="18" charset="0"/>
            </a:endParaRPr>
          </a:p>
          <a:p>
            <a:pPr marL="257175" marR="252413" indent="-257175">
              <a:lnSpc>
                <a:spcPct val="90000"/>
              </a:lnSpc>
              <a:spcBef>
                <a:spcPts val="4"/>
              </a:spcBef>
              <a:buSzPts val="1100"/>
              <a:buFont typeface="Times New Roman" panose="02020603050405020304" pitchFamily="18" charset="0"/>
              <a:buAutoNum type="arabicPeriod"/>
              <a:tabLst>
                <a:tab pos="357188" algn="l"/>
              </a:tabLst>
            </a:pPr>
            <a:r>
              <a:rPr lang="ms-MY" sz="1200" spc="-4" dirty="0">
                <a:ea typeface="Times New Roman" panose="02020603050405020304" pitchFamily="18" charset="0"/>
              </a:rPr>
              <a:t>Manfaat</a:t>
            </a:r>
            <a:r>
              <a:rPr lang="ms-MY" sz="1200" spc="4" dirty="0">
                <a:ea typeface="Times New Roman" panose="02020603050405020304" pitchFamily="18" charset="0"/>
              </a:rPr>
              <a:t> </a:t>
            </a:r>
            <a:r>
              <a:rPr lang="ms-MY" sz="1200" spc="-4" dirty="0">
                <a:ea typeface="Times New Roman" panose="02020603050405020304" pitchFamily="18" charset="0"/>
              </a:rPr>
              <a:t>sosial,</a:t>
            </a:r>
            <a:r>
              <a:rPr lang="ms-MY" sz="1200" spc="4" dirty="0">
                <a:ea typeface="Times New Roman" panose="02020603050405020304" pitchFamily="18" charset="0"/>
              </a:rPr>
              <a:t> </a:t>
            </a:r>
            <a:r>
              <a:rPr lang="ms-MY" sz="1200" spc="-4" dirty="0">
                <a:ea typeface="Times New Roman" panose="02020603050405020304" pitchFamily="18" charset="0"/>
              </a:rPr>
              <a:t>yaitu</a:t>
            </a:r>
            <a:r>
              <a:rPr lang="ms-MY" sz="1200" spc="4" dirty="0">
                <a:ea typeface="Times New Roman" panose="02020603050405020304" pitchFamily="18" charset="0"/>
              </a:rPr>
              <a:t> </a:t>
            </a:r>
            <a:r>
              <a:rPr lang="ms-MY" sz="1200" spc="-4" dirty="0">
                <a:ea typeface="Times New Roman" panose="02020603050405020304" pitchFamily="18" charset="0"/>
              </a:rPr>
              <a:t>memupuk</a:t>
            </a:r>
            <a:r>
              <a:rPr lang="ms-MY" sz="1200" spc="4" dirty="0">
                <a:ea typeface="Times New Roman" panose="02020603050405020304" pitchFamily="18" charset="0"/>
              </a:rPr>
              <a:t> </a:t>
            </a:r>
            <a:r>
              <a:rPr lang="ms-MY" sz="1200" spc="-4" dirty="0">
                <a:ea typeface="Times New Roman" panose="02020603050405020304" pitchFamily="18" charset="0"/>
              </a:rPr>
              <a:t>rasa</a:t>
            </a:r>
            <a:r>
              <a:rPr lang="ms-MY" sz="1200" spc="4" dirty="0">
                <a:ea typeface="Times New Roman" panose="02020603050405020304" pitchFamily="18" charset="0"/>
              </a:rPr>
              <a:t> </a:t>
            </a:r>
            <a:r>
              <a:rPr lang="ms-MY" sz="1200" spc="-4" dirty="0">
                <a:ea typeface="Times New Roman" panose="02020603050405020304" pitchFamily="18" charset="0"/>
              </a:rPr>
              <a:t>cinta</a:t>
            </a:r>
            <a:r>
              <a:rPr lang="ms-MY" sz="1200" spc="4" dirty="0">
                <a:ea typeface="Times New Roman" panose="02020603050405020304" pitchFamily="18" charset="0"/>
              </a:rPr>
              <a:t> </a:t>
            </a:r>
            <a:r>
              <a:rPr lang="ms-MY" sz="1200" spc="-4" dirty="0">
                <a:ea typeface="Times New Roman" panose="02020603050405020304" pitchFamily="18" charset="0"/>
              </a:rPr>
              <a:t>tanah</a:t>
            </a:r>
            <a:r>
              <a:rPr lang="ms-MY" sz="1200" spc="4" dirty="0">
                <a:ea typeface="Times New Roman" panose="02020603050405020304" pitchFamily="18" charset="0"/>
              </a:rPr>
              <a:t> </a:t>
            </a:r>
            <a:r>
              <a:rPr lang="ms-MY" sz="1200" spc="-4" dirty="0">
                <a:ea typeface="Times New Roman" panose="02020603050405020304" pitchFamily="18" charset="0"/>
              </a:rPr>
              <a:t>air,</a:t>
            </a:r>
            <a:r>
              <a:rPr lang="ms-MY" sz="1200" spc="4" dirty="0">
                <a:ea typeface="Times New Roman" panose="02020603050405020304" pitchFamily="18" charset="0"/>
              </a:rPr>
              <a:t> </a:t>
            </a:r>
            <a:r>
              <a:rPr lang="ms-MY" sz="1200" spc="-4" dirty="0">
                <a:ea typeface="Times New Roman" panose="02020603050405020304" pitchFamily="18" charset="0"/>
              </a:rPr>
              <a:t>menghapus</a:t>
            </a:r>
            <a:r>
              <a:rPr lang="ms-MY" sz="1200" spc="4" dirty="0">
                <a:ea typeface="Times New Roman" panose="02020603050405020304" pitchFamily="18" charset="0"/>
              </a:rPr>
              <a:t> </a:t>
            </a:r>
            <a:r>
              <a:rPr lang="ms-MY" sz="1200" spc="-4" dirty="0">
                <a:ea typeface="Times New Roman" panose="02020603050405020304" pitchFamily="18" charset="0"/>
              </a:rPr>
              <a:t>kemiskinan,</a:t>
            </a:r>
            <a:r>
              <a:rPr lang="ms-MY" sz="1200" spc="4" dirty="0">
                <a:ea typeface="Times New Roman" panose="02020603050405020304" pitchFamily="18" charset="0"/>
              </a:rPr>
              <a:t> </a:t>
            </a:r>
            <a:r>
              <a:rPr lang="ms-MY" sz="1200" spc="-4" dirty="0">
                <a:ea typeface="Times New Roman" panose="02020603050405020304" pitchFamily="18" charset="0"/>
              </a:rPr>
              <a:t>meningkat</a:t>
            </a:r>
            <a:r>
              <a:rPr lang="ms-MY" sz="1200" spc="4" dirty="0">
                <a:ea typeface="Times New Roman" panose="02020603050405020304" pitchFamily="18" charset="0"/>
              </a:rPr>
              <a:t> </a:t>
            </a:r>
            <a:r>
              <a:rPr lang="ms-MY" sz="1200" spc="-4" dirty="0">
                <a:ea typeface="Times New Roman" panose="02020603050405020304" pitchFamily="18" charset="0"/>
              </a:rPr>
              <a:t>kan</a:t>
            </a:r>
            <a:r>
              <a:rPr lang="ms-MY" sz="1200" spc="4" dirty="0">
                <a:ea typeface="Times New Roman" panose="02020603050405020304" pitchFamily="18" charset="0"/>
              </a:rPr>
              <a:t> </a:t>
            </a:r>
            <a:r>
              <a:rPr lang="ms-MY" sz="1200" spc="-4" dirty="0">
                <a:ea typeface="Times New Roman" panose="02020603050405020304" pitchFamily="18" charset="0"/>
              </a:rPr>
              <a:t>kesejahteraan</a:t>
            </a:r>
            <a:r>
              <a:rPr lang="ms-MY" sz="1200" spc="4" dirty="0">
                <a:ea typeface="Times New Roman" panose="02020603050405020304" pitchFamily="18" charset="0"/>
              </a:rPr>
              <a:t> </a:t>
            </a:r>
            <a:r>
              <a:rPr lang="ms-MY" sz="1200" spc="-4" dirty="0">
                <a:ea typeface="Times New Roman" panose="02020603050405020304" pitchFamily="18" charset="0"/>
              </a:rPr>
              <a:t>rakyat,</a:t>
            </a:r>
            <a:r>
              <a:rPr lang="ms-MY" sz="1200" spc="4" dirty="0">
                <a:ea typeface="Times New Roman" panose="02020603050405020304" pitchFamily="18" charset="0"/>
              </a:rPr>
              <a:t> </a:t>
            </a:r>
            <a:r>
              <a:rPr lang="ms-MY" sz="1200" spc="-4" dirty="0">
                <a:ea typeface="Times New Roman" panose="02020603050405020304" pitchFamily="18" charset="0"/>
              </a:rPr>
              <a:t>meningkat</a:t>
            </a:r>
            <a:r>
              <a:rPr lang="ms-MY" sz="1200" spc="4" dirty="0">
                <a:ea typeface="Times New Roman" panose="02020603050405020304" pitchFamily="18" charset="0"/>
              </a:rPr>
              <a:t> </a:t>
            </a:r>
            <a:r>
              <a:rPr lang="ms-MY" sz="1200" spc="-4" dirty="0">
                <a:ea typeface="Times New Roman" panose="02020603050405020304" pitchFamily="18" charset="0"/>
              </a:rPr>
              <a:t>kan</a:t>
            </a:r>
            <a:r>
              <a:rPr lang="ms-MY" sz="1200" spc="4" dirty="0">
                <a:ea typeface="Times New Roman" panose="02020603050405020304" pitchFamily="18" charset="0"/>
              </a:rPr>
              <a:t> </a:t>
            </a:r>
            <a:r>
              <a:rPr lang="ms-MY" sz="1200" spc="-4" dirty="0">
                <a:ea typeface="Times New Roman" panose="02020603050405020304" pitchFamily="18" charset="0"/>
              </a:rPr>
              <a:t>pengetahuan bahasa asing terutama bahasa Inggeris, keramahtamahan</a:t>
            </a:r>
            <a:r>
              <a:rPr lang="ms-MY" sz="1200" spc="-195" dirty="0">
                <a:ea typeface="Times New Roman" panose="02020603050405020304" pitchFamily="18" charset="0"/>
              </a:rPr>
              <a:t> </a:t>
            </a:r>
            <a:r>
              <a:rPr lang="ms-MY" sz="1200" spc="-4" dirty="0">
                <a:ea typeface="Times New Roman" panose="02020603050405020304" pitchFamily="18" charset="0"/>
              </a:rPr>
              <a:t>(hospitality),</a:t>
            </a:r>
            <a:r>
              <a:rPr lang="ms-MY" sz="1200" spc="-8" dirty="0">
                <a:ea typeface="Times New Roman" panose="02020603050405020304" pitchFamily="18" charset="0"/>
              </a:rPr>
              <a:t> </a:t>
            </a:r>
            <a:r>
              <a:rPr lang="ms-MY" sz="1200" spc="-4" dirty="0">
                <a:ea typeface="Times New Roman" panose="02020603050405020304" pitchFamily="18" charset="0"/>
              </a:rPr>
              <a:t>dan sebagainya;</a:t>
            </a:r>
            <a:endParaRPr lang="id-ID" sz="1200" spc="-4" dirty="0">
              <a:ea typeface="Times New Roman" panose="02020603050405020304" pitchFamily="18" charset="0"/>
            </a:endParaRPr>
          </a:p>
          <a:p>
            <a:pPr marL="257175" marR="252889" indent="-257175">
              <a:lnSpc>
                <a:spcPct val="90000"/>
              </a:lnSpc>
              <a:spcBef>
                <a:spcPts val="0"/>
              </a:spcBef>
              <a:buSzPts val="1100"/>
              <a:buFont typeface="Times New Roman" panose="02020603050405020304" pitchFamily="18" charset="0"/>
              <a:buAutoNum type="arabicPeriod"/>
              <a:tabLst>
                <a:tab pos="357188" algn="l"/>
              </a:tabLst>
            </a:pPr>
            <a:r>
              <a:rPr lang="ms-MY" sz="1200" spc="-4" dirty="0">
                <a:ea typeface="Times New Roman" panose="02020603050405020304" pitchFamily="18" charset="0"/>
              </a:rPr>
              <a:t>Manfaat</a:t>
            </a:r>
            <a:r>
              <a:rPr lang="ms-MY" sz="1200" spc="150" dirty="0">
                <a:ea typeface="Times New Roman" panose="02020603050405020304" pitchFamily="18" charset="0"/>
              </a:rPr>
              <a:t> </a:t>
            </a:r>
            <a:r>
              <a:rPr lang="ms-MY" sz="1200" spc="-4" dirty="0">
                <a:ea typeface="Times New Roman" panose="02020603050405020304" pitchFamily="18" charset="0"/>
              </a:rPr>
              <a:t>budaya,</a:t>
            </a:r>
            <a:r>
              <a:rPr lang="ms-MY" sz="1200" spc="150" dirty="0">
                <a:ea typeface="Times New Roman" panose="02020603050405020304" pitchFamily="18" charset="0"/>
              </a:rPr>
              <a:t> </a:t>
            </a:r>
            <a:r>
              <a:rPr lang="ms-MY" sz="1200" spc="-4" dirty="0">
                <a:ea typeface="Times New Roman" panose="02020603050405020304" pitchFamily="18" charset="0"/>
              </a:rPr>
              <a:t>yaitu</a:t>
            </a:r>
            <a:r>
              <a:rPr lang="ms-MY" sz="1200" spc="150" dirty="0">
                <a:ea typeface="Times New Roman" panose="02020603050405020304" pitchFamily="18" charset="0"/>
              </a:rPr>
              <a:t> </a:t>
            </a:r>
            <a:r>
              <a:rPr lang="ms-MY" sz="1200" spc="-4" dirty="0">
                <a:ea typeface="Times New Roman" panose="02020603050405020304" pitchFamily="18" charset="0"/>
              </a:rPr>
              <a:t>memajukan</a:t>
            </a:r>
            <a:r>
              <a:rPr lang="ms-MY" sz="1200" spc="150" dirty="0">
                <a:ea typeface="Times New Roman" panose="02020603050405020304" pitchFamily="18" charset="0"/>
              </a:rPr>
              <a:t> </a:t>
            </a:r>
            <a:r>
              <a:rPr lang="ms-MY" sz="1200" spc="-4" dirty="0">
                <a:ea typeface="Times New Roman" panose="02020603050405020304" pitchFamily="18" charset="0"/>
              </a:rPr>
              <a:t>kebudayaan</a:t>
            </a:r>
            <a:r>
              <a:rPr lang="ms-MY" sz="1200" spc="150" dirty="0">
                <a:ea typeface="Times New Roman" panose="02020603050405020304" pitchFamily="18" charset="0"/>
              </a:rPr>
              <a:t> </a:t>
            </a:r>
            <a:r>
              <a:rPr lang="ms-MY" sz="1200" spc="-4" dirty="0">
                <a:ea typeface="Times New Roman" panose="02020603050405020304" pitchFamily="18" charset="0"/>
              </a:rPr>
              <a:t>adat</a:t>
            </a:r>
            <a:r>
              <a:rPr lang="ms-MY" sz="1200" spc="150" dirty="0">
                <a:ea typeface="Times New Roman" panose="02020603050405020304" pitchFamily="18" charset="0"/>
              </a:rPr>
              <a:t> </a:t>
            </a:r>
            <a:r>
              <a:rPr lang="ms-MY" sz="1200" spc="-4" dirty="0">
                <a:ea typeface="Times New Roman" panose="02020603050405020304" pitchFamily="18" charset="0"/>
              </a:rPr>
              <a:t>istiadat,</a:t>
            </a:r>
            <a:r>
              <a:rPr lang="ms-MY" sz="1200" spc="150" dirty="0">
                <a:ea typeface="Times New Roman" panose="02020603050405020304" pitchFamily="18" charset="0"/>
              </a:rPr>
              <a:t> </a:t>
            </a:r>
            <a:r>
              <a:rPr lang="ms-MY" sz="1200" spc="-4" dirty="0">
                <a:ea typeface="Times New Roman" panose="02020603050405020304" pitchFamily="18" charset="0"/>
              </a:rPr>
              <a:t>religi</a:t>
            </a:r>
            <a:r>
              <a:rPr lang="ms-MY" sz="1200" spc="-195" dirty="0">
                <a:ea typeface="Times New Roman" panose="02020603050405020304" pitchFamily="18" charset="0"/>
              </a:rPr>
              <a:t> </a:t>
            </a:r>
            <a:r>
              <a:rPr lang="ms-MY" sz="1200" spc="-4" dirty="0">
                <a:ea typeface="Times New Roman" panose="02020603050405020304" pitchFamily="18" charset="0"/>
              </a:rPr>
              <a:t>dan</a:t>
            </a:r>
            <a:r>
              <a:rPr lang="ms-MY" sz="1200" spc="4" dirty="0">
                <a:ea typeface="Times New Roman" panose="02020603050405020304" pitchFamily="18" charset="0"/>
              </a:rPr>
              <a:t> </a:t>
            </a:r>
            <a:r>
              <a:rPr lang="ms-MY" sz="1200" spc="-4" dirty="0">
                <a:ea typeface="Times New Roman" panose="02020603050405020304" pitchFamily="18" charset="0"/>
              </a:rPr>
              <a:t>seni</a:t>
            </a:r>
            <a:r>
              <a:rPr lang="ms-MY" sz="1200" spc="4" dirty="0">
                <a:ea typeface="Times New Roman" panose="02020603050405020304" pitchFamily="18" charset="0"/>
              </a:rPr>
              <a:t> </a:t>
            </a:r>
            <a:r>
              <a:rPr lang="ms-MY" sz="1200" spc="-4" dirty="0">
                <a:ea typeface="Times New Roman" panose="02020603050405020304" pitchFamily="18" charset="0"/>
              </a:rPr>
              <a:t>budaya</a:t>
            </a:r>
            <a:r>
              <a:rPr lang="ms-MY" sz="1200" spc="4" dirty="0">
                <a:ea typeface="Times New Roman" panose="02020603050405020304" pitchFamily="18" charset="0"/>
              </a:rPr>
              <a:t> </a:t>
            </a:r>
            <a:r>
              <a:rPr lang="ms-MY" sz="1200" spc="-4" dirty="0">
                <a:ea typeface="Times New Roman" panose="02020603050405020304" pitchFamily="18" charset="0"/>
              </a:rPr>
              <a:t>yang</a:t>
            </a:r>
            <a:r>
              <a:rPr lang="ms-MY" sz="1200" spc="4" dirty="0">
                <a:ea typeface="Times New Roman" panose="02020603050405020304" pitchFamily="18" charset="0"/>
              </a:rPr>
              <a:t> </a:t>
            </a:r>
            <a:r>
              <a:rPr lang="ms-MY" sz="1200" spc="-4" dirty="0">
                <a:ea typeface="Times New Roman" panose="02020603050405020304" pitchFamily="18" charset="0"/>
              </a:rPr>
              <a:t>semakin</a:t>
            </a:r>
            <a:r>
              <a:rPr lang="ms-MY" sz="1200" spc="4" dirty="0">
                <a:ea typeface="Times New Roman" panose="02020603050405020304" pitchFamily="18" charset="0"/>
              </a:rPr>
              <a:t> </a:t>
            </a:r>
            <a:r>
              <a:rPr lang="ms-MY" sz="1200" spc="-4" dirty="0">
                <a:ea typeface="Times New Roman" panose="02020603050405020304" pitchFamily="18" charset="0"/>
              </a:rPr>
              <a:t>berkembang,</a:t>
            </a:r>
            <a:r>
              <a:rPr lang="ms-MY" sz="1200" spc="4" dirty="0">
                <a:ea typeface="Times New Roman" panose="02020603050405020304" pitchFamily="18" charset="0"/>
              </a:rPr>
              <a:t> </a:t>
            </a:r>
            <a:r>
              <a:rPr lang="ms-MY" sz="1200" spc="-4" dirty="0">
                <a:ea typeface="Times New Roman" panose="02020603050405020304" pitchFamily="18" charset="0"/>
              </a:rPr>
              <a:t>mengangkat</a:t>
            </a:r>
            <a:r>
              <a:rPr lang="ms-MY" sz="1200" spc="206" dirty="0">
                <a:ea typeface="Times New Roman" panose="02020603050405020304" pitchFamily="18" charset="0"/>
              </a:rPr>
              <a:t> </a:t>
            </a:r>
            <a:r>
              <a:rPr lang="ms-MY" sz="1200" spc="-4" dirty="0">
                <a:ea typeface="Times New Roman" panose="02020603050405020304" pitchFamily="18" charset="0"/>
              </a:rPr>
              <a:t>citra</a:t>
            </a:r>
            <a:r>
              <a:rPr lang="ms-MY" sz="1200" spc="4" dirty="0">
                <a:ea typeface="Times New Roman" panose="02020603050405020304" pitchFamily="18" charset="0"/>
              </a:rPr>
              <a:t> </a:t>
            </a:r>
            <a:r>
              <a:rPr lang="ms-MY" sz="1200" spc="-4" dirty="0">
                <a:ea typeface="Times New Roman" panose="02020603050405020304" pitchFamily="18" charset="0"/>
              </a:rPr>
              <a:t>bangsa,</a:t>
            </a:r>
            <a:r>
              <a:rPr lang="ms-MY" sz="1200" spc="4" dirty="0">
                <a:ea typeface="Times New Roman" panose="02020603050405020304" pitchFamily="18" charset="0"/>
              </a:rPr>
              <a:t> </a:t>
            </a:r>
            <a:r>
              <a:rPr lang="ms-MY" sz="1200" spc="-4" dirty="0">
                <a:ea typeface="Times New Roman" panose="02020603050405020304" pitchFamily="18" charset="0"/>
              </a:rPr>
              <a:t>memungkinkan</a:t>
            </a:r>
            <a:r>
              <a:rPr lang="ms-MY" sz="1200" spc="4" dirty="0">
                <a:ea typeface="Times New Roman" panose="02020603050405020304" pitchFamily="18" charset="0"/>
              </a:rPr>
              <a:t> </a:t>
            </a:r>
            <a:r>
              <a:rPr lang="ms-MY" sz="1200" spc="-4" dirty="0">
                <a:ea typeface="Times New Roman" panose="02020603050405020304" pitchFamily="18" charset="0"/>
              </a:rPr>
              <a:t>asimilasi</a:t>
            </a:r>
            <a:r>
              <a:rPr lang="ms-MY" sz="1200" spc="4" dirty="0">
                <a:ea typeface="Times New Roman" panose="02020603050405020304" pitchFamily="18" charset="0"/>
              </a:rPr>
              <a:t> </a:t>
            </a:r>
            <a:r>
              <a:rPr lang="ms-MY" sz="1200" spc="-4" dirty="0">
                <a:ea typeface="Times New Roman" panose="02020603050405020304" pitchFamily="18" charset="0"/>
              </a:rPr>
              <a:t>dan</a:t>
            </a:r>
            <a:r>
              <a:rPr lang="ms-MY" sz="1200" spc="4" dirty="0">
                <a:ea typeface="Times New Roman" panose="02020603050405020304" pitchFamily="18" charset="0"/>
              </a:rPr>
              <a:t> </a:t>
            </a:r>
            <a:r>
              <a:rPr lang="ms-MY" sz="1200" spc="-4" dirty="0">
                <a:ea typeface="Times New Roman" panose="02020603050405020304" pitchFamily="18" charset="0"/>
              </a:rPr>
              <a:t>akulturasi</a:t>
            </a:r>
            <a:r>
              <a:rPr lang="ms-MY" sz="1200" spc="4" dirty="0">
                <a:ea typeface="Times New Roman" panose="02020603050405020304" pitchFamily="18" charset="0"/>
              </a:rPr>
              <a:t> </a:t>
            </a:r>
            <a:r>
              <a:rPr lang="ms-MY" sz="1200" spc="-4" dirty="0">
                <a:ea typeface="Times New Roman" panose="02020603050405020304" pitchFamily="18" charset="0"/>
              </a:rPr>
              <a:t>budaya,</a:t>
            </a:r>
            <a:r>
              <a:rPr lang="ms-MY" sz="1200" spc="4" dirty="0">
                <a:ea typeface="Times New Roman" panose="02020603050405020304" pitchFamily="18" charset="0"/>
              </a:rPr>
              <a:t> </a:t>
            </a:r>
            <a:r>
              <a:rPr lang="ms-MY" sz="1200" spc="-4" dirty="0">
                <a:ea typeface="Times New Roman" panose="02020603050405020304" pitchFamily="18" charset="0"/>
              </a:rPr>
              <a:t>dan</a:t>
            </a:r>
            <a:r>
              <a:rPr lang="ms-MY" sz="1200" spc="4" dirty="0">
                <a:ea typeface="Times New Roman" panose="02020603050405020304" pitchFamily="18" charset="0"/>
              </a:rPr>
              <a:t> </a:t>
            </a:r>
            <a:r>
              <a:rPr lang="ms-MY" sz="1200" spc="-4" dirty="0">
                <a:ea typeface="Times New Roman" panose="02020603050405020304" pitchFamily="18" charset="0"/>
              </a:rPr>
              <a:t>sebagainya;</a:t>
            </a:r>
            <a:endParaRPr lang="id-ID" sz="1200" spc="-4" dirty="0">
              <a:ea typeface="Times New Roman" panose="02020603050405020304" pitchFamily="18" charset="0"/>
            </a:endParaRPr>
          </a:p>
          <a:p>
            <a:pPr marL="257175" marR="253841" indent="-257175">
              <a:lnSpc>
                <a:spcPct val="90000"/>
              </a:lnSpc>
              <a:spcBef>
                <a:spcPts val="0"/>
              </a:spcBef>
              <a:buSzPts val="1100"/>
              <a:buFont typeface="Times New Roman" panose="02020603050405020304" pitchFamily="18" charset="0"/>
              <a:buAutoNum type="arabicPeriod"/>
              <a:tabLst>
                <a:tab pos="357188" algn="l"/>
              </a:tabLst>
            </a:pPr>
            <a:r>
              <a:rPr lang="ms-MY" sz="1200" spc="-4" dirty="0">
                <a:ea typeface="Times New Roman" panose="02020603050405020304" pitchFamily="18" charset="0"/>
              </a:rPr>
              <a:t>Manfaat</a:t>
            </a:r>
            <a:r>
              <a:rPr lang="ms-MY" sz="1200" spc="4" dirty="0">
                <a:ea typeface="Times New Roman" panose="02020603050405020304" pitchFamily="18" charset="0"/>
              </a:rPr>
              <a:t> </a:t>
            </a:r>
            <a:r>
              <a:rPr lang="ms-MY" sz="1200" spc="-4" dirty="0">
                <a:ea typeface="Times New Roman" panose="02020603050405020304" pitchFamily="18" charset="0"/>
              </a:rPr>
              <a:t>lingkungan,</a:t>
            </a:r>
            <a:r>
              <a:rPr lang="ms-MY" sz="1200" spc="4" dirty="0">
                <a:ea typeface="Times New Roman" panose="02020603050405020304" pitchFamily="18" charset="0"/>
              </a:rPr>
              <a:t> </a:t>
            </a:r>
            <a:r>
              <a:rPr lang="ms-MY" sz="1200" spc="-4" dirty="0">
                <a:ea typeface="Times New Roman" panose="02020603050405020304" pitchFamily="18" charset="0"/>
              </a:rPr>
              <a:t>yaitu</a:t>
            </a:r>
            <a:r>
              <a:rPr lang="ms-MY" sz="1200" spc="4" dirty="0">
                <a:ea typeface="Times New Roman" panose="02020603050405020304" pitchFamily="18" charset="0"/>
              </a:rPr>
              <a:t> </a:t>
            </a:r>
            <a:r>
              <a:rPr lang="ms-MY" sz="1200" spc="-4" dirty="0">
                <a:ea typeface="Times New Roman" panose="02020603050405020304" pitchFamily="18" charset="0"/>
              </a:rPr>
              <a:t>melestarikan</a:t>
            </a:r>
            <a:r>
              <a:rPr lang="ms-MY" sz="1200" spc="4" dirty="0">
                <a:ea typeface="Times New Roman" panose="02020603050405020304" pitchFamily="18" charset="0"/>
              </a:rPr>
              <a:t> </a:t>
            </a:r>
            <a:r>
              <a:rPr lang="ms-MY" sz="1200" spc="-4" dirty="0">
                <a:ea typeface="Times New Roman" panose="02020603050405020304" pitchFamily="18" charset="0"/>
              </a:rPr>
              <a:t>(konservasi)</a:t>
            </a:r>
            <a:r>
              <a:rPr lang="ms-MY" sz="1200" spc="4" dirty="0">
                <a:ea typeface="Times New Roman" panose="02020603050405020304" pitchFamily="18" charset="0"/>
              </a:rPr>
              <a:t> </a:t>
            </a:r>
            <a:r>
              <a:rPr lang="ms-MY" sz="1200" spc="-4" dirty="0">
                <a:ea typeface="Times New Roman" panose="02020603050405020304" pitchFamily="18" charset="0"/>
              </a:rPr>
              <a:t>lingkungan,</a:t>
            </a:r>
            <a:r>
              <a:rPr lang="ms-MY" sz="1200" spc="4" dirty="0">
                <a:ea typeface="Times New Roman" panose="02020603050405020304" pitchFamily="18" charset="0"/>
              </a:rPr>
              <a:t> </a:t>
            </a:r>
            <a:r>
              <a:rPr lang="ms-MY" sz="1200" spc="-4" dirty="0">
                <a:ea typeface="Times New Roman" panose="02020603050405020304" pitchFamily="18" charset="0"/>
              </a:rPr>
              <a:t>kebersihan</a:t>
            </a:r>
            <a:r>
              <a:rPr lang="ms-MY" sz="1200" spc="-15" dirty="0">
                <a:ea typeface="Times New Roman" panose="02020603050405020304" pitchFamily="18" charset="0"/>
              </a:rPr>
              <a:t> </a:t>
            </a:r>
            <a:r>
              <a:rPr lang="ms-MY" sz="1200" spc="-4" dirty="0">
                <a:ea typeface="Times New Roman" panose="02020603050405020304" pitchFamily="18" charset="0"/>
              </a:rPr>
              <a:t>lingkungan</a:t>
            </a:r>
            <a:r>
              <a:rPr lang="ms-MY" sz="1200" spc="-15" dirty="0">
                <a:ea typeface="Times New Roman" panose="02020603050405020304" pitchFamily="18" charset="0"/>
              </a:rPr>
              <a:t> </a:t>
            </a:r>
            <a:r>
              <a:rPr lang="ms-MY" sz="1200" spc="-4" dirty="0">
                <a:ea typeface="Times New Roman" panose="02020603050405020304" pitchFamily="18" charset="0"/>
              </a:rPr>
              <a:t>dan</a:t>
            </a:r>
            <a:r>
              <a:rPr lang="ms-MY" sz="1200" spc="-11" dirty="0">
                <a:ea typeface="Times New Roman" panose="02020603050405020304" pitchFamily="18" charset="0"/>
              </a:rPr>
              <a:t> </a:t>
            </a:r>
            <a:r>
              <a:rPr lang="ms-MY" sz="1200" spc="-4" dirty="0">
                <a:ea typeface="Times New Roman" panose="02020603050405020304" pitchFamily="18" charset="0"/>
              </a:rPr>
              <a:t>keindahan</a:t>
            </a:r>
            <a:r>
              <a:rPr lang="ms-MY" sz="1200" spc="-15" dirty="0">
                <a:ea typeface="Times New Roman" panose="02020603050405020304" pitchFamily="18" charset="0"/>
              </a:rPr>
              <a:t> </a:t>
            </a:r>
            <a:r>
              <a:rPr lang="ms-MY" sz="1200" spc="-4" dirty="0">
                <a:ea typeface="Times New Roman" panose="02020603050405020304" pitchFamily="18" charset="0"/>
              </a:rPr>
              <a:t>lingkungan,</a:t>
            </a:r>
            <a:r>
              <a:rPr lang="ms-MY" sz="1200" spc="-11" dirty="0">
                <a:ea typeface="Times New Roman" panose="02020603050405020304" pitchFamily="18" charset="0"/>
              </a:rPr>
              <a:t> </a:t>
            </a:r>
            <a:r>
              <a:rPr lang="ms-MY" sz="1200" spc="-4" dirty="0">
                <a:ea typeface="Times New Roman" panose="02020603050405020304" pitchFamily="18" charset="0"/>
              </a:rPr>
              <a:t>dan</a:t>
            </a:r>
            <a:r>
              <a:rPr lang="ms-MY" sz="1200" spc="-15" dirty="0">
                <a:ea typeface="Times New Roman" panose="02020603050405020304" pitchFamily="18" charset="0"/>
              </a:rPr>
              <a:t> </a:t>
            </a:r>
            <a:r>
              <a:rPr lang="ms-MY" sz="1200" spc="-4" dirty="0">
                <a:ea typeface="Times New Roman" panose="02020603050405020304" pitchFamily="18" charset="0"/>
              </a:rPr>
              <a:t>sebagainya.</a:t>
            </a:r>
            <a:endParaRPr lang="id-ID" sz="1200" spc="-4" dirty="0">
              <a:ea typeface="Times New Roman" panose="02020603050405020304" pitchFamily="18" charset="0"/>
            </a:endParaRPr>
          </a:p>
          <a:p>
            <a:pPr marL="0">
              <a:lnSpc>
                <a:spcPct val="90000"/>
              </a:lnSpc>
              <a:spcBef>
                <a:spcPts val="19"/>
              </a:spcBef>
            </a:pPr>
            <a:r>
              <a:rPr lang="ms-MY" sz="1200" dirty="0">
                <a:ea typeface="Times New Roman" panose="02020603050405020304" pitchFamily="18" charset="0"/>
              </a:rPr>
              <a:t> </a:t>
            </a:r>
            <a:endParaRPr lang="id-ID" sz="1200" dirty="0">
              <a:ea typeface="Times New Roman" panose="02020603050405020304" pitchFamily="18" charset="0"/>
            </a:endParaRPr>
          </a:p>
          <a:p>
            <a:pPr>
              <a:lnSpc>
                <a:spcPct val="90000"/>
              </a:lnSpc>
            </a:pPr>
            <a:endParaRPr lang="id-ID" sz="1100" dirty="0"/>
          </a:p>
        </p:txBody>
      </p:sp>
      <p:pic>
        <p:nvPicPr>
          <p:cNvPr id="5122" name="Picture 2" descr="Peran Pariwisata Alternatif dalam Pelaksanaan Pariwisata Berkelanjutan  Halaman 1 - Kompasiana.com">
            <a:extLst>
              <a:ext uri="{FF2B5EF4-FFF2-40B4-BE49-F238E27FC236}">
                <a16:creationId xmlns:a16="http://schemas.microsoft.com/office/drawing/2014/main" id="{CE108DCB-EC96-94BE-2171-462C16A051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2126" y="2079023"/>
            <a:ext cx="2711832" cy="271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17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13"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5" name="Group 6154">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9272" cy="1576446"/>
            <a:chOff x="0" y="0"/>
            <a:chExt cx="12192002" cy="1576446"/>
          </a:xfrm>
        </p:grpSpPr>
        <p:sp>
          <p:nvSpPr>
            <p:cNvPr id="6156" name="Rectangle 6155">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8" name="Rectangle 6157">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Judul 1">
            <a:extLst>
              <a:ext uri="{FF2B5EF4-FFF2-40B4-BE49-F238E27FC236}">
                <a16:creationId xmlns:a16="http://schemas.microsoft.com/office/drawing/2014/main" id="{EBD139B7-7EB7-EB89-2E64-78617D162821}"/>
              </a:ext>
            </a:extLst>
          </p:cNvPr>
          <p:cNvSpPr>
            <a:spLocks noGrp="1"/>
          </p:cNvSpPr>
          <p:nvPr>
            <p:ph type="title"/>
          </p:nvPr>
        </p:nvSpPr>
        <p:spPr>
          <a:xfrm>
            <a:off x="1028698" y="319314"/>
            <a:ext cx="7108033" cy="1030515"/>
          </a:xfrm>
        </p:spPr>
        <p:txBody>
          <a:bodyPr anchor="ctr">
            <a:normAutofit/>
          </a:bodyPr>
          <a:lstStyle/>
          <a:p>
            <a:pPr>
              <a:lnSpc>
                <a:spcPct val="90000"/>
              </a:lnSpc>
            </a:pPr>
            <a:r>
              <a:rPr lang="ms-MY" sz="2200">
                <a:solidFill>
                  <a:srgbClr val="FFFFFF"/>
                </a:solidFill>
                <a:latin typeface="Trebuchet MS" panose="020B0603020202020204" pitchFamily="34" charset="0"/>
                <a:ea typeface="Trebuchet MS" panose="020B0603020202020204" pitchFamily="34" charset="0"/>
                <a:cs typeface="Trebuchet MS" panose="020B0603020202020204" pitchFamily="34" charset="0"/>
              </a:rPr>
              <a:t>Pemasukan</a:t>
            </a:r>
            <a:r>
              <a:rPr lang="ms-MY" sz="2200" spc="266">
                <a:solidFill>
                  <a:srgbClr val="FFFFFF"/>
                </a:solidFill>
                <a:latin typeface="Trebuchet MS" panose="020B0603020202020204" pitchFamily="34" charset="0"/>
                <a:ea typeface="Trebuchet MS" panose="020B0603020202020204" pitchFamily="34" charset="0"/>
                <a:cs typeface="Trebuchet MS" panose="020B0603020202020204" pitchFamily="34" charset="0"/>
              </a:rPr>
              <a:t> </a:t>
            </a:r>
            <a:r>
              <a:rPr lang="ms-MY" sz="2200">
                <a:solidFill>
                  <a:srgbClr val="FFFFFF"/>
                </a:solidFill>
                <a:latin typeface="Trebuchet MS" panose="020B0603020202020204" pitchFamily="34" charset="0"/>
                <a:ea typeface="Trebuchet MS" panose="020B0603020202020204" pitchFamily="34" charset="0"/>
                <a:cs typeface="Trebuchet MS" panose="020B0603020202020204" pitchFamily="34" charset="0"/>
              </a:rPr>
              <a:t>Devisa</a:t>
            </a:r>
            <a:r>
              <a:rPr lang="ms-MY" sz="2200" spc="266">
                <a:solidFill>
                  <a:srgbClr val="FFFFFF"/>
                </a:solidFill>
                <a:latin typeface="Trebuchet MS" panose="020B0603020202020204" pitchFamily="34" charset="0"/>
                <a:ea typeface="Trebuchet MS" panose="020B0603020202020204" pitchFamily="34" charset="0"/>
                <a:cs typeface="Trebuchet MS" panose="020B0603020202020204" pitchFamily="34" charset="0"/>
              </a:rPr>
              <a:t> </a:t>
            </a:r>
            <a:r>
              <a:rPr lang="ms-MY" sz="2200">
                <a:solidFill>
                  <a:srgbClr val="FFFFFF"/>
                </a:solidFill>
                <a:latin typeface="Trebuchet MS" panose="020B0603020202020204" pitchFamily="34" charset="0"/>
                <a:ea typeface="Trebuchet MS" panose="020B0603020202020204" pitchFamily="34" charset="0"/>
                <a:cs typeface="Trebuchet MS" panose="020B0603020202020204" pitchFamily="34" charset="0"/>
              </a:rPr>
              <a:t>dari</a:t>
            </a:r>
            <a:r>
              <a:rPr lang="ms-MY" sz="2200" spc="266">
                <a:solidFill>
                  <a:srgbClr val="FFFFFF"/>
                </a:solidFill>
                <a:latin typeface="Trebuchet MS" panose="020B0603020202020204" pitchFamily="34" charset="0"/>
                <a:ea typeface="Trebuchet MS" panose="020B0603020202020204" pitchFamily="34" charset="0"/>
                <a:cs typeface="Trebuchet MS" panose="020B0603020202020204" pitchFamily="34" charset="0"/>
              </a:rPr>
              <a:t> </a:t>
            </a:r>
            <a:r>
              <a:rPr lang="ms-MY" sz="2200">
                <a:solidFill>
                  <a:srgbClr val="FFFFFF"/>
                </a:solidFill>
                <a:latin typeface="Trebuchet MS" panose="020B0603020202020204" pitchFamily="34" charset="0"/>
                <a:ea typeface="Trebuchet MS" panose="020B0603020202020204" pitchFamily="34" charset="0"/>
                <a:cs typeface="Trebuchet MS" panose="020B0603020202020204" pitchFamily="34" charset="0"/>
              </a:rPr>
              <a:t>Pariwisata</a:t>
            </a:r>
            <a:r>
              <a:rPr lang="ms-MY" sz="2200" spc="-405">
                <a:solidFill>
                  <a:srgbClr val="FFFFFF"/>
                </a:solidFill>
                <a:latin typeface="Trebuchet MS" panose="020B0603020202020204" pitchFamily="34" charset="0"/>
                <a:ea typeface="Trebuchet MS" panose="020B0603020202020204" pitchFamily="34" charset="0"/>
                <a:cs typeface="Trebuchet MS" panose="020B0603020202020204" pitchFamily="34" charset="0"/>
              </a:rPr>
              <a:t> </a:t>
            </a:r>
            <a:r>
              <a:rPr lang="ms-MY" sz="2200">
                <a:solidFill>
                  <a:srgbClr val="FFFFFF"/>
                </a:solidFill>
                <a:latin typeface="Trebuchet MS" panose="020B0603020202020204" pitchFamily="34" charset="0"/>
                <a:ea typeface="Trebuchet MS" panose="020B0603020202020204" pitchFamily="34" charset="0"/>
                <a:cs typeface="Trebuchet MS" panose="020B0603020202020204" pitchFamily="34" charset="0"/>
              </a:rPr>
              <a:t>untuk</a:t>
            </a:r>
            <a:r>
              <a:rPr lang="ms-MY" sz="2200" spc="-41">
                <a:solidFill>
                  <a:srgbClr val="FFFFFF"/>
                </a:solidFill>
                <a:latin typeface="Trebuchet MS" panose="020B0603020202020204" pitchFamily="34" charset="0"/>
                <a:ea typeface="Trebuchet MS" panose="020B0603020202020204" pitchFamily="34" charset="0"/>
                <a:cs typeface="Trebuchet MS" panose="020B0603020202020204" pitchFamily="34" charset="0"/>
              </a:rPr>
              <a:t> </a:t>
            </a:r>
            <a:r>
              <a:rPr lang="ms-MY" sz="2200">
                <a:solidFill>
                  <a:srgbClr val="FFFFFF"/>
                </a:solidFill>
                <a:latin typeface="Trebuchet MS" panose="020B0603020202020204" pitchFamily="34" charset="0"/>
                <a:ea typeface="Trebuchet MS" panose="020B0603020202020204" pitchFamily="34" charset="0"/>
                <a:cs typeface="Trebuchet MS" panose="020B0603020202020204" pitchFamily="34" charset="0"/>
              </a:rPr>
              <a:t>Pembangunan</a:t>
            </a:r>
            <a:br>
              <a:rPr lang="id-ID" sz="2200">
                <a:solidFill>
                  <a:srgbClr val="FFFFFF"/>
                </a:solidFill>
                <a:latin typeface="Trebuchet MS" panose="020B0603020202020204" pitchFamily="34" charset="0"/>
                <a:ea typeface="Trebuchet MS" panose="020B0603020202020204" pitchFamily="34" charset="0"/>
                <a:cs typeface="Trebuchet MS" panose="020B0603020202020204" pitchFamily="34" charset="0"/>
              </a:rPr>
            </a:br>
            <a:endParaRPr lang="id-ID" sz="2200">
              <a:solidFill>
                <a:srgbClr val="FFFFFF"/>
              </a:solidFill>
            </a:endParaRPr>
          </a:p>
        </p:txBody>
      </p:sp>
      <p:pic>
        <p:nvPicPr>
          <p:cNvPr id="6148" name="Picture 4" descr="Peran Pengusaha dalam Pembangunan Pariwisata | PPT">
            <a:extLst>
              <a:ext uri="{FF2B5EF4-FFF2-40B4-BE49-F238E27FC236}">
                <a16:creationId xmlns:a16="http://schemas.microsoft.com/office/drawing/2014/main" id="{3F3C0844-5D5D-85DB-B587-D3FBDE53B9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8698" y="2076953"/>
            <a:ext cx="3423938" cy="25646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eran Pengusaha dalam Pembangunan Pariwisata | PPT">
            <a:extLst>
              <a:ext uri="{FF2B5EF4-FFF2-40B4-BE49-F238E27FC236}">
                <a16:creationId xmlns:a16="http://schemas.microsoft.com/office/drawing/2014/main" id="{6909CF26-1D6C-1354-6776-32B33DD455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00753" y="2090628"/>
            <a:ext cx="3450265" cy="2584368"/>
          </a:xfrm>
          <a:prstGeom prst="rect">
            <a:avLst/>
          </a:prstGeom>
          <a:noFill/>
          <a:extLst>
            <a:ext uri="{909E8E84-426E-40DD-AFC4-6F175D3DCCD1}">
              <a14:hiddenFill xmlns:a14="http://schemas.microsoft.com/office/drawing/2010/main">
                <a:solidFill>
                  <a:srgbClr val="FFFFFF"/>
                </a:solidFill>
              </a14:hiddenFill>
            </a:ext>
          </a:extLst>
        </p:spPr>
      </p:pic>
      <p:sp>
        <p:nvSpPr>
          <p:cNvPr id="3" name="Tampungan Konten 2">
            <a:extLst>
              <a:ext uri="{FF2B5EF4-FFF2-40B4-BE49-F238E27FC236}">
                <a16:creationId xmlns:a16="http://schemas.microsoft.com/office/drawing/2014/main" id="{B7145F5F-13BD-B1EE-266D-6D65DA181D1A}"/>
              </a:ext>
            </a:extLst>
          </p:cNvPr>
          <p:cNvSpPr>
            <a:spLocks noGrp="1"/>
          </p:cNvSpPr>
          <p:nvPr>
            <p:ph idx="1"/>
          </p:nvPr>
        </p:nvSpPr>
        <p:spPr>
          <a:xfrm>
            <a:off x="1028698" y="5070346"/>
            <a:ext cx="7122320" cy="1385266"/>
          </a:xfrm>
        </p:spPr>
        <p:txBody>
          <a:bodyPr>
            <a:normAutofit/>
          </a:bodyPr>
          <a:lstStyle/>
          <a:p>
            <a:pPr marL="257175" marR="253365" indent="-257175">
              <a:lnSpc>
                <a:spcPct val="90000"/>
              </a:lnSpc>
              <a:spcBef>
                <a:spcPts val="465"/>
              </a:spcBef>
              <a:buSzPts val="1100"/>
              <a:buFont typeface="Times New Roman" panose="02020603050405020304" pitchFamily="18" charset="0"/>
              <a:buAutoNum type="arabicPeriod"/>
              <a:tabLst>
                <a:tab pos="357188" algn="l"/>
              </a:tabLst>
            </a:pPr>
            <a:r>
              <a:rPr lang="ms-MY" sz="1300" spc="-4">
                <a:ea typeface="Times New Roman" panose="02020603050405020304" pitchFamily="18" charset="0"/>
              </a:rPr>
              <a:t>Sektor</a:t>
            </a:r>
            <a:r>
              <a:rPr lang="ms-MY" sz="1300" spc="4">
                <a:ea typeface="Times New Roman" panose="02020603050405020304" pitchFamily="18" charset="0"/>
              </a:rPr>
              <a:t> </a:t>
            </a:r>
            <a:r>
              <a:rPr lang="ms-MY" sz="1300" spc="-4">
                <a:ea typeface="Times New Roman" panose="02020603050405020304" pitchFamily="18" charset="0"/>
              </a:rPr>
              <a:t>pariwisata</a:t>
            </a:r>
            <a:r>
              <a:rPr lang="ms-MY" sz="1300" spc="4">
                <a:ea typeface="Times New Roman" panose="02020603050405020304" pitchFamily="18" charset="0"/>
              </a:rPr>
              <a:t> </a:t>
            </a:r>
            <a:r>
              <a:rPr lang="ms-MY" sz="1300" spc="-4">
                <a:ea typeface="Times New Roman" panose="02020603050405020304" pitchFamily="18" charset="0"/>
              </a:rPr>
              <a:t>memiliki</a:t>
            </a:r>
            <a:r>
              <a:rPr lang="ms-MY" sz="1300" spc="4">
                <a:ea typeface="Times New Roman" panose="02020603050405020304" pitchFamily="18" charset="0"/>
              </a:rPr>
              <a:t> </a:t>
            </a:r>
            <a:r>
              <a:rPr lang="ms-MY" sz="1300" spc="-4">
                <a:ea typeface="Times New Roman" panose="02020603050405020304" pitchFamily="18" charset="0"/>
              </a:rPr>
              <a:t>peran</a:t>
            </a:r>
            <a:r>
              <a:rPr lang="ms-MY" sz="1300" spc="4">
                <a:ea typeface="Times New Roman" panose="02020603050405020304" pitchFamily="18" charset="0"/>
              </a:rPr>
              <a:t> </a:t>
            </a:r>
            <a:r>
              <a:rPr lang="ms-MY" sz="1300" spc="-4">
                <a:ea typeface="Times New Roman" panose="02020603050405020304" pitchFamily="18" charset="0"/>
              </a:rPr>
              <a:t>besar</a:t>
            </a:r>
            <a:r>
              <a:rPr lang="ms-MY" sz="1300" spc="4">
                <a:ea typeface="Times New Roman" panose="02020603050405020304" pitchFamily="18" charset="0"/>
              </a:rPr>
              <a:t> </a:t>
            </a:r>
            <a:r>
              <a:rPr lang="ms-MY" sz="1300" spc="-4">
                <a:ea typeface="Times New Roman" panose="02020603050405020304" pitchFamily="18" charset="0"/>
              </a:rPr>
              <a:t>dalam</a:t>
            </a:r>
            <a:r>
              <a:rPr lang="ms-MY" sz="1300" spc="4">
                <a:ea typeface="Times New Roman" panose="02020603050405020304" pitchFamily="18" charset="0"/>
              </a:rPr>
              <a:t> </a:t>
            </a:r>
            <a:r>
              <a:rPr lang="ms-MY" sz="1300" spc="-4">
                <a:ea typeface="Times New Roman" panose="02020603050405020304" pitchFamily="18" charset="0"/>
              </a:rPr>
              <a:t>penciptaan</a:t>
            </a:r>
            <a:r>
              <a:rPr lang="ms-MY" sz="1300" spc="206">
                <a:ea typeface="Times New Roman" panose="02020603050405020304" pitchFamily="18" charset="0"/>
              </a:rPr>
              <a:t> </a:t>
            </a:r>
            <a:r>
              <a:rPr lang="ms-MY" sz="1300" spc="-4">
                <a:ea typeface="Times New Roman" panose="02020603050405020304" pitchFamily="18" charset="0"/>
              </a:rPr>
              <a:t>nilai</a:t>
            </a:r>
            <a:r>
              <a:rPr lang="ms-MY" sz="1300" spc="4">
                <a:ea typeface="Times New Roman" panose="02020603050405020304" pitchFamily="18" charset="0"/>
              </a:rPr>
              <a:t> </a:t>
            </a:r>
            <a:r>
              <a:rPr lang="ms-MY" sz="1300" spc="-4">
                <a:ea typeface="Times New Roman" panose="02020603050405020304" pitchFamily="18" charset="0"/>
              </a:rPr>
              <a:t>tambah faktor produksi, lapangan pekerjaan, distribusi pendapatan</a:t>
            </a:r>
            <a:r>
              <a:rPr lang="ms-MY" sz="1300" spc="4">
                <a:ea typeface="Times New Roman" panose="02020603050405020304" pitchFamily="18" charset="0"/>
              </a:rPr>
              <a:t> </a:t>
            </a:r>
            <a:r>
              <a:rPr lang="ms-MY" sz="1300" spc="-4">
                <a:ea typeface="Times New Roman" panose="02020603050405020304" pitchFamily="18" charset="0"/>
              </a:rPr>
              <a:t>institusi,</a:t>
            </a:r>
            <a:r>
              <a:rPr lang="ms-MY" sz="1300" spc="4">
                <a:ea typeface="Times New Roman" panose="02020603050405020304" pitchFamily="18" charset="0"/>
              </a:rPr>
              <a:t> </a:t>
            </a:r>
            <a:r>
              <a:rPr lang="ms-MY" sz="1300" spc="-4">
                <a:ea typeface="Times New Roman" panose="02020603050405020304" pitchFamily="18" charset="0"/>
              </a:rPr>
              <a:t>dan</a:t>
            </a:r>
            <a:r>
              <a:rPr lang="ms-MY" sz="1300" spc="4">
                <a:ea typeface="Times New Roman" panose="02020603050405020304" pitchFamily="18" charset="0"/>
              </a:rPr>
              <a:t> </a:t>
            </a:r>
            <a:r>
              <a:rPr lang="ms-MY" sz="1300" spc="-4">
                <a:ea typeface="Times New Roman" panose="02020603050405020304" pitchFamily="18" charset="0"/>
              </a:rPr>
              <a:t>memiliki</a:t>
            </a:r>
            <a:r>
              <a:rPr lang="ms-MY" sz="1300" spc="4">
                <a:ea typeface="Times New Roman" panose="02020603050405020304" pitchFamily="18" charset="0"/>
              </a:rPr>
              <a:t> </a:t>
            </a:r>
            <a:r>
              <a:rPr lang="ms-MY" sz="1300" spc="-4">
                <a:ea typeface="Times New Roman" panose="02020603050405020304" pitchFamily="18" charset="0"/>
              </a:rPr>
              <a:t>keterkaitan</a:t>
            </a:r>
            <a:r>
              <a:rPr lang="ms-MY" sz="1300" spc="4">
                <a:ea typeface="Times New Roman" panose="02020603050405020304" pitchFamily="18" charset="0"/>
              </a:rPr>
              <a:t> </a:t>
            </a:r>
            <a:r>
              <a:rPr lang="ms-MY" sz="1300" spc="-4">
                <a:ea typeface="Times New Roman" panose="02020603050405020304" pitchFamily="18" charset="0"/>
              </a:rPr>
              <a:t>dengan</a:t>
            </a:r>
            <a:r>
              <a:rPr lang="ms-MY" sz="1300" spc="4">
                <a:ea typeface="Times New Roman" panose="02020603050405020304" pitchFamily="18" charset="0"/>
              </a:rPr>
              <a:t> </a:t>
            </a:r>
            <a:r>
              <a:rPr lang="ms-MY" sz="1300" spc="-4">
                <a:ea typeface="Times New Roman" panose="02020603050405020304" pitchFamily="18" charset="0"/>
              </a:rPr>
              <a:t>sektor</a:t>
            </a:r>
            <a:r>
              <a:rPr lang="ms-MY" sz="1300" spc="206">
                <a:ea typeface="Times New Roman" panose="02020603050405020304" pitchFamily="18" charset="0"/>
              </a:rPr>
              <a:t> </a:t>
            </a:r>
            <a:r>
              <a:rPr lang="ms-MY" sz="1300" spc="-4">
                <a:ea typeface="Times New Roman" panose="02020603050405020304" pitchFamily="18" charset="0"/>
              </a:rPr>
              <a:t>perekonomian</a:t>
            </a:r>
            <a:r>
              <a:rPr lang="ms-MY" sz="1300" spc="4">
                <a:ea typeface="Times New Roman" panose="02020603050405020304" pitchFamily="18" charset="0"/>
              </a:rPr>
              <a:t> </a:t>
            </a:r>
            <a:r>
              <a:rPr lang="ms-MY" sz="1300" spc="-4">
                <a:ea typeface="Times New Roman" panose="02020603050405020304" pitchFamily="18" charset="0"/>
              </a:rPr>
              <a:t>secara</a:t>
            </a:r>
            <a:r>
              <a:rPr lang="ms-MY" sz="1300" spc="-8">
                <a:ea typeface="Times New Roman" panose="02020603050405020304" pitchFamily="18" charset="0"/>
              </a:rPr>
              <a:t> </a:t>
            </a:r>
            <a:r>
              <a:rPr lang="ms-MY" sz="1300" spc="-4">
                <a:ea typeface="Times New Roman" panose="02020603050405020304" pitchFamily="18" charset="0"/>
              </a:rPr>
              <a:t>keseluruhan.</a:t>
            </a:r>
            <a:endParaRPr lang="id-ID" sz="1300" spc="-4">
              <a:ea typeface="Times New Roman" panose="02020603050405020304" pitchFamily="18" charset="0"/>
            </a:endParaRPr>
          </a:p>
          <a:p>
            <a:pPr marL="257175" marR="256699" indent="-257175">
              <a:lnSpc>
                <a:spcPct val="90000"/>
              </a:lnSpc>
              <a:spcBef>
                <a:spcPts val="0"/>
              </a:spcBef>
              <a:buSzPts val="1100"/>
              <a:buFont typeface="Times New Roman" panose="02020603050405020304" pitchFamily="18" charset="0"/>
              <a:buAutoNum type="arabicPeriod"/>
              <a:tabLst>
                <a:tab pos="357188" algn="l"/>
              </a:tabLst>
            </a:pPr>
            <a:r>
              <a:rPr lang="ms-MY" sz="1300" spc="-4">
                <a:ea typeface="Times New Roman" panose="02020603050405020304" pitchFamily="18" charset="0"/>
              </a:rPr>
              <a:t>Sektor pariwisata memiliki efek multiplier tertinggi, yaitu pada sektor</a:t>
            </a:r>
            <a:r>
              <a:rPr lang="ms-MY" sz="1300" spc="-195">
                <a:ea typeface="Times New Roman" panose="02020603050405020304" pitchFamily="18" charset="0"/>
              </a:rPr>
              <a:t> </a:t>
            </a:r>
            <a:r>
              <a:rPr lang="ms-MY" sz="1300" spc="-4">
                <a:ea typeface="Times New Roman" panose="02020603050405020304" pitchFamily="18" charset="0"/>
              </a:rPr>
              <a:t>perdagangan,</a:t>
            </a:r>
            <a:r>
              <a:rPr lang="ms-MY" sz="1300" spc="-8">
                <a:ea typeface="Times New Roman" panose="02020603050405020304" pitchFamily="18" charset="0"/>
              </a:rPr>
              <a:t> </a:t>
            </a:r>
            <a:r>
              <a:rPr lang="ms-MY" sz="1300" spc="-4">
                <a:ea typeface="Times New Roman" panose="02020603050405020304" pitchFamily="18" charset="0"/>
              </a:rPr>
              <a:t>sektor</a:t>
            </a:r>
            <a:r>
              <a:rPr lang="ms-MY" sz="1300" spc="-8">
                <a:ea typeface="Times New Roman" panose="02020603050405020304" pitchFamily="18" charset="0"/>
              </a:rPr>
              <a:t> </a:t>
            </a:r>
            <a:r>
              <a:rPr lang="ms-MY" sz="1300" spc="-4">
                <a:ea typeface="Times New Roman" panose="02020603050405020304" pitchFamily="18" charset="0"/>
              </a:rPr>
              <a:t>restoran,</a:t>
            </a:r>
            <a:r>
              <a:rPr lang="ms-MY" sz="1300" spc="-8">
                <a:ea typeface="Times New Roman" panose="02020603050405020304" pitchFamily="18" charset="0"/>
              </a:rPr>
              <a:t> </a:t>
            </a:r>
            <a:r>
              <a:rPr lang="ms-MY" sz="1300" spc="-4">
                <a:ea typeface="Times New Roman" panose="02020603050405020304" pitchFamily="18" charset="0"/>
              </a:rPr>
              <a:t>dan sektor</a:t>
            </a:r>
            <a:r>
              <a:rPr lang="ms-MY" sz="1300" spc="-8">
                <a:ea typeface="Times New Roman" panose="02020603050405020304" pitchFamily="18" charset="0"/>
              </a:rPr>
              <a:t> </a:t>
            </a:r>
            <a:r>
              <a:rPr lang="ms-MY" sz="1300" spc="-4">
                <a:ea typeface="Times New Roman" panose="02020603050405020304" pitchFamily="18" charset="0"/>
              </a:rPr>
              <a:t>jasa-jasa.</a:t>
            </a:r>
            <a:endParaRPr lang="id-ID" sz="1300" spc="-4">
              <a:ea typeface="Times New Roman" panose="02020603050405020304" pitchFamily="18" charset="0"/>
            </a:endParaRPr>
          </a:p>
          <a:p>
            <a:pPr marL="257175" marR="253365" indent="-257175">
              <a:lnSpc>
                <a:spcPct val="90000"/>
              </a:lnSpc>
              <a:spcBef>
                <a:spcPts val="0"/>
              </a:spcBef>
              <a:buSzPts val="1100"/>
              <a:buFont typeface="Times New Roman" panose="02020603050405020304" pitchFamily="18" charset="0"/>
              <a:buAutoNum type="arabicPeriod"/>
              <a:tabLst>
                <a:tab pos="357188" algn="l"/>
              </a:tabLst>
            </a:pPr>
            <a:r>
              <a:rPr lang="ms-MY" sz="1300" spc="-4">
                <a:ea typeface="Times New Roman" panose="02020603050405020304" pitchFamily="18" charset="0"/>
              </a:rPr>
              <a:t>Dalam</a:t>
            </a:r>
            <a:r>
              <a:rPr lang="ms-MY" sz="1300" spc="4">
                <a:ea typeface="Times New Roman" panose="02020603050405020304" pitchFamily="18" charset="0"/>
              </a:rPr>
              <a:t> </a:t>
            </a:r>
            <a:r>
              <a:rPr lang="ms-MY" sz="1300" spc="-4">
                <a:ea typeface="Times New Roman" panose="02020603050405020304" pitchFamily="18" charset="0"/>
              </a:rPr>
              <a:t>keterkaitan</a:t>
            </a:r>
            <a:r>
              <a:rPr lang="ms-MY" sz="1300" spc="4">
                <a:ea typeface="Times New Roman" panose="02020603050405020304" pitchFamily="18" charset="0"/>
              </a:rPr>
              <a:t> </a:t>
            </a:r>
            <a:r>
              <a:rPr lang="ms-MY" sz="1300" spc="-4">
                <a:ea typeface="Times New Roman" panose="02020603050405020304" pitchFamily="18" charset="0"/>
              </a:rPr>
              <a:t>dengan</a:t>
            </a:r>
            <a:r>
              <a:rPr lang="ms-MY" sz="1300" spc="4">
                <a:ea typeface="Times New Roman" panose="02020603050405020304" pitchFamily="18" charset="0"/>
              </a:rPr>
              <a:t> </a:t>
            </a:r>
            <a:r>
              <a:rPr lang="ms-MY" sz="1300" spc="-4">
                <a:ea typeface="Times New Roman" panose="02020603050405020304" pitchFamily="18" charset="0"/>
              </a:rPr>
              <a:t>sektor-sektor</a:t>
            </a:r>
            <a:r>
              <a:rPr lang="ms-MY" sz="1300" spc="4">
                <a:ea typeface="Times New Roman" panose="02020603050405020304" pitchFamily="18" charset="0"/>
              </a:rPr>
              <a:t> </a:t>
            </a:r>
            <a:r>
              <a:rPr lang="ms-MY" sz="1300" spc="-4">
                <a:ea typeface="Times New Roman" panose="02020603050405020304" pitchFamily="18" charset="0"/>
              </a:rPr>
              <a:t>perekonomian,</a:t>
            </a:r>
            <a:r>
              <a:rPr lang="ms-MY" sz="1300" spc="4">
                <a:ea typeface="Times New Roman" panose="02020603050405020304" pitchFamily="18" charset="0"/>
              </a:rPr>
              <a:t> </a:t>
            </a:r>
            <a:r>
              <a:rPr lang="ms-MY" sz="1300" spc="-4">
                <a:ea typeface="Times New Roman" panose="02020603050405020304" pitchFamily="18" charset="0"/>
              </a:rPr>
              <a:t>sektor</a:t>
            </a:r>
            <a:r>
              <a:rPr lang="ms-MY" sz="1300" spc="4">
                <a:ea typeface="Times New Roman" panose="02020603050405020304" pitchFamily="18" charset="0"/>
              </a:rPr>
              <a:t> </a:t>
            </a:r>
            <a:r>
              <a:rPr lang="ms-MY" sz="1300" spc="-4">
                <a:ea typeface="Times New Roman" panose="02020603050405020304" pitchFamily="18" charset="0"/>
              </a:rPr>
              <a:t>pariwisata</a:t>
            </a:r>
            <a:r>
              <a:rPr lang="ms-MY" sz="1300" spc="4">
                <a:ea typeface="Times New Roman" panose="02020603050405020304" pitchFamily="18" charset="0"/>
              </a:rPr>
              <a:t> </a:t>
            </a:r>
            <a:r>
              <a:rPr lang="ms-MY" sz="1300" spc="-4">
                <a:ea typeface="Times New Roman" panose="02020603050405020304" pitchFamily="18" charset="0"/>
              </a:rPr>
              <a:t>memiliki</a:t>
            </a:r>
            <a:r>
              <a:rPr lang="ms-MY" sz="1300" spc="4">
                <a:ea typeface="Times New Roman" panose="02020603050405020304" pitchFamily="18" charset="0"/>
              </a:rPr>
              <a:t> </a:t>
            </a:r>
            <a:r>
              <a:rPr lang="ms-MY" sz="1300" spc="-4">
                <a:ea typeface="Times New Roman" panose="02020603050405020304" pitchFamily="18" charset="0"/>
              </a:rPr>
              <a:t>hubungan</a:t>
            </a:r>
            <a:r>
              <a:rPr lang="ms-MY" sz="1300" spc="4">
                <a:ea typeface="Times New Roman" panose="02020603050405020304" pitchFamily="18" charset="0"/>
              </a:rPr>
              <a:t> </a:t>
            </a:r>
            <a:r>
              <a:rPr lang="ms-MY" sz="1300" spc="-4">
                <a:ea typeface="Times New Roman" panose="02020603050405020304" pitchFamily="18" charset="0"/>
              </a:rPr>
              <a:t>sangat</a:t>
            </a:r>
            <a:r>
              <a:rPr lang="ms-MY" sz="1300" spc="4">
                <a:ea typeface="Times New Roman" panose="02020603050405020304" pitchFamily="18" charset="0"/>
              </a:rPr>
              <a:t> </a:t>
            </a:r>
            <a:r>
              <a:rPr lang="ms-MY" sz="1300" spc="-4">
                <a:ea typeface="Times New Roman" panose="02020603050405020304" pitchFamily="18" charset="0"/>
              </a:rPr>
              <a:t>erat</a:t>
            </a:r>
            <a:r>
              <a:rPr lang="ms-MY" sz="1300" spc="4">
                <a:ea typeface="Times New Roman" panose="02020603050405020304" pitchFamily="18" charset="0"/>
              </a:rPr>
              <a:t> </a:t>
            </a:r>
            <a:r>
              <a:rPr lang="ms-MY" sz="1300" spc="-4">
                <a:ea typeface="Times New Roman" panose="02020603050405020304" pitchFamily="18" charset="0"/>
              </a:rPr>
              <a:t>dengan</a:t>
            </a:r>
            <a:r>
              <a:rPr lang="ms-MY" sz="1300" spc="4">
                <a:ea typeface="Times New Roman" panose="02020603050405020304" pitchFamily="18" charset="0"/>
              </a:rPr>
              <a:t> </a:t>
            </a:r>
            <a:r>
              <a:rPr lang="ms-MY" sz="1300" spc="-4">
                <a:ea typeface="Times New Roman" panose="02020603050405020304" pitchFamily="18" charset="0"/>
              </a:rPr>
              <a:t>sektor-sektor</a:t>
            </a:r>
            <a:r>
              <a:rPr lang="ms-MY" sz="1300" spc="4">
                <a:ea typeface="Times New Roman" panose="02020603050405020304" pitchFamily="18" charset="0"/>
              </a:rPr>
              <a:t> </a:t>
            </a:r>
            <a:r>
              <a:rPr lang="ms-MY" sz="1300" spc="-4">
                <a:ea typeface="Times New Roman" panose="02020603050405020304" pitchFamily="18" charset="0"/>
              </a:rPr>
              <a:t>hulunya</a:t>
            </a:r>
            <a:r>
              <a:rPr lang="ms-MY" sz="1300" spc="-8">
                <a:ea typeface="Times New Roman" panose="02020603050405020304" pitchFamily="18" charset="0"/>
              </a:rPr>
              <a:t> </a:t>
            </a:r>
            <a:r>
              <a:rPr lang="ms-MY" sz="1300" spc="-4">
                <a:ea typeface="Times New Roman" panose="02020603050405020304" pitchFamily="18" charset="0"/>
              </a:rPr>
              <a:t>terutama sektor pertanian.</a:t>
            </a:r>
            <a:endParaRPr lang="id-ID" sz="1300" spc="-4">
              <a:ea typeface="Times New Roman" panose="02020603050405020304" pitchFamily="18" charset="0"/>
            </a:endParaRPr>
          </a:p>
          <a:p>
            <a:pPr>
              <a:lnSpc>
                <a:spcPct val="90000"/>
              </a:lnSpc>
            </a:pPr>
            <a:endParaRPr lang="id-ID" sz="1300"/>
          </a:p>
        </p:txBody>
      </p:sp>
    </p:spTree>
    <p:extLst>
      <p:ext uri="{BB962C8B-B14F-4D97-AF65-F5344CB8AC3E}">
        <p14:creationId xmlns:p14="http://schemas.microsoft.com/office/powerpoint/2010/main" val="329250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A2E35A43-1F13-7610-C23A-B8C0167229F0}"/>
              </a:ext>
            </a:extLst>
          </p:cNvPr>
          <p:cNvSpPr>
            <a:spLocks noGrp="1"/>
          </p:cNvSpPr>
          <p:nvPr>
            <p:ph type="title"/>
          </p:nvPr>
        </p:nvSpPr>
        <p:spPr>
          <a:xfrm>
            <a:off x="350041" y="586855"/>
            <a:ext cx="2401025" cy="3387497"/>
          </a:xfrm>
        </p:spPr>
        <p:txBody>
          <a:bodyPr anchor="b">
            <a:normAutofit/>
          </a:bodyPr>
          <a:lstStyle/>
          <a:p>
            <a:pPr algn="r">
              <a:lnSpc>
                <a:spcPct val="90000"/>
              </a:lnSpc>
            </a:pPr>
            <a:r>
              <a:rPr lang="ms-MY" sz="1900">
                <a:solidFill>
                  <a:srgbClr val="FFFFFF"/>
                </a:solidFill>
                <a:latin typeface="Trebuchet MS" panose="020B0603020202020204" pitchFamily="34" charset="0"/>
                <a:ea typeface="Trebuchet MS" panose="020B0603020202020204" pitchFamily="34" charset="0"/>
                <a:cs typeface="Trebuchet MS" panose="020B0603020202020204" pitchFamily="34" charset="0"/>
              </a:rPr>
              <a:t>Keberhasilan	Pariwisata	</a:t>
            </a:r>
            <a:r>
              <a:rPr lang="ms-MY" sz="1900" spc="-11">
                <a:solidFill>
                  <a:srgbClr val="FFFFFF"/>
                </a:solidFill>
                <a:latin typeface="Trebuchet MS" panose="020B0603020202020204" pitchFamily="34" charset="0"/>
                <a:ea typeface="Trebuchet MS" panose="020B0603020202020204" pitchFamily="34" charset="0"/>
                <a:cs typeface="Trebuchet MS" panose="020B0603020202020204" pitchFamily="34" charset="0"/>
              </a:rPr>
              <a:t>dalam </a:t>
            </a:r>
            <a:r>
              <a:rPr lang="ms-MY" sz="1900" spc="-405">
                <a:solidFill>
                  <a:srgbClr val="FFFFFF"/>
                </a:solidFill>
                <a:latin typeface="Trebuchet MS" panose="020B0603020202020204" pitchFamily="34" charset="0"/>
                <a:ea typeface="Trebuchet MS" panose="020B0603020202020204" pitchFamily="34" charset="0"/>
                <a:cs typeface="Trebuchet MS" panose="020B0603020202020204" pitchFamily="34" charset="0"/>
              </a:rPr>
              <a:t> </a:t>
            </a:r>
            <a:r>
              <a:rPr lang="ms-MY" sz="1900">
                <a:solidFill>
                  <a:srgbClr val="FFFFFF"/>
                </a:solidFill>
                <a:latin typeface="Trebuchet MS" panose="020B0603020202020204" pitchFamily="34" charset="0"/>
                <a:ea typeface="Trebuchet MS" panose="020B0603020202020204" pitchFamily="34" charset="0"/>
                <a:cs typeface="Trebuchet MS" panose="020B0603020202020204" pitchFamily="34" charset="0"/>
              </a:rPr>
              <a:t>Pembangunan</a:t>
            </a:r>
            <a:br>
              <a:rPr lang="id-ID" sz="1900">
                <a:solidFill>
                  <a:srgbClr val="FFFFFF"/>
                </a:solidFill>
                <a:latin typeface="Trebuchet MS" panose="020B0603020202020204" pitchFamily="34" charset="0"/>
                <a:ea typeface="Trebuchet MS" panose="020B0603020202020204" pitchFamily="34" charset="0"/>
                <a:cs typeface="Trebuchet MS" panose="020B0603020202020204" pitchFamily="34" charset="0"/>
              </a:rPr>
            </a:br>
            <a:endParaRPr lang="id-ID" sz="1900">
              <a:solidFill>
                <a:srgbClr val="FFFFFF"/>
              </a:solidFill>
            </a:endParaRPr>
          </a:p>
        </p:txBody>
      </p:sp>
      <p:sp>
        <p:nvSpPr>
          <p:cNvPr id="3" name="Tampungan Konten 2">
            <a:extLst>
              <a:ext uri="{FF2B5EF4-FFF2-40B4-BE49-F238E27FC236}">
                <a16:creationId xmlns:a16="http://schemas.microsoft.com/office/drawing/2014/main" id="{63FDBE3F-B038-0018-021E-BFE5B5B502CA}"/>
              </a:ext>
            </a:extLst>
          </p:cNvPr>
          <p:cNvSpPr>
            <a:spLocks noGrp="1"/>
          </p:cNvSpPr>
          <p:nvPr>
            <p:ph idx="1"/>
          </p:nvPr>
        </p:nvSpPr>
        <p:spPr>
          <a:xfrm>
            <a:off x="3607694" y="649480"/>
            <a:ext cx="4916510" cy="5546047"/>
          </a:xfrm>
        </p:spPr>
        <p:txBody>
          <a:bodyPr anchor="ctr">
            <a:normAutofit/>
          </a:bodyPr>
          <a:lstStyle/>
          <a:p>
            <a:pPr marL="185261" marR="252413">
              <a:spcBef>
                <a:spcPts val="229"/>
              </a:spcBef>
            </a:pPr>
            <a:r>
              <a:rPr lang="ms-MY" sz="1700" spc="-8">
                <a:ea typeface="Times New Roman" panose="02020603050405020304" pitchFamily="18" charset="0"/>
              </a:rPr>
              <a:t>Fandeli </a:t>
            </a:r>
            <a:r>
              <a:rPr lang="ms-MY" sz="1700" spc="-4">
                <a:ea typeface="Times New Roman" panose="02020603050405020304" pitchFamily="18" charset="0"/>
              </a:rPr>
              <a:t>(1995) menyatakan daya tarik daerah wisata yang akan dikunjungi</a:t>
            </a:r>
            <a:r>
              <a:rPr lang="ms-MY" sz="1700" spc="-195">
                <a:ea typeface="Times New Roman" panose="02020603050405020304" pitchFamily="18" charset="0"/>
              </a:rPr>
              <a:t> </a:t>
            </a:r>
            <a:r>
              <a:rPr lang="ms-MY" sz="1700" spc="-23">
                <a:ea typeface="Times New Roman" panose="02020603050405020304" pitchFamily="18" charset="0"/>
              </a:rPr>
              <a:t>para</a:t>
            </a:r>
            <a:r>
              <a:rPr lang="ms-MY" sz="1700" spc="-49">
                <a:ea typeface="Times New Roman" panose="02020603050405020304" pitchFamily="18" charset="0"/>
              </a:rPr>
              <a:t> </a:t>
            </a:r>
            <a:r>
              <a:rPr lang="ms-MY" sz="1700" spc="-23">
                <a:ea typeface="Times New Roman" panose="02020603050405020304" pitchFamily="18" charset="0"/>
              </a:rPr>
              <a:t>wisatawan</a:t>
            </a:r>
            <a:r>
              <a:rPr lang="ms-MY" sz="1700" spc="-49">
                <a:ea typeface="Times New Roman" panose="02020603050405020304" pitchFamily="18" charset="0"/>
              </a:rPr>
              <a:t> </a:t>
            </a:r>
            <a:r>
              <a:rPr lang="ms-MY" sz="1700" spc="-23">
                <a:ea typeface="Times New Roman" panose="02020603050405020304" pitchFamily="18" charset="0"/>
              </a:rPr>
              <a:t>dibedakan</a:t>
            </a:r>
            <a:r>
              <a:rPr lang="ms-MY" sz="1700" spc="-49">
                <a:ea typeface="Times New Roman" panose="02020603050405020304" pitchFamily="18" charset="0"/>
              </a:rPr>
              <a:t> </a:t>
            </a:r>
            <a:r>
              <a:rPr lang="ms-MY" sz="1700" spc="-23">
                <a:ea typeface="Times New Roman" panose="02020603050405020304" pitchFamily="18" charset="0"/>
              </a:rPr>
              <a:t>atas</a:t>
            </a:r>
            <a:r>
              <a:rPr lang="ms-MY" sz="1700" spc="-49">
                <a:ea typeface="Times New Roman" panose="02020603050405020304" pitchFamily="18" charset="0"/>
              </a:rPr>
              <a:t> </a:t>
            </a:r>
            <a:r>
              <a:rPr lang="ms-MY" sz="1700" spc="-19">
                <a:ea typeface="Times New Roman" panose="02020603050405020304" pitchFamily="18" charset="0"/>
              </a:rPr>
              <a:t>3</a:t>
            </a:r>
            <a:r>
              <a:rPr lang="ms-MY" sz="1700" spc="-49">
                <a:ea typeface="Times New Roman" panose="02020603050405020304" pitchFamily="18" charset="0"/>
              </a:rPr>
              <a:t> </a:t>
            </a:r>
            <a:r>
              <a:rPr lang="ms-MY" sz="1700" spc="-19">
                <a:ea typeface="Times New Roman" panose="02020603050405020304" pitchFamily="18" charset="0"/>
              </a:rPr>
              <a:t>bagian,</a:t>
            </a:r>
            <a:r>
              <a:rPr lang="ms-MY" sz="1700" spc="-49">
                <a:ea typeface="Times New Roman" panose="02020603050405020304" pitchFamily="18" charset="0"/>
              </a:rPr>
              <a:t> </a:t>
            </a:r>
            <a:r>
              <a:rPr lang="ms-MY" sz="1700" spc="-19">
                <a:ea typeface="Times New Roman" panose="02020603050405020304" pitchFamily="18" charset="0"/>
              </a:rPr>
              <a:t>yaitu:</a:t>
            </a:r>
            <a:endParaRPr lang="id-ID" sz="1700">
              <a:ea typeface="Times New Roman" panose="02020603050405020304" pitchFamily="18" charset="0"/>
            </a:endParaRPr>
          </a:p>
          <a:p>
            <a:pPr marL="257175" marR="251936" indent="-257175">
              <a:spcBef>
                <a:spcPts val="443"/>
              </a:spcBef>
              <a:buSzPts val="1100"/>
              <a:buFont typeface="Times New Roman" panose="02020603050405020304" pitchFamily="18" charset="0"/>
              <a:buAutoNum type="arabicPeriod"/>
              <a:tabLst>
                <a:tab pos="357188" algn="l"/>
              </a:tabLst>
            </a:pPr>
            <a:r>
              <a:rPr lang="ms-MY" sz="1700" spc="-4">
                <a:ea typeface="Times New Roman" panose="02020603050405020304" pitchFamily="18" charset="0"/>
              </a:rPr>
              <a:t>Daya Tarik Alam Pariwisata, yaitu wisata yang dilakukan dengan</a:t>
            </a:r>
            <a:r>
              <a:rPr lang="ms-MY" sz="1700" spc="4">
                <a:ea typeface="Times New Roman" panose="02020603050405020304" pitchFamily="18" charset="0"/>
              </a:rPr>
              <a:t> </a:t>
            </a:r>
            <a:r>
              <a:rPr lang="ms-MY" sz="1700" spc="-4">
                <a:ea typeface="Times New Roman" panose="02020603050405020304" pitchFamily="18" charset="0"/>
              </a:rPr>
              <a:t>mengunjungi daerah tujuan wisata yang memiliki keunikan daya tarik</a:t>
            </a:r>
            <a:r>
              <a:rPr lang="ms-MY" sz="1700" spc="-195">
                <a:ea typeface="Times New Roman" panose="02020603050405020304" pitchFamily="18" charset="0"/>
              </a:rPr>
              <a:t> </a:t>
            </a:r>
            <a:r>
              <a:rPr lang="ms-MY" sz="1700" spc="-4">
                <a:ea typeface="Times New Roman" panose="02020603050405020304" pitchFamily="18" charset="0"/>
              </a:rPr>
              <a:t>alamnya, seperti laut, pesisir pantai, gunung, lembah, air terjun, hutan</a:t>
            </a:r>
            <a:r>
              <a:rPr lang="ms-MY" sz="1700" spc="-195">
                <a:ea typeface="Times New Roman" panose="02020603050405020304" pitchFamily="18" charset="0"/>
              </a:rPr>
              <a:t> </a:t>
            </a:r>
            <a:r>
              <a:rPr lang="ms-MY" sz="1700" spc="-4">
                <a:ea typeface="Times New Roman" panose="02020603050405020304" pitchFamily="18" charset="0"/>
              </a:rPr>
              <a:t>dan</a:t>
            </a:r>
            <a:r>
              <a:rPr lang="ms-MY" sz="1700" spc="-8">
                <a:ea typeface="Times New Roman" panose="02020603050405020304" pitchFamily="18" charset="0"/>
              </a:rPr>
              <a:t> </a:t>
            </a:r>
            <a:r>
              <a:rPr lang="ms-MY" sz="1700" spc="-4">
                <a:ea typeface="Times New Roman" panose="02020603050405020304" pitchFamily="18" charset="0"/>
              </a:rPr>
              <a:t>objek wisata yang masih</a:t>
            </a:r>
            <a:r>
              <a:rPr lang="ms-MY" sz="1700" spc="-8">
                <a:ea typeface="Times New Roman" panose="02020603050405020304" pitchFamily="18" charset="0"/>
              </a:rPr>
              <a:t> </a:t>
            </a:r>
            <a:r>
              <a:rPr lang="ms-MY" sz="1700" spc="-4">
                <a:ea typeface="Times New Roman" panose="02020603050405020304" pitchFamily="18" charset="0"/>
              </a:rPr>
              <a:t>alami;</a:t>
            </a:r>
            <a:endParaRPr lang="id-ID" sz="1700" spc="-4">
              <a:ea typeface="Times New Roman" panose="02020603050405020304" pitchFamily="18" charset="0"/>
            </a:endParaRPr>
          </a:p>
          <a:p>
            <a:pPr marL="257175" marR="252413" indent="-257175">
              <a:spcBef>
                <a:spcPts val="0"/>
              </a:spcBef>
              <a:buSzPts val="1100"/>
              <a:buFont typeface="Times New Roman" panose="02020603050405020304" pitchFamily="18" charset="0"/>
              <a:buAutoNum type="arabicPeriod"/>
              <a:tabLst>
                <a:tab pos="357188" algn="l"/>
              </a:tabLst>
            </a:pPr>
            <a:r>
              <a:rPr lang="ms-MY" sz="1700" spc="-4">
                <a:ea typeface="Times New Roman" panose="02020603050405020304" pitchFamily="18" charset="0"/>
              </a:rPr>
              <a:t>Daya Tarik Budaya Pariwisata, yaitu merupakan suatu wisata yang</a:t>
            </a:r>
            <a:r>
              <a:rPr lang="ms-MY" sz="1700" spc="4">
                <a:ea typeface="Times New Roman" panose="02020603050405020304" pitchFamily="18" charset="0"/>
              </a:rPr>
              <a:t> </a:t>
            </a:r>
            <a:r>
              <a:rPr lang="ms-MY" sz="1700" spc="-4">
                <a:ea typeface="Times New Roman" panose="02020603050405020304" pitchFamily="18" charset="0"/>
              </a:rPr>
              <a:t>dilakukan mengunjungi tempat-tempat yang memiliki keunikan atau</a:t>
            </a:r>
            <a:r>
              <a:rPr lang="ms-MY" sz="1700" spc="4">
                <a:ea typeface="Times New Roman" panose="02020603050405020304" pitchFamily="18" charset="0"/>
              </a:rPr>
              <a:t> </a:t>
            </a:r>
            <a:r>
              <a:rPr lang="ms-MY" sz="1700" spc="-4">
                <a:ea typeface="Times New Roman" panose="02020603050405020304" pitchFamily="18" charset="0"/>
              </a:rPr>
              <a:t>kekhasan</a:t>
            </a:r>
            <a:r>
              <a:rPr lang="ms-MY" sz="1700" spc="-8">
                <a:ea typeface="Times New Roman" panose="02020603050405020304" pitchFamily="18" charset="0"/>
              </a:rPr>
              <a:t> </a:t>
            </a:r>
            <a:r>
              <a:rPr lang="ms-MY" sz="1700" spc="-4">
                <a:ea typeface="Times New Roman" panose="02020603050405020304" pitchFamily="18" charset="0"/>
              </a:rPr>
              <a:t>budaya;</a:t>
            </a:r>
            <a:endParaRPr lang="id-ID" sz="1700" spc="-4">
              <a:ea typeface="Times New Roman" panose="02020603050405020304" pitchFamily="18" charset="0"/>
            </a:endParaRPr>
          </a:p>
          <a:p>
            <a:pPr marL="257175" marR="252889" indent="-257175">
              <a:spcBef>
                <a:spcPts val="0"/>
              </a:spcBef>
              <a:buSzPts val="1100"/>
              <a:buFont typeface="Times New Roman" panose="02020603050405020304" pitchFamily="18" charset="0"/>
              <a:buAutoNum type="arabicPeriod"/>
              <a:tabLst>
                <a:tab pos="357188" algn="l"/>
              </a:tabLst>
            </a:pPr>
            <a:r>
              <a:rPr lang="ms-MY" sz="1700" spc="-4">
                <a:ea typeface="Times New Roman" panose="02020603050405020304" pitchFamily="18" charset="0"/>
              </a:rPr>
              <a:t>Daya Tarik Minat Khusus Pariwisata, yaitu merupakan pariwisata</a:t>
            </a:r>
            <a:r>
              <a:rPr lang="ms-MY" sz="1700" spc="4">
                <a:ea typeface="Times New Roman" panose="02020603050405020304" pitchFamily="18" charset="0"/>
              </a:rPr>
              <a:t> </a:t>
            </a:r>
            <a:r>
              <a:rPr lang="ms-MY" sz="1700" spc="-4">
                <a:ea typeface="Times New Roman" panose="02020603050405020304" pitchFamily="18" charset="0"/>
              </a:rPr>
              <a:t>yang</a:t>
            </a:r>
            <a:r>
              <a:rPr lang="ms-MY" sz="1700" spc="4">
                <a:ea typeface="Times New Roman" panose="02020603050405020304" pitchFamily="18" charset="0"/>
              </a:rPr>
              <a:t> </a:t>
            </a:r>
            <a:r>
              <a:rPr lang="ms-MY" sz="1700" spc="-4">
                <a:ea typeface="Times New Roman" panose="02020603050405020304" pitchFamily="18" charset="0"/>
              </a:rPr>
              <a:t>dilakukan</a:t>
            </a:r>
            <a:r>
              <a:rPr lang="ms-MY" sz="1700" spc="4">
                <a:ea typeface="Times New Roman" panose="02020603050405020304" pitchFamily="18" charset="0"/>
              </a:rPr>
              <a:t> </a:t>
            </a:r>
            <a:r>
              <a:rPr lang="ms-MY" sz="1700" spc="-4">
                <a:ea typeface="Times New Roman" panose="02020603050405020304" pitchFamily="18" charset="0"/>
              </a:rPr>
              <a:t>dengan</a:t>
            </a:r>
            <a:r>
              <a:rPr lang="ms-MY" sz="1700" spc="4">
                <a:ea typeface="Times New Roman" panose="02020603050405020304" pitchFamily="18" charset="0"/>
              </a:rPr>
              <a:t> </a:t>
            </a:r>
            <a:r>
              <a:rPr lang="ms-MY" sz="1700" spc="-4">
                <a:ea typeface="Times New Roman" panose="02020603050405020304" pitchFamily="18" charset="0"/>
              </a:rPr>
              <a:t>mengunjungi</a:t>
            </a:r>
            <a:r>
              <a:rPr lang="ms-MY" sz="1700" spc="4">
                <a:ea typeface="Times New Roman" panose="02020603050405020304" pitchFamily="18" charset="0"/>
              </a:rPr>
              <a:t> </a:t>
            </a:r>
            <a:r>
              <a:rPr lang="ms-MY" sz="1700" spc="-4">
                <a:ea typeface="Times New Roman" panose="02020603050405020304" pitchFamily="18" charset="0"/>
              </a:rPr>
              <a:t>objek</a:t>
            </a:r>
            <a:r>
              <a:rPr lang="ms-MY" sz="1700" spc="4">
                <a:ea typeface="Times New Roman" panose="02020603050405020304" pitchFamily="18" charset="0"/>
              </a:rPr>
              <a:t> </a:t>
            </a:r>
            <a:r>
              <a:rPr lang="ms-MY" sz="1700" spc="-4">
                <a:ea typeface="Times New Roman" panose="02020603050405020304" pitchFamily="18" charset="0"/>
              </a:rPr>
              <a:t>wisata</a:t>
            </a:r>
            <a:r>
              <a:rPr lang="ms-MY" sz="1700" spc="4">
                <a:ea typeface="Times New Roman" panose="02020603050405020304" pitchFamily="18" charset="0"/>
              </a:rPr>
              <a:t> </a:t>
            </a:r>
            <a:r>
              <a:rPr lang="ms-MY" sz="1700" spc="-4">
                <a:ea typeface="Times New Roman" panose="02020603050405020304" pitchFamily="18" charset="0"/>
              </a:rPr>
              <a:t>yang</a:t>
            </a:r>
            <a:r>
              <a:rPr lang="ms-MY" sz="1700" spc="206">
                <a:ea typeface="Times New Roman" panose="02020603050405020304" pitchFamily="18" charset="0"/>
              </a:rPr>
              <a:t> </a:t>
            </a:r>
            <a:r>
              <a:rPr lang="ms-MY" sz="1700" spc="-4">
                <a:ea typeface="Times New Roman" panose="02020603050405020304" pitchFamily="18" charset="0"/>
              </a:rPr>
              <a:t>sesuai</a:t>
            </a:r>
            <a:r>
              <a:rPr lang="ms-MY" sz="1700" spc="4">
                <a:ea typeface="Times New Roman" panose="02020603050405020304" pitchFamily="18" charset="0"/>
              </a:rPr>
              <a:t> </a:t>
            </a:r>
            <a:r>
              <a:rPr lang="ms-MY" sz="1700" spc="-4">
                <a:ea typeface="Times New Roman" panose="02020603050405020304" pitchFamily="18" charset="0"/>
              </a:rPr>
              <a:t>dengan minat seperti wisata olahraga, wisata rohani, wisata kuliner,</a:t>
            </a:r>
            <a:r>
              <a:rPr lang="ms-MY" sz="1700" spc="4">
                <a:ea typeface="Times New Roman" panose="02020603050405020304" pitchFamily="18" charset="0"/>
              </a:rPr>
              <a:t> </a:t>
            </a:r>
            <a:r>
              <a:rPr lang="ms-MY" sz="1700" spc="-4">
                <a:ea typeface="Times New Roman" panose="02020603050405020304" pitchFamily="18" charset="0"/>
              </a:rPr>
              <a:t>wisata</a:t>
            </a:r>
            <a:r>
              <a:rPr lang="ms-MY" sz="1700" spc="-8">
                <a:ea typeface="Times New Roman" panose="02020603050405020304" pitchFamily="18" charset="0"/>
              </a:rPr>
              <a:t> </a:t>
            </a:r>
            <a:r>
              <a:rPr lang="ms-MY" sz="1700" spc="-4">
                <a:ea typeface="Times New Roman" panose="02020603050405020304" pitchFamily="18" charset="0"/>
              </a:rPr>
              <a:t>belanja, dengan</a:t>
            </a:r>
            <a:r>
              <a:rPr lang="ms-MY" sz="1700" spc="-8">
                <a:ea typeface="Times New Roman" panose="02020603050405020304" pitchFamily="18" charset="0"/>
              </a:rPr>
              <a:t> </a:t>
            </a:r>
            <a:r>
              <a:rPr lang="ms-MY" sz="1700" spc="-4">
                <a:ea typeface="Times New Roman" panose="02020603050405020304" pitchFamily="18" charset="0"/>
              </a:rPr>
              <a:t>jenis-jenis</a:t>
            </a:r>
            <a:r>
              <a:rPr lang="ms-MY" sz="1700" spc="-8">
                <a:ea typeface="Times New Roman" panose="02020603050405020304" pitchFamily="18" charset="0"/>
              </a:rPr>
              <a:t> </a:t>
            </a:r>
            <a:r>
              <a:rPr lang="ms-MY" sz="1700" spc="-4">
                <a:ea typeface="Times New Roman" panose="02020603050405020304" pitchFamily="18" charset="0"/>
              </a:rPr>
              <a:t>kegiatannya</a:t>
            </a:r>
            <a:r>
              <a:rPr lang="ms-MY" sz="1700" spc="-8">
                <a:ea typeface="Times New Roman" panose="02020603050405020304" pitchFamily="18" charset="0"/>
              </a:rPr>
              <a:t> </a:t>
            </a:r>
            <a:r>
              <a:rPr lang="ms-MY" sz="1700" spc="-4">
                <a:ea typeface="Times New Roman" panose="02020603050405020304" pitchFamily="18" charset="0"/>
              </a:rPr>
              <a:t>lainnya.</a:t>
            </a:r>
            <a:endParaRPr lang="id-ID" sz="1700" spc="-4">
              <a:ea typeface="Times New Roman" panose="02020603050405020304" pitchFamily="18" charset="0"/>
            </a:endParaRPr>
          </a:p>
          <a:p>
            <a:endParaRPr lang="id-ID" sz="1700"/>
          </a:p>
        </p:txBody>
      </p:sp>
    </p:spTree>
    <p:extLst>
      <p:ext uri="{BB962C8B-B14F-4D97-AF65-F5344CB8AC3E}">
        <p14:creationId xmlns:p14="http://schemas.microsoft.com/office/powerpoint/2010/main" val="56773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83EB7FA8-B65D-9987-CC1A-DCE6A8666F39}"/>
              </a:ext>
            </a:extLst>
          </p:cNvPr>
          <p:cNvSpPr>
            <a:spLocks noGrp="1"/>
          </p:cNvSpPr>
          <p:nvPr>
            <p:ph type="title"/>
          </p:nvPr>
        </p:nvSpPr>
        <p:spPr>
          <a:xfrm>
            <a:off x="5932712" y="741391"/>
            <a:ext cx="2547763" cy="1616203"/>
          </a:xfrm>
        </p:spPr>
        <p:txBody>
          <a:bodyPr anchor="b">
            <a:normAutofit/>
          </a:bodyPr>
          <a:lstStyle/>
          <a:p>
            <a:r>
              <a:rPr lang="en-US" sz="2800" dirty="0"/>
              <a:t>Daya Tarik </a:t>
            </a:r>
            <a:r>
              <a:rPr lang="en-US" sz="2800" dirty="0" err="1"/>
              <a:t>pariwisata</a:t>
            </a:r>
            <a:endParaRPr lang="id-ID" sz="2800" dirty="0"/>
          </a:p>
        </p:txBody>
      </p:sp>
      <p:pic>
        <p:nvPicPr>
          <p:cNvPr id="7172" name="Picture 4" descr="Panduan Potensi Pembangunan Sektor Pariwisata dan Ekonomi Kreatif">
            <a:extLst>
              <a:ext uri="{FF2B5EF4-FFF2-40B4-BE49-F238E27FC236}">
                <a16:creationId xmlns:a16="http://schemas.microsoft.com/office/drawing/2014/main" id="{4F4788A2-0D72-F01A-BD82-B0A7FC2143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33" r="19061"/>
          <a:stretch/>
        </p:blipFill>
        <p:spPr bwMode="auto">
          <a:xfrm>
            <a:off x="663523" y="877413"/>
            <a:ext cx="4805177"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7177" name="Group 7176">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3522" y="5858828"/>
            <a:ext cx="4805178" cy="123363"/>
            <a:chOff x="7015162" y="5858828"/>
            <a:chExt cx="4300544" cy="123363"/>
          </a:xfrm>
        </p:grpSpPr>
        <p:sp>
          <p:nvSpPr>
            <p:cNvPr id="7178" name="Rectangle 7177">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ampungan Konten 2">
            <a:extLst>
              <a:ext uri="{FF2B5EF4-FFF2-40B4-BE49-F238E27FC236}">
                <a16:creationId xmlns:a16="http://schemas.microsoft.com/office/drawing/2014/main" id="{159DFB57-A1F0-88D0-53A6-1A595ED8F8E5}"/>
              </a:ext>
            </a:extLst>
          </p:cNvPr>
          <p:cNvSpPr>
            <a:spLocks noGrp="1"/>
          </p:cNvSpPr>
          <p:nvPr>
            <p:ph idx="1"/>
          </p:nvPr>
        </p:nvSpPr>
        <p:spPr>
          <a:xfrm>
            <a:off x="5932713" y="2533476"/>
            <a:ext cx="2554061" cy="3447832"/>
          </a:xfrm>
        </p:spPr>
        <p:txBody>
          <a:bodyPr anchor="t">
            <a:normAutofit/>
          </a:bodyPr>
          <a:lstStyle/>
          <a:p>
            <a:pPr marL="185261">
              <a:lnSpc>
                <a:spcPct val="90000"/>
              </a:lnSpc>
              <a:spcBef>
                <a:spcPts val="0"/>
              </a:spcBef>
            </a:pPr>
            <a:r>
              <a:rPr lang="ms-MY" sz="1600" spc="-4" dirty="0">
                <a:ea typeface="Times New Roman" panose="02020603050405020304" pitchFamily="18" charset="0"/>
              </a:rPr>
              <a:t>Ismayanti</a:t>
            </a:r>
            <a:r>
              <a:rPr lang="ms-MY" sz="1600" spc="8" dirty="0">
                <a:ea typeface="Times New Roman" panose="02020603050405020304" pitchFamily="18" charset="0"/>
              </a:rPr>
              <a:t> </a:t>
            </a:r>
            <a:r>
              <a:rPr lang="ms-MY" sz="1600" spc="-4" dirty="0">
                <a:ea typeface="Times New Roman" panose="02020603050405020304" pitchFamily="18" charset="0"/>
              </a:rPr>
              <a:t>(2010)</a:t>
            </a:r>
            <a:r>
              <a:rPr lang="ms-MY" sz="1600" spc="8" dirty="0">
                <a:ea typeface="Times New Roman" panose="02020603050405020304" pitchFamily="18" charset="0"/>
              </a:rPr>
              <a:t> </a:t>
            </a:r>
            <a:r>
              <a:rPr lang="ms-MY" sz="1600" spc="-4" dirty="0">
                <a:ea typeface="Times New Roman" panose="02020603050405020304" pitchFamily="18" charset="0"/>
              </a:rPr>
              <a:t>menyatakan</a:t>
            </a:r>
            <a:r>
              <a:rPr lang="ms-MY" sz="1600" spc="8" dirty="0">
                <a:ea typeface="Times New Roman" panose="02020603050405020304" pitchFamily="18" charset="0"/>
              </a:rPr>
              <a:t> </a:t>
            </a:r>
            <a:r>
              <a:rPr lang="ms-MY" sz="1600" spc="-4" dirty="0">
                <a:ea typeface="Times New Roman" panose="02020603050405020304" pitchFamily="18" charset="0"/>
              </a:rPr>
              <a:t>bahwa</a:t>
            </a:r>
            <a:r>
              <a:rPr lang="ms-MY" sz="1600" spc="11" dirty="0">
                <a:ea typeface="Times New Roman" panose="02020603050405020304" pitchFamily="18" charset="0"/>
              </a:rPr>
              <a:t> </a:t>
            </a:r>
            <a:r>
              <a:rPr lang="ms-MY" sz="1600" spc="-4" dirty="0">
                <a:ea typeface="Times New Roman" panose="02020603050405020304" pitchFamily="18" charset="0"/>
              </a:rPr>
              <a:t>daya</a:t>
            </a:r>
            <a:r>
              <a:rPr lang="ms-MY" sz="1600" spc="8" dirty="0">
                <a:ea typeface="Times New Roman" panose="02020603050405020304" pitchFamily="18" charset="0"/>
              </a:rPr>
              <a:t> </a:t>
            </a:r>
            <a:r>
              <a:rPr lang="ms-MY" sz="1600" spc="-4" dirty="0">
                <a:ea typeface="Times New Roman" panose="02020603050405020304" pitchFamily="18" charset="0"/>
              </a:rPr>
              <a:t>tarik</a:t>
            </a:r>
            <a:r>
              <a:rPr lang="ms-MY" sz="1600" spc="8" dirty="0">
                <a:ea typeface="Times New Roman" panose="02020603050405020304" pitchFamily="18" charset="0"/>
              </a:rPr>
              <a:t> </a:t>
            </a:r>
            <a:r>
              <a:rPr lang="ms-MY" sz="1600" spc="-4" dirty="0">
                <a:ea typeface="Times New Roman" panose="02020603050405020304" pitchFamily="18" charset="0"/>
              </a:rPr>
              <a:t>wisata</a:t>
            </a:r>
            <a:r>
              <a:rPr lang="ms-MY" sz="1600" spc="11" dirty="0">
                <a:ea typeface="Times New Roman" panose="02020603050405020304" pitchFamily="18" charset="0"/>
              </a:rPr>
              <a:t> </a:t>
            </a:r>
            <a:r>
              <a:rPr lang="ms-MY" sz="1600" dirty="0">
                <a:effectLst/>
                <a:latin typeface="Times New Roman" panose="02020603050405020304" pitchFamily="18" charset="0"/>
                <a:ea typeface="Times New Roman" panose="02020603050405020304" pitchFamily="18" charset="0"/>
              </a:rPr>
              <a:t>dibedakan</a:t>
            </a:r>
            <a:r>
              <a:rPr lang="ms-MY" sz="1600" spc="8" dirty="0">
                <a:ea typeface="Times New Roman" panose="02020603050405020304" pitchFamily="18" charset="0"/>
              </a:rPr>
              <a:t> </a:t>
            </a:r>
            <a:r>
              <a:rPr lang="ms-MY" sz="1600" dirty="0">
                <a:effectLst/>
                <a:latin typeface="Times New Roman" panose="02020603050405020304" pitchFamily="18" charset="0"/>
                <a:ea typeface="Times New Roman" panose="02020603050405020304" pitchFamily="18" charset="0"/>
              </a:rPr>
              <a:t>atas</a:t>
            </a:r>
            <a:r>
              <a:rPr lang="ms-MY" sz="1600" spc="8" dirty="0">
                <a:ea typeface="Times New Roman" panose="02020603050405020304" pitchFamily="18" charset="0"/>
              </a:rPr>
              <a:t> </a:t>
            </a:r>
            <a:r>
              <a:rPr lang="ms-MY" sz="1600" dirty="0">
                <a:effectLst/>
                <a:latin typeface="Times New Roman" panose="02020603050405020304" pitchFamily="18" charset="0"/>
                <a:ea typeface="Times New Roman" panose="02020603050405020304" pitchFamily="18" charset="0"/>
              </a:rPr>
              <a:t>dua</a:t>
            </a:r>
            <a:r>
              <a:rPr lang="ms-MY" sz="1600" spc="-195" dirty="0">
                <a:ea typeface="Times New Roman" panose="02020603050405020304" pitchFamily="18" charset="0"/>
              </a:rPr>
              <a:t> </a:t>
            </a:r>
            <a:r>
              <a:rPr lang="ms-MY" sz="1600" dirty="0">
                <a:effectLst/>
                <a:latin typeface="Times New Roman" panose="02020603050405020304" pitchFamily="18" charset="0"/>
                <a:ea typeface="Times New Roman" panose="02020603050405020304" pitchFamily="18" charset="0"/>
              </a:rPr>
              <a:t>bagian,</a:t>
            </a:r>
            <a:r>
              <a:rPr lang="ms-MY" sz="1600" spc="-53" dirty="0">
                <a:ea typeface="Times New Roman" panose="02020603050405020304" pitchFamily="18" charset="0"/>
              </a:rPr>
              <a:t> </a:t>
            </a:r>
            <a:r>
              <a:rPr lang="ms-MY" sz="1600" dirty="0">
                <a:effectLst/>
                <a:latin typeface="Times New Roman" panose="02020603050405020304" pitchFamily="18" charset="0"/>
                <a:ea typeface="Times New Roman" panose="02020603050405020304" pitchFamily="18" charset="0"/>
              </a:rPr>
              <a:t>yaitu:</a:t>
            </a:r>
            <a:endParaRPr lang="id-ID" sz="1600" dirty="0">
              <a:effectLst/>
              <a:latin typeface="Times New Roman" panose="02020603050405020304" pitchFamily="18" charset="0"/>
              <a:ea typeface="Times New Roman" panose="02020603050405020304" pitchFamily="18" charset="0"/>
            </a:endParaRPr>
          </a:p>
          <a:p>
            <a:pPr marL="257175" marR="252889" indent="-257175">
              <a:lnSpc>
                <a:spcPct val="90000"/>
              </a:lnSpc>
              <a:spcBef>
                <a:spcPts val="443"/>
              </a:spcBef>
              <a:buSzPts val="1100"/>
              <a:buFont typeface="Times New Roman" panose="02020603050405020304" pitchFamily="18" charset="0"/>
              <a:buAutoNum type="arabicPeriod"/>
              <a:tabLst>
                <a:tab pos="357188" algn="l"/>
              </a:tabLst>
            </a:pPr>
            <a:r>
              <a:rPr lang="ms-MY" sz="1600" spc="-4" dirty="0">
                <a:ea typeface="Times New Roman" panose="02020603050405020304" pitchFamily="18" charset="0"/>
              </a:rPr>
              <a:t>Daya tarik wisata ciptaan</a:t>
            </a:r>
            <a:r>
              <a:rPr lang="ms-MY" sz="1600" spc="4" dirty="0">
                <a:ea typeface="Times New Roman" panose="02020603050405020304" pitchFamily="18" charset="0"/>
              </a:rPr>
              <a:t> </a:t>
            </a:r>
            <a:r>
              <a:rPr lang="ms-MY" sz="1600" spc="-4" dirty="0">
                <a:ea typeface="Times New Roman" panose="02020603050405020304" pitchFamily="18" charset="0"/>
              </a:rPr>
              <a:t>Tuhan Yang Maha</a:t>
            </a:r>
            <a:r>
              <a:rPr lang="ms-MY" sz="1600" spc="4" dirty="0">
                <a:ea typeface="Times New Roman" panose="02020603050405020304" pitchFamily="18" charset="0"/>
              </a:rPr>
              <a:t> </a:t>
            </a:r>
            <a:r>
              <a:rPr lang="ms-MY" sz="1600" spc="-4" dirty="0">
                <a:ea typeface="Times New Roman" panose="02020603050405020304" pitchFamily="18" charset="0"/>
              </a:rPr>
              <a:t>Esa, seperti flora,</a:t>
            </a:r>
            <a:r>
              <a:rPr lang="ms-MY" sz="1600" spc="4" dirty="0">
                <a:ea typeface="Times New Roman" panose="02020603050405020304" pitchFamily="18" charset="0"/>
              </a:rPr>
              <a:t> </a:t>
            </a:r>
            <a:r>
              <a:rPr lang="ms-MY" sz="1600" spc="-4" dirty="0">
                <a:ea typeface="Times New Roman" panose="02020603050405020304" pitchFamily="18" charset="0"/>
              </a:rPr>
              <a:t>fauna,</a:t>
            </a:r>
            <a:r>
              <a:rPr lang="ms-MY" sz="1600" spc="-195" dirty="0">
                <a:ea typeface="Times New Roman" panose="02020603050405020304" pitchFamily="18" charset="0"/>
              </a:rPr>
              <a:t> </a:t>
            </a:r>
            <a:r>
              <a:rPr lang="ms-MY" sz="1600" spc="-4" dirty="0">
                <a:ea typeface="Times New Roman" panose="02020603050405020304" pitchFamily="18" charset="0"/>
              </a:rPr>
              <a:t>keindahan</a:t>
            </a:r>
            <a:r>
              <a:rPr lang="ms-MY" sz="1600" spc="-8" dirty="0">
                <a:ea typeface="Times New Roman" panose="02020603050405020304" pitchFamily="18" charset="0"/>
              </a:rPr>
              <a:t> </a:t>
            </a:r>
            <a:r>
              <a:rPr lang="ms-MY" sz="1600" spc="-4" dirty="0">
                <a:ea typeface="Times New Roman" panose="02020603050405020304" pitchFamily="18" charset="0"/>
              </a:rPr>
              <a:t>alam, dan lain-lain.</a:t>
            </a:r>
            <a:endParaRPr lang="id-ID" sz="1600" spc="-4" dirty="0">
              <a:ea typeface="Times New Roman" panose="02020603050405020304" pitchFamily="18" charset="0"/>
            </a:endParaRPr>
          </a:p>
          <a:p>
            <a:pPr marL="257175" marR="251936" indent="-257175">
              <a:lnSpc>
                <a:spcPct val="90000"/>
              </a:lnSpc>
              <a:spcBef>
                <a:spcPts val="0"/>
              </a:spcBef>
              <a:buSzPts val="1100"/>
              <a:buFont typeface="Times New Roman" panose="02020603050405020304" pitchFamily="18" charset="0"/>
              <a:buAutoNum type="arabicPeriod"/>
              <a:tabLst>
                <a:tab pos="357188" algn="l"/>
              </a:tabLst>
            </a:pPr>
            <a:r>
              <a:rPr lang="ms-MY" sz="1600" spc="-4" dirty="0">
                <a:ea typeface="Times New Roman" panose="02020603050405020304" pitchFamily="18" charset="0"/>
              </a:rPr>
              <a:t>Daya</a:t>
            </a:r>
            <a:r>
              <a:rPr lang="ms-MY" sz="1600" spc="139" dirty="0">
                <a:ea typeface="Times New Roman" panose="02020603050405020304" pitchFamily="18" charset="0"/>
              </a:rPr>
              <a:t> </a:t>
            </a:r>
            <a:r>
              <a:rPr lang="ms-MY" sz="1600" spc="-4" dirty="0">
                <a:ea typeface="Times New Roman" panose="02020603050405020304" pitchFamily="18" charset="0"/>
              </a:rPr>
              <a:t>tarik</a:t>
            </a:r>
            <a:r>
              <a:rPr lang="ms-MY" sz="1600" spc="143" dirty="0">
                <a:ea typeface="Times New Roman" panose="02020603050405020304" pitchFamily="18" charset="0"/>
              </a:rPr>
              <a:t> </a:t>
            </a:r>
            <a:r>
              <a:rPr lang="ms-MY" sz="1600" spc="-4" dirty="0">
                <a:ea typeface="Times New Roman" panose="02020603050405020304" pitchFamily="18" charset="0"/>
              </a:rPr>
              <a:t>wisata</a:t>
            </a:r>
            <a:r>
              <a:rPr lang="ms-MY" sz="1600" spc="139" dirty="0">
                <a:ea typeface="Times New Roman" panose="02020603050405020304" pitchFamily="18" charset="0"/>
              </a:rPr>
              <a:t> </a:t>
            </a:r>
            <a:r>
              <a:rPr lang="ms-MY" sz="1600" spc="-4" dirty="0">
                <a:ea typeface="Times New Roman" panose="02020603050405020304" pitchFamily="18" charset="0"/>
              </a:rPr>
              <a:t>karya</a:t>
            </a:r>
            <a:r>
              <a:rPr lang="ms-MY" sz="1600" spc="143" dirty="0">
                <a:ea typeface="Times New Roman" panose="02020603050405020304" pitchFamily="18" charset="0"/>
              </a:rPr>
              <a:t> </a:t>
            </a:r>
            <a:r>
              <a:rPr lang="ms-MY" sz="1600" spc="-4" dirty="0">
                <a:ea typeface="Times New Roman" panose="02020603050405020304" pitchFamily="18" charset="0"/>
              </a:rPr>
              <a:t>manusia,</a:t>
            </a:r>
            <a:r>
              <a:rPr lang="ms-MY" sz="1600" spc="143" dirty="0">
                <a:ea typeface="Times New Roman" panose="02020603050405020304" pitchFamily="18" charset="0"/>
              </a:rPr>
              <a:t> </a:t>
            </a:r>
            <a:r>
              <a:rPr lang="ms-MY" sz="1600" spc="-4" dirty="0">
                <a:ea typeface="Times New Roman" panose="02020603050405020304" pitchFamily="18" charset="0"/>
              </a:rPr>
              <a:t>seperti</a:t>
            </a:r>
            <a:r>
              <a:rPr lang="ms-MY" sz="1600" spc="139" dirty="0">
                <a:ea typeface="Times New Roman" panose="02020603050405020304" pitchFamily="18" charset="0"/>
              </a:rPr>
              <a:t> </a:t>
            </a:r>
            <a:r>
              <a:rPr lang="ms-MY" sz="1600" spc="-4" dirty="0">
                <a:ea typeface="Times New Roman" panose="02020603050405020304" pitchFamily="18" charset="0"/>
              </a:rPr>
              <a:t>pertunjukan</a:t>
            </a:r>
            <a:r>
              <a:rPr lang="ms-MY" sz="1600" spc="143" dirty="0">
                <a:ea typeface="Times New Roman" panose="02020603050405020304" pitchFamily="18" charset="0"/>
              </a:rPr>
              <a:t> </a:t>
            </a:r>
            <a:r>
              <a:rPr lang="ms-MY" sz="1600" spc="-4" dirty="0">
                <a:ea typeface="Times New Roman" panose="02020603050405020304" pitchFamily="18" charset="0"/>
              </a:rPr>
              <a:t>seni</a:t>
            </a:r>
            <a:r>
              <a:rPr lang="ms-MY" sz="1600" spc="143" dirty="0">
                <a:ea typeface="Times New Roman" panose="02020603050405020304" pitchFamily="18" charset="0"/>
              </a:rPr>
              <a:t> </a:t>
            </a:r>
            <a:r>
              <a:rPr lang="ms-MY" sz="1600" spc="-4" dirty="0">
                <a:ea typeface="Times New Roman" panose="02020603050405020304" pitchFamily="18" charset="0"/>
              </a:rPr>
              <a:t>budaya,</a:t>
            </a:r>
            <a:r>
              <a:rPr lang="ms-MY" sz="1600" spc="-195" dirty="0">
                <a:ea typeface="Times New Roman" panose="02020603050405020304" pitchFamily="18" charset="0"/>
              </a:rPr>
              <a:t> </a:t>
            </a:r>
            <a:r>
              <a:rPr lang="ms-MY" sz="1600" spc="-4" dirty="0">
                <a:ea typeface="Times New Roman" panose="02020603050405020304" pitchFamily="18" charset="0"/>
              </a:rPr>
              <a:t>film,</a:t>
            </a:r>
            <a:r>
              <a:rPr lang="ms-MY" sz="1600" spc="-8" dirty="0">
                <a:ea typeface="Times New Roman" panose="02020603050405020304" pitchFamily="18" charset="0"/>
              </a:rPr>
              <a:t> </a:t>
            </a:r>
            <a:r>
              <a:rPr lang="ms-MY" sz="1600" spc="-4" dirty="0">
                <a:ea typeface="Times New Roman" panose="02020603050405020304" pitchFamily="18" charset="0"/>
              </a:rPr>
              <a:t>museum, dan sebagainya.</a:t>
            </a:r>
            <a:endParaRPr lang="id-ID" sz="1600" spc="-4" dirty="0">
              <a:ea typeface="Times New Roman" panose="02020603050405020304" pitchFamily="18" charset="0"/>
            </a:endParaRPr>
          </a:p>
          <a:p>
            <a:pPr>
              <a:lnSpc>
                <a:spcPct val="90000"/>
              </a:lnSpc>
            </a:pPr>
            <a:endParaRPr lang="id-ID" sz="1600" dirty="0"/>
          </a:p>
        </p:txBody>
      </p:sp>
    </p:spTree>
    <p:extLst>
      <p:ext uri="{BB962C8B-B14F-4D97-AF65-F5344CB8AC3E}">
        <p14:creationId xmlns:p14="http://schemas.microsoft.com/office/powerpoint/2010/main" val="362355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C29EC13-27C2-FFAA-D548-C3B980E4D467}"/>
              </a:ext>
            </a:extLst>
          </p:cNvPr>
          <p:cNvSpPr>
            <a:spLocks noGrp="1"/>
          </p:cNvSpPr>
          <p:nvPr>
            <p:ph type="title"/>
          </p:nvPr>
        </p:nvSpPr>
        <p:spPr/>
        <p:txBody>
          <a:bodyPr/>
          <a:lstStyle/>
          <a:p>
            <a:r>
              <a:rPr lang="id-ID" dirty="0"/>
              <a:t>Pengertian Pariwisata </a:t>
            </a:r>
          </a:p>
        </p:txBody>
      </p:sp>
      <p:sp>
        <p:nvSpPr>
          <p:cNvPr id="3" name="Tampungan Konten 2">
            <a:extLst>
              <a:ext uri="{FF2B5EF4-FFF2-40B4-BE49-F238E27FC236}">
                <a16:creationId xmlns:a16="http://schemas.microsoft.com/office/drawing/2014/main" id="{E6BD70E6-9F81-E4FA-9979-2EED835B8186}"/>
              </a:ext>
            </a:extLst>
          </p:cNvPr>
          <p:cNvSpPr>
            <a:spLocks noGrp="1"/>
          </p:cNvSpPr>
          <p:nvPr>
            <p:ph idx="1"/>
          </p:nvPr>
        </p:nvSpPr>
        <p:spPr>
          <a:xfrm>
            <a:off x="866216" y="1340768"/>
            <a:ext cx="7666224" cy="4679032"/>
          </a:xfrm>
        </p:spPr>
        <p:txBody>
          <a:bodyPr>
            <a:normAutofit fontScale="92500"/>
          </a:bodyPr>
          <a:lstStyle/>
          <a:p>
            <a:pPr marL="257175" marR="252413" indent="-257175" algn="just">
              <a:lnSpc>
                <a:spcPct val="115000"/>
              </a:lnSpc>
              <a:spcBef>
                <a:spcPts val="454"/>
              </a:spcBef>
              <a:buSzPts val="1100"/>
              <a:buFont typeface="Times New Roman" panose="02020603050405020304" pitchFamily="18" charset="0"/>
              <a:buAutoNum type="arabicPeriod"/>
              <a:tabLst>
                <a:tab pos="357188" algn="l"/>
              </a:tabLst>
            </a:pPr>
            <a:r>
              <a:rPr lang="ms-MY" sz="1700" b="1" spc="-4" dirty="0">
                <a:ea typeface="Times New Roman" panose="02020603050405020304" pitchFamily="18" charset="0"/>
              </a:rPr>
              <a:t>Spillane (1982) </a:t>
            </a:r>
            <a:r>
              <a:rPr lang="ms-MY" sz="1700" spc="-4" dirty="0">
                <a:ea typeface="Times New Roman" panose="02020603050405020304" pitchFamily="18" charset="0"/>
              </a:rPr>
              <a:t>menyatakan bahwa pariwisata merupakan kegiatan</a:t>
            </a:r>
            <a:r>
              <a:rPr lang="ms-MY" sz="1700" spc="4" dirty="0">
                <a:ea typeface="Times New Roman" panose="02020603050405020304" pitchFamily="18" charset="0"/>
              </a:rPr>
              <a:t> </a:t>
            </a:r>
            <a:r>
              <a:rPr lang="ms-MY" sz="1700" spc="-4" dirty="0">
                <a:ea typeface="Times New Roman" panose="02020603050405020304" pitchFamily="18" charset="0"/>
              </a:rPr>
              <a:t>melakukan</a:t>
            </a:r>
            <a:r>
              <a:rPr lang="ms-MY" sz="1700" spc="4" dirty="0">
                <a:ea typeface="Times New Roman" panose="02020603050405020304" pitchFamily="18" charset="0"/>
              </a:rPr>
              <a:t> </a:t>
            </a:r>
            <a:r>
              <a:rPr lang="ms-MY" sz="1700" spc="-4" dirty="0">
                <a:ea typeface="Times New Roman" panose="02020603050405020304" pitchFamily="18" charset="0"/>
              </a:rPr>
              <a:t>perjalanan</a:t>
            </a:r>
            <a:r>
              <a:rPr lang="ms-MY" sz="1700" spc="4" dirty="0">
                <a:ea typeface="Times New Roman" panose="02020603050405020304" pitchFamily="18" charset="0"/>
              </a:rPr>
              <a:t> </a:t>
            </a:r>
            <a:r>
              <a:rPr lang="ms-MY" sz="1700" spc="-4" dirty="0">
                <a:ea typeface="Times New Roman" panose="02020603050405020304" pitchFamily="18" charset="0"/>
              </a:rPr>
              <a:t>untuk</a:t>
            </a:r>
            <a:r>
              <a:rPr lang="ms-MY" sz="1700" spc="4" dirty="0">
                <a:ea typeface="Times New Roman" panose="02020603050405020304" pitchFamily="18" charset="0"/>
              </a:rPr>
              <a:t> </a:t>
            </a:r>
            <a:r>
              <a:rPr lang="ms-MY" sz="1700" spc="-4" dirty="0">
                <a:ea typeface="Times New Roman" panose="02020603050405020304" pitchFamily="18" charset="0"/>
              </a:rPr>
              <a:t>mendapatkan</a:t>
            </a:r>
            <a:r>
              <a:rPr lang="ms-MY" sz="1700" spc="4" dirty="0">
                <a:ea typeface="Times New Roman" panose="02020603050405020304" pitchFamily="18" charset="0"/>
              </a:rPr>
              <a:t> </a:t>
            </a:r>
            <a:r>
              <a:rPr lang="ms-MY" sz="1700" spc="-4" dirty="0">
                <a:ea typeface="Times New Roman" panose="02020603050405020304" pitchFamily="18" charset="0"/>
              </a:rPr>
              <a:t>kenikmatan,</a:t>
            </a:r>
            <a:r>
              <a:rPr lang="ms-MY" sz="1700" spc="4" dirty="0">
                <a:ea typeface="Times New Roman" panose="02020603050405020304" pitchFamily="18" charset="0"/>
              </a:rPr>
              <a:t> </a:t>
            </a:r>
            <a:r>
              <a:rPr lang="ms-MY" sz="1700" spc="-4" dirty="0">
                <a:ea typeface="Times New Roman" panose="02020603050405020304" pitchFamily="18" charset="0"/>
              </a:rPr>
              <a:t>mencari</a:t>
            </a:r>
            <a:r>
              <a:rPr lang="ms-MY" sz="1700" spc="4" dirty="0">
                <a:ea typeface="Times New Roman" panose="02020603050405020304" pitchFamily="18" charset="0"/>
              </a:rPr>
              <a:t> </a:t>
            </a:r>
            <a:r>
              <a:rPr lang="ms-MY" sz="1700" spc="-4" dirty="0">
                <a:ea typeface="Times New Roman" panose="02020603050405020304" pitchFamily="18" charset="0"/>
              </a:rPr>
              <a:t>kepuasan, mengetahui sesuatu, memperbaiki kesehatan, menikmati</a:t>
            </a:r>
            <a:r>
              <a:rPr lang="ms-MY" sz="1700" spc="4" dirty="0">
                <a:ea typeface="Times New Roman" panose="02020603050405020304" pitchFamily="18" charset="0"/>
              </a:rPr>
              <a:t> </a:t>
            </a:r>
            <a:r>
              <a:rPr lang="ms-MY" sz="1700" spc="-4" dirty="0">
                <a:ea typeface="Times New Roman" panose="02020603050405020304" pitchFamily="18" charset="0"/>
              </a:rPr>
              <a:t>olahraga</a:t>
            </a:r>
            <a:r>
              <a:rPr lang="ms-MY" sz="1700" spc="4" dirty="0">
                <a:ea typeface="Times New Roman" panose="02020603050405020304" pitchFamily="18" charset="0"/>
              </a:rPr>
              <a:t> </a:t>
            </a:r>
            <a:r>
              <a:rPr lang="ms-MY" sz="1700" spc="-4" dirty="0">
                <a:ea typeface="Times New Roman" panose="02020603050405020304" pitchFamily="18" charset="0"/>
              </a:rPr>
              <a:t>atau</a:t>
            </a:r>
            <a:r>
              <a:rPr lang="ms-MY" sz="1700" spc="4" dirty="0">
                <a:ea typeface="Times New Roman" panose="02020603050405020304" pitchFamily="18" charset="0"/>
              </a:rPr>
              <a:t> </a:t>
            </a:r>
            <a:r>
              <a:rPr lang="ms-MY" sz="1700" spc="-4" dirty="0">
                <a:ea typeface="Times New Roman" panose="02020603050405020304" pitchFamily="18" charset="0"/>
              </a:rPr>
              <a:t>istirahat,</a:t>
            </a:r>
            <a:r>
              <a:rPr lang="ms-MY" sz="1700" spc="4" dirty="0">
                <a:ea typeface="Times New Roman" panose="02020603050405020304" pitchFamily="18" charset="0"/>
              </a:rPr>
              <a:t> </a:t>
            </a:r>
            <a:r>
              <a:rPr lang="ms-MY" sz="1700" spc="-4" dirty="0">
                <a:ea typeface="Times New Roman" panose="02020603050405020304" pitchFamily="18" charset="0"/>
              </a:rPr>
              <a:t>menunaikan</a:t>
            </a:r>
            <a:r>
              <a:rPr lang="ms-MY" sz="1700" spc="4" dirty="0">
                <a:ea typeface="Times New Roman" panose="02020603050405020304" pitchFamily="18" charset="0"/>
              </a:rPr>
              <a:t> </a:t>
            </a:r>
            <a:r>
              <a:rPr lang="ms-MY" sz="1700" spc="-4" dirty="0">
                <a:ea typeface="Times New Roman" panose="02020603050405020304" pitchFamily="18" charset="0"/>
              </a:rPr>
              <a:t>tugas,</a:t>
            </a:r>
            <a:r>
              <a:rPr lang="ms-MY" sz="1700" spc="4" dirty="0">
                <a:ea typeface="Times New Roman" panose="02020603050405020304" pitchFamily="18" charset="0"/>
              </a:rPr>
              <a:t> </a:t>
            </a:r>
            <a:r>
              <a:rPr lang="ms-MY" sz="1700" spc="-4" dirty="0">
                <a:ea typeface="Times New Roman" panose="02020603050405020304" pitchFamily="18" charset="0"/>
              </a:rPr>
              <a:t>berziarah</a:t>
            </a:r>
            <a:r>
              <a:rPr lang="ms-MY" sz="1700" spc="4" dirty="0">
                <a:ea typeface="Times New Roman" panose="02020603050405020304" pitchFamily="18" charset="0"/>
              </a:rPr>
              <a:t> </a:t>
            </a:r>
            <a:r>
              <a:rPr lang="ms-MY" sz="1700" spc="-4" dirty="0">
                <a:ea typeface="Times New Roman" panose="02020603050405020304" pitchFamily="18" charset="0"/>
              </a:rPr>
              <a:t>dan</a:t>
            </a:r>
            <a:r>
              <a:rPr lang="ms-MY" sz="1700" spc="4" dirty="0">
                <a:ea typeface="Times New Roman" panose="02020603050405020304" pitchFamily="18" charset="0"/>
              </a:rPr>
              <a:t> </a:t>
            </a:r>
            <a:r>
              <a:rPr lang="ms-MY" sz="1700" spc="-4" dirty="0">
                <a:ea typeface="Times New Roman" panose="02020603050405020304" pitchFamily="18" charset="0"/>
              </a:rPr>
              <a:t>tujuan</a:t>
            </a:r>
            <a:r>
              <a:rPr lang="ms-MY" sz="1700" spc="4" dirty="0">
                <a:ea typeface="Times New Roman" panose="02020603050405020304" pitchFamily="18" charset="0"/>
              </a:rPr>
              <a:t> </a:t>
            </a:r>
            <a:r>
              <a:rPr lang="ms-MY" sz="1700" spc="-4" dirty="0">
                <a:ea typeface="Times New Roman" panose="02020603050405020304" pitchFamily="18" charset="0"/>
              </a:rPr>
              <a:t>lainnya.</a:t>
            </a:r>
          </a:p>
          <a:p>
            <a:pPr marL="0" marR="252413" indent="0" algn="just">
              <a:lnSpc>
                <a:spcPct val="115000"/>
              </a:lnSpc>
              <a:spcBef>
                <a:spcPts val="454"/>
              </a:spcBef>
              <a:buSzPts val="1100"/>
              <a:buNone/>
              <a:tabLst>
                <a:tab pos="357188" algn="l"/>
              </a:tabLst>
            </a:pPr>
            <a:endParaRPr lang="id-ID" sz="1700" spc="-4" dirty="0">
              <a:ea typeface="Times New Roman" panose="02020603050405020304" pitchFamily="18" charset="0"/>
            </a:endParaRPr>
          </a:p>
          <a:p>
            <a:pPr marL="0" marR="252413" indent="0" algn="just">
              <a:lnSpc>
                <a:spcPct val="115000"/>
              </a:lnSpc>
              <a:spcBef>
                <a:spcPts val="19"/>
              </a:spcBef>
              <a:buSzPts val="1100"/>
              <a:buNone/>
              <a:tabLst>
                <a:tab pos="357188" algn="l"/>
              </a:tabLst>
            </a:pPr>
            <a:r>
              <a:rPr lang="ms-MY" sz="1700" spc="-4" dirty="0">
                <a:ea typeface="Times New Roman" panose="02020603050405020304" pitchFamily="18" charset="0"/>
              </a:rPr>
              <a:t>2. </a:t>
            </a:r>
            <a:r>
              <a:rPr lang="ms-MY" sz="1700" b="1" spc="-4" dirty="0">
                <a:ea typeface="Times New Roman" panose="02020603050405020304" pitchFamily="18" charset="0"/>
              </a:rPr>
              <a:t>McIntosh</a:t>
            </a:r>
            <a:r>
              <a:rPr lang="ms-MY" sz="1700" b="1" spc="4" dirty="0">
                <a:ea typeface="Times New Roman" panose="02020603050405020304" pitchFamily="18" charset="0"/>
              </a:rPr>
              <a:t> </a:t>
            </a:r>
            <a:r>
              <a:rPr lang="ms-MY" sz="1700" b="1" spc="-4" dirty="0">
                <a:ea typeface="Times New Roman" panose="02020603050405020304" pitchFamily="18" charset="0"/>
              </a:rPr>
              <a:t>dan</a:t>
            </a:r>
            <a:r>
              <a:rPr lang="ms-MY" sz="1700" b="1" spc="4" dirty="0">
                <a:ea typeface="Times New Roman" panose="02020603050405020304" pitchFamily="18" charset="0"/>
              </a:rPr>
              <a:t> </a:t>
            </a:r>
            <a:r>
              <a:rPr lang="ms-MY" sz="1700" b="1" spc="-4" dirty="0">
                <a:ea typeface="Times New Roman" panose="02020603050405020304" pitchFamily="18" charset="0"/>
              </a:rPr>
              <a:t>Goeldner</a:t>
            </a:r>
            <a:r>
              <a:rPr lang="ms-MY" sz="1700" b="1" spc="4" dirty="0">
                <a:ea typeface="Times New Roman" panose="02020603050405020304" pitchFamily="18" charset="0"/>
              </a:rPr>
              <a:t> </a:t>
            </a:r>
            <a:r>
              <a:rPr lang="ms-MY" sz="1700" b="1" spc="-4" dirty="0">
                <a:ea typeface="Times New Roman" panose="02020603050405020304" pitchFamily="18" charset="0"/>
              </a:rPr>
              <a:t>(1990</a:t>
            </a:r>
            <a:r>
              <a:rPr lang="ms-MY" sz="1700" spc="-4" dirty="0">
                <a:ea typeface="Times New Roman" panose="02020603050405020304" pitchFamily="18" charset="0"/>
              </a:rPr>
              <a:t>)</a:t>
            </a:r>
            <a:r>
              <a:rPr lang="ms-MY" sz="1700" spc="4" dirty="0">
                <a:ea typeface="Times New Roman" panose="02020603050405020304" pitchFamily="18" charset="0"/>
              </a:rPr>
              <a:t> </a:t>
            </a:r>
            <a:r>
              <a:rPr lang="ms-MY" sz="1700" spc="-4" dirty="0">
                <a:ea typeface="Times New Roman" panose="02020603050405020304" pitchFamily="18" charset="0"/>
              </a:rPr>
              <a:t>mendefinisikan</a:t>
            </a:r>
            <a:r>
              <a:rPr lang="ms-MY" sz="1700" spc="4" dirty="0">
                <a:ea typeface="Times New Roman" panose="02020603050405020304" pitchFamily="18" charset="0"/>
              </a:rPr>
              <a:t> </a:t>
            </a:r>
            <a:r>
              <a:rPr lang="ms-MY" sz="1700" spc="-4" dirty="0">
                <a:ea typeface="Times New Roman" panose="02020603050405020304" pitchFamily="18" charset="0"/>
              </a:rPr>
              <a:t>pariwisata</a:t>
            </a:r>
            <a:r>
              <a:rPr lang="ms-MY" sz="1700" spc="4" dirty="0">
                <a:ea typeface="Times New Roman" panose="02020603050405020304" pitchFamily="18" charset="0"/>
              </a:rPr>
              <a:t> </a:t>
            </a:r>
            <a:r>
              <a:rPr lang="ms-MY" sz="1700" spc="-4" dirty="0">
                <a:ea typeface="Times New Roman" panose="02020603050405020304" pitchFamily="18" charset="0"/>
              </a:rPr>
              <a:t>sebagai</a:t>
            </a:r>
            <a:r>
              <a:rPr lang="ms-MY" sz="1700" spc="-195" dirty="0">
                <a:ea typeface="Times New Roman" panose="02020603050405020304" pitchFamily="18" charset="0"/>
              </a:rPr>
              <a:t> </a:t>
            </a:r>
            <a:r>
              <a:rPr lang="ms-MY" sz="1700" spc="-4" dirty="0">
                <a:ea typeface="Times New Roman" panose="02020603050405020304" pitchFamily="18" charset="0"/>
              </a:rPr>
              <a:t>sejumlah</a:t>
            </a:r>
            <a:r>
              <a:rPr lang="ms-MY" sz="1700" spc="4" dirty="0">
                <a:ea typeface="Times New Roman" panose="02020603050405020304" pitchFamily="18" charset="0"/>
              </a:rPr>
              <a:t> </a:t>
            </a:r>
            <a:r>
              <a:rPr lang="ms-MY" sz="1700" spc="-4" dirty="0">
                <a:ea typeface="Times New Roman" panose="02020603050405020304" pitchFamily="18" charset="0"/>
              </a:rPr>
              <a:t>fenomena</a:t>
            </a:r>
            <a:r>
              <a:rPr lang="ms-MY" sz="1700" spc="4" dirty="0">
                <a:ea typeface="Times New Roman" panose="02020603050405020304" pitchFamily="18" charset="0"/>
              </a:rPr>
              <a:t> </a:t>
            </a:r>
            <a:r>
              <a:rPr lang="ms-MY" sz="1700" spc="-4" dirty="0">
                <a:ea typeface="Times New Roman" panose="02020603050405020304" pitchFamily="18" charset="0"/>
              </a:rPr>
              <a:t>dan</a:t>
            </a:r>
            <a:r>
              <a:rPr lang="ms-MY" sz="1700" spc="4" dirty="0">
                <a:ea typeface="Times New Roman" panose="02020603050405020304" pitchFamily="18" charset="0"/>
              </a:rPr>
              <a:t> </a:t>
            </a:r>
            <a:r>
              <a:rPr lang="ms-MY" sz="1700" spc="-4" dirty="0">
                <a:ea typeface="Times New Roman" panose="02020603050405020304" pitchFamily="18" charset="0"/>
              </a:rPr>
              <a:t>hubungan</a:t>
            </a:r>
            <a:r>
              <a:rPr lang="ms-MY" sz="1700" spc="4" dirty="0">
                <a:ea typeface="Times New Roman" panose="02020603050405020304" pitchFamily="18" charset="0"/>
              </a:rPr>
              <a:t> </a:t>
            </a:r>
            <a:r>
              <a:rPr lang="ms-MY" sz="1700" spc="-4" dirty="0">
                <a:ea typeface="Times New Roman" panose="02020603050405020304" pitchFamily="18" charset="0"/>
              </a:rPr>
              <a:t>yang</a:t>
            </a:r>
            <a:r>
              <a:rPr lang="ms-MY" sz="1700" spc="4" dirty="0">
                <a:ea typeface="Times New Roman" panose="02020603050405020304" pitchFamily="18" charset="0"/>
              </a:rPr>
              <a:t> </a:t>
            </a:r>
            <a:r>
              <a:rPr lang="ms-MY" sz="1700" spc="-4" dirty="0">
                <a:ea typeface="Times New Roman" panose="02020603050405020304" pitchFamily="18" charset="0"/>
              </a:rPr>
              <a:t>timbul</a:t>
            </a:r>
            <a:r>
              <a:rPr lang="ms-MY" sz="1700" spc="4" dirty="0">
                <a:ea typeface="Times New Roman" panose="02020603050405020304" pitchFamily="18" charset="0"/>
              </a:rPr>
              <a:t> </a:t>
            </a:r>
            <a:r>
              <a:rPr lang="ms-MY" sz="1700" spc="-4" dirty="0">
                <a:ea typeface="Times New Roman" panose="02020603050405020304" pitchFamily="18" charset="0"/>
              </a:rPr>
              <a:t>dari</a:t>
            </a:r>
            <a:r>
              <a:rPr lang="ms-MY" sz="1700" spc="4" dirty="0">
                <a:ea typeface="Times New Roman" panose="02020603050405020304" pitchFamily="18" charset="0"/>
              </a:rPr>
              <a:t> </a:t>
            </a:r>
            <a:r>
              <a:rPr lang="ms-MY" sz="1700" spc="-4" dirty="0">
                <a:ea typeface="Times New Roman" panose="02020603050405020304" pitchFamily="18" charset="0"/>
              </a:rPr>
              <a:t>interaksi</a:t>
            </a:r>
            <a:r>
              <a:rPr lang="ms-MY" sz="1700" spc="4" dirty="0">
                <a:ea typeface="Times New Roman" panose="02020603050405020304" pitchFamily="18" charset="0"/>
              </a:rPr>
              <a:t> </a:t>
            </a:r>
            <a:r>
              <a:rPr lang="ms-MY" sz="1700" spc="-4" dirty="0">
                <a:ea typeface="Times New Roman" panose="02020603050405020304" pitchFamily="18" charset="0"/>
              </a:rPr>
              <a:t>wisatawan, pemasok bisnis, pemerintah, tuan rumah, dan komunitas</a:t>
            </a:r>
            <a:r>
              <a:rPr lang="ms-MY" sz="1700" spc="4" dirty="0">
                <a:ea typeface="Times New Roman" panose="02020603050405020304" pitchFamily="18" charset="0"/>
              </a:rPr>
              <a:t> </a:t>
            </a:r>
            <a:r>
              <a:rPr lang="ms-MY" sz="1700" spc="-4" dirty="0">
                <a:ea typeface="Times New Roman" panose="02020603050405020304" pitchFamily="18" charset="0"/>
              </a:rPr>
              <a:t>tuan</a:t>
            </a:r>
            <a:r>
              <a:rPr lang="ms-MY" sz="1700" spc="4" dirty="0">
                <a:ea typeface="Times New Roman" panose="02020603050405020304" pitchFamily="18" charset="0"/>
              </a:rPr>
              <a:t> </a:t>
            </a:r>
            <a:r>
              <a:rPr lang="ms-MY" sz="1700" spc="-4" dirty="0">
                <a:ea typeface="Times New Roman" panose="02020603050405020304" pitchFamily="18" charset="0"/>
              </a:rPr>
              <a:t>rumah</a:t>
            </a:r>
            <a:r>
              <a:rPr lang="ms-MY" sz="1700" spc="4" dirty="0">
                <a:ea typeface="Times New Roman" panose="02020603050405020304" pitchFamily="18" charset="0"/>
              </a:rPr>
              <a:t> </a:t>
            </a:r>
            <a:r>
              <a:rPr lang="ms-MY" sz="1700" spc="-4" dirty="0">
                <a:ea typeface="Times New Roman" panose="02020603050405020304" pitchFamily="18" charset="0"/>
              </a:rPr>
              <a:t>dalam</a:t>
            </a:r>
            <a:r>
              <a:rPr lang="ms-MY" sz="1700" spc="4" dirty="0">
                <a:ea typeface="Times New Roman" panose="02020603050405020304" pitchFamily="18" charset="0"/>
              </a:rPr>
              <a:t> </a:t>
            </a:r>
            <a:r>
              <a:rPr lang="ms-MY" sz="1700" spc="-4" dirty="0">
                <a:ea typeface="Times New Roman" panose="02020603050405020304" pitchFamily="18" charset="0"/>
              </a:rPr>
              <a:t>proses</a:t>
            </a:r>
            <a:r>
              <a:rPr lang="ms-MY" sz="1700" spc="4" dirty="0">
                <a:ea typeface="Times New Roman" panose="02020603050405020304" pitchFamily="18" charset="0"/>
              </a:rPr>
              <a:t> </a:t>
            </a:r>
            <a:r>
              <a:rPr lang="ms-MY" sz="1700" spc="-4" dirty="0">
                <a:ea typeface="Times New Roman" panose="02020603050405020304" pitchFamily="18" charset="0"/>
              </a:rPr>
              <a:t>menarik</a:t>
            </a:r>
            <a:r>
              <a:rPr lang="ms-MY" sz="1700" spc="4" dirty="0">
                <a:ea typeface="Times New Roman" panose="02020603050405020304" pitchFamily="18" charset="0"/>
              </a:rPr>
              <a:t> </a:t>
            </a:r>
            <a:r>
              <a:rPr lang="ms-MY" sz="1700" spc="-4" dirty="0">
                <a:ea typeface="Times New Roman" panose="02020603050405020304" pitchFamily="18" charset="0"/>
              </a:rPr>
              <a:t>dan</a:t>
            </a:r>
            <a:r>
              <a:rPr lang="ms-MY" sz="1700" spc="4" dirty="0">
                <a:ea typeface="Times New Roman" panose="02020603050405020304" pitchFamily="18" charset="0"/>
              </a:rPr>
              <a:t> </a:t>
            </a:r>
            <a:r>
              <a:rPr lang="ms-MY" sz="1700" spc="-4" dirty="0">
                <a:ea typeface="Times New Roman" panose="02020603050405020304" pitchFamily="18" charset="0"/>
              </a:rPr>
              <a:t>melayani</a:t>
            </a:r>
            <a:r>
              <a:rPr lang="ms-MY" sz="1700" spc="4" dirty="0">
                <a:ea typeface="Times New Roman" panose="02020603050405020304" pitchFamily="18" charset="0"/>
              </a:rPr>
              <a:t> </a:t>
            </a:r>
            <a:r>
              <a:rPr lang="ms-MY" sz="1700" spc="-4" dirty="0">
                <a:ea typeface="Times New Roman" panose="02020603050405020304" pitchFamily="18" charset="0"/>
              </a:rPr>
              <a:t>wisatawan</a:t>
            </a:r>
            <a:r>
              <a:rPr lang="ms-MY" sz="1700" spc="4" dirty="0">
                <a:ea typeface="Times New Roman" panose="02020603050405020304" pitchFamily="18" charset="0"/>
              </a:rPr>
              <a:t> </a:t>
            </a:r>
            <a:r>
              <a:rPr lang="ms-MY" sz="1700" spc="-4" dirty="0">
                <a:ea typeface="Times New Roman" panose="02020603050405020304" pitchFamily="18" charset="0"/>
              </a:rPr>
              <a:t>dan</a:t>
            </a:r>
            <a:r>
              <a:rPr lang="ms-MY" sz="1700" spc="4" dirty="0">
                <a:ea typeface="Times New Roman" panose="02020603050405020304" pitchFamily="18" charset="0"/>
              </a:rPr>
              <a:t> </a:t>
            </a:r>
            <a:r>
              <a:rPr lang="ms-MY" sz="1700" spc="-4" dirty="0">
                <a:ea typeface="Times New Roman" panose="02020603050405020304" pitchFamily="18" charset="0"/>
              </a:rPr>
              <a:t>pengunjung</a:t>
            </a:r>
            <a:r>
              <a:rPr lang="ms-MY" sz="1700" spc="-8" dirty="0">
                <a:ea typeface="Times New Roman" panose="02020603050405020304" pitchFamily="18" charset="0"/>
              </a:rPr>
              <a:t> </a:t>
            </a:r>
            <a:r>
              <a:rPr lang="ms-MY" sz="1700" spc="-4" dirty="0">
                <a:ea typeface="Times New Roman" panose="02020603050405020304" pitchFamily="18" charset="0"/>
              </a:rPr>
              <a:t>lainnya.</a:t>
            </a:r>
          </a:p>
          <a:p>
            <a:pPr marL="0" marR="252413" indent="0" algn="just">
              <a:lnSpc>
                <a:spcPct val="115000"/>
              </a:lnSpc>
              <a:spcBef>
                <a:spcPts val="19"/>
              </a:spcBef>
              <a:buSzPts val="1100"/>
              <a:buNone/>
              <a:tabLst>
                <a:tab pos="357188" algn="l"/>
              </a:tabLst>
            </a:pPr>
            <a:endParaRPr lang="id-ID" sz="1700" spc="-4" dirty="0">
              <a:ea typeface="Times New Roman" panose="02020603050405020304" pitchFamily="18" charset="0"/>
            </a:endParaRPr>
          </a:p>
          <a:p>
            <a:pPr marL="0" marR="252413" indent="0" algn="just">
              <a:lnSpc>
                <a:spcPct val="115000"/>
              </a:lnSpc>
              <a:spcBef>
                <a:spcPts val="0"/>
              </a:spcBef>
              <a:buSzPts val="1100"/>
              <a:buNone/>
              <a:tabLst>
                <a:tab pos="357188" algn="l"/>
              </a:tabLst>
            </a:pPr>
            <a:r>
              <a:rPr lang="ms-MY" sz="1700" spc="-4" dirty="0">
                <a:ea typeface="Times New Roman" panose="02020603050405020304" pitchFamily="18" charset="0"/>
              </a:rPr>
              <a:t>3. </a:t>
            </a:r>
            <a:r>
              <a:rPr lang="ms-MY" sz="1700" b="1" spc="-4" dirty="0">
                <a:ea typeface="Times New Roman" panose="02020603050405020304" pitchFamily="18" charset="0"/>
              </a:rPr>
              <a:t>Yoeti (2008</a:t>
            </a:r>
            <a:r>
              <a:rPr lang="ms-MY" sz="1700" spc="-4" dirty="0">
                <a:ea typeface="Times New Roman" panose="02020603050405020304" pitchFamily="18" charset="0"/>
              </a:rPr>
              <a:t>) menyatakan pariwisata yaitu perjalanan yang dilakukan</a:t>
            </a:r>
            <a:r>
              <a:rPr lang="ms-MY" sz="1700" spc="4" dirty="0">
                <a:ea typeface="Times New Roman" panose="02020603050405020304" pitchFamily="18" charset="0"/>
              </a:rPr>
              <a:t> </a:t>
            </a:r>
            <a:r>
              <a:rPr lang="ms-MY" sz="1700" spc="-4" dirty="0">
                <a:ea typeface="Times New Roman" panose="02020603050405020304" pitchFamily="18" charset="0"/>
              </a:rPr>
              <a:t>berkali-kali dari suatu tempat ke 	tempat lain, selain itu pariwisata</a:t>
            </a:r>
            <a:r>
              <a:rPr lang="ms-MY" sz="1700" spc="4" dirty="0">
                <a:ea typeface="Times New Roman" panose="02020603050405020304" pitchFamily="18" charset="0"/>
              </a:rPr>
              <a:t> </a:t>
            </a:r>
            <a:r>
              <a:rPr lang="ms-MY" sz="1700" spc="-4" dirty="0">
                <a:ea typeface="Times New Roman" panose="02020603050405020304" pitchFamily="18" charset="0"/>
              </a:rPr>
              <a:t>adalah suatu perjalanan yang dilakukan untuk sementara waktu, yang</a:t>
            </a:r>
            <a:r>
              <a:rPr lang="ms-MY" sz="1700" spc="4" dirty="0">
                <a:ea typeface="Times New Roman" panose="02020603050405020304" pitchFamily="18" charset="0"/>
              </a:rPr>
              <a:t> </a:t>
            </a:r>
            <a:r>
              <a:rPr lang="ms-MY" sz="1700" spc="-4" dirty="0">
                <a:ea typeface="Times New Roman" panose="02020603050405020304" pitchFamily="18" charset="0"/>
              </a:rPr>
              <a:t>diselenggarakan dari suatu tempat ke tempat lain dengan maksud</a:t>
            </a:r>
            <a:r>
              <a:rPr lang="ms-MY" sz="1700" spc="4" dirty="0">
                <a:ea typeface="Times New Roman" panose="02020603050405020304" pitchFamily="18" charset="0"/>
              </a:rPr>
              <a:t> </a:t>
            </a:r>
            <a:r>
              <a:rPr lang="ms-MY" sz="1700" spc="-4" dirty="0">
                <a:ea typeface="Times New Roman" panose="02020603050405020304" pitchFamily="18" charset="0"/>
              </a:rPr>
              <a:t>bukan untuk berusaha (business), 	atau mencari nafkah di tempat yang</a:t>
            </a:r>
            <a:r>
              <a:rPr lang="ms-MY" sz="1700" spc="-195" dirty="0">
                <a:ea typeface="Times New Roman" panose="02020603050405020304" pitchFamily="18" charset="0"/>
              </a:rPr>
              <a:t> </a:t>
            </a:r>
            <a:r>
              <a:rPr lang="ms-MY" sz="1700" spc="-4" dirty="0">
                <a:ea typeface="Times New Roman" panose="02020603050405020304" pitchFamily="18" charset="0"/>
              </a:rPr>
              <a:t>dikunjungi,</a:t>
            </a:r>
            <a:r>
              <a:rPr lang="ms-MY" sz="1700" spc="79" dirty="0">
                <a:ea typeface="Times New Roman" panose="02020603050405020304" pitchFamily="18" charset="0"/>
              </a:rPr>
              <a:t> </a:t>
            </a:r>
            <a:r>
              <a:rPr lang="ms-MY" sz="1700" spc="-4" dirty="0">
                <a:ea typeface="Times New Roman" panose="02020603050405020304" pitchFamily="18" charset="0"/>
              </a:rPr>
              <a:t>tetapi</a:t>
            </a:r>
            <a:r>
              <a:rPr lang="ms-MY" sz="1700" spc="83" dirty="0">
                <a:ea typeface="Times New Roman" panose="02020603050405020304" pitchFamily="18" charset="0"/>
              </a:rPr>
              <a:t> </a:t>
            </a:r>
            <a:r>
              <a:rPr lang="ms-MY" sz="1700" spc="-4" dirty="0">
                <a:ea typeface="Times New Roman" panose="02020603050405020304" pitchFamily="18" charset="0"/>
              </a:rPr>
              <a:t>semata-mata</a:t>
            </a:r>
            <a:r>
              <a:rPr lang="ms-MY" sz="1700" spc="83" dirty="0">
                <a:ea typeface="Times New Roman" panose="02020603050405020304" pitchFamily="18" charset="0"/>
              </a:rPr>
              <a:t> </a:t>
            </a:r>
            <a:r>
              <a:rPr lang="ms-MY" sz="1700" spc="-4" dirty="0">
                <a:ea typeface="Times New Roman" panose="02020603050405020304" pitchFamily="18" charset="0"/>
              </a:rPr>
              <a:t>untuk</a:t>
            </a:r>
            <a:r>
              <a:rPr lang="ms-MY" sz="1700" spc="83" dirty="0">
                <a:ea typeface="Times New Roman" panose="02020603050405020304" pitchFamily="18" charset="0"/>
              </a:rPr>
              <a:t> </a:t>
            </a:r>
            <a:r>
              <a:rPr lang="ms-MY" sz="1700" spc="-4" dirty="0">
                <a:ea typeface="Times New Roman" panose="02020603050405020304" pitchFamily="18" charset="0"/>
              </a:rPr>
              <a:t>menikmati</a:t>
            </a:r>
            <a:r>
              <a:rPr lang="ms-MY" sz="1700" spc="83" dirty="0">
                <a:ea typeface="Times New Roman" panose="02020603050405020304" pitchFamily="18" charset="0"/>
              </a:rPr>
              <a:t> </a:t>
            </a:r>
            <a:r>
              <a:rPr lang="ms-MY" sz="1700" spc="-4" dirty="0">
                <a:ea typeface="Times New Roman" panose="02020603050405020304" pitchFamily="18" charset="0"/>
              </a:rPr>
              <a:t>perjalanan</a:t>
            </a:r>
            <a:r>
              <a:rPr lang="ms-MY" sz="1700" spc="83" dirty="0">
                <a:ea typeface="Times New Roman" panose="02020603050405020304" pitchFamily="18" charset="0"/>
              </a:rPr>
              <a:t> 	</a:t>
            </a:r>
            <a:r>
              <a:rPr lang="ms-MY" sz="1700" spc="-4" dirty="0">
                <a:ea typeface="Times New Roman" panose="02020603050405020304" pitchFamily="18" charset="0"/>
              </a:rPr>
              <a:t>tersebut </a:t>
            </a:r>
            <a:r>
              <a:rPr lang="ms-MY" sz="1700" dirty="0">
                <a:ea typeface="Times New Roman" panose="02020603050405020304" pitchFamily="18" charset="0"/>
              </a:rPr>
              <a:t>guna bertamasya dan rekreasi atau untuk memenuhi keinginan yang</a:t>
            </a:r>
            <a:r>
              <a:rPr lang="ms-MY" sz="1700" spc="4" dirty="0">
                <a:ea typeface="Times New Roman" panose="02020603050405020304" pitchFamily="18" charset="0"/>
              </a:rPr>
              <a:t> </a:t>
            </a:r>
            <a:r>
              <a:rPr lang="ms-MY" sz="1700" dirty="0">
                <a:ea typeface="Times New Roman" panose="02020603050405020304" pitchFamily="18" charset="0"/>
              </a:rPr>
              <a:t>beraneka</a:t>
            </a:r>
            <a:r>
              <a:rPr lang="ms-MY" sz="1700" spc="-8" dirty="0">
                <a:ea typeface="Times New Roman" panose="02020603050405020304" pitchFamily="18" charset="0"/>
              </a:rPr>
              <a:t> </a:t>
            </a:r>
            <a:r>
              <a:rPr lang="ms-MY" sz="1700" dirty="0">
                <a:ea typeface="Times New Roman" panose="02020603050405020304" pitchFamily="18" charset="0"/>
              </a:rPr>
              <a:t>ragam.</a:t>
            </a:r>
            <a:endParaRPr lang="id-ID" sz="1700" dirty="0">
              <a:ea typeface="Times New Roman" panose="02020603050405020304" pitchFamily="18" charset="0"/>
            </a:endParaRPr>
          </a:p>
          <a:p>
            <a:pPr marL="257175" marR="252413" indent="-257175" algn="just">
              <a:lnSpc>
                <a:spcPct val="115000"/>
              </a:lnSpc>
              <a:spcBef>
                <a:spcPts val="0"/>
              </a:spcBef>
              <a:buSzPts val="1100"/>
              <a:buFont typeface="Times New Roman" panose="02020603050405020304" pitchFamily="18" charset="0"/>
              <a:buAutoNum type="arabicPeriod"/>
              <a:tabLst>
                <a:tab pos="357188" algn="l"/>
              </a:tabLst>
            </a:pPr>
            <a:endParaRPr lang="id-ID" sz="1350" spc="-4" dirty="0">
              <a:ea typeface="Times New Roman" panose="02020603050405020304" pitchFamily="18" charset="0"/>
            </a:endParaRPr>
          </a:p>
          <a:p>
            <a:endParaRPr lang="id-ID" dirty="0"/>
          </a:p>
        </p:txBody>
      </p:sp>
    </p:spTree>
    <p:extLst>
      <p:ext uri="{BB962C8B-B14F-4D97-AF65-F5344CB8AC3E}">
        <p14:creationId xmlns:p14="http://schemas.microsoft.com/office/powerpoint/2010/main" val="141039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a:latin typeface="Cambria" panose="02040503050406030204" pitchFamily="18" charset="0"/>
              </a:rPr>
              <a:t>Menggunakan Font Arial Atau Cambria ukuran 36</a:t>
            </a:r>
            <a:endParaRPr lang="id-ID"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id-ID" dirty="0">
                <a:solidFill>
                  <a:schemeClr val="tx1"/>
                </a:solidFill>
                <a:latin typeface="Cambria" panose="02040503050406030204" pitchFamily="18" charset="0"/>
                <a:cs typeface="Arial" panose="020B0604020202020204" pitchFamily="34" charset="0"/>
              </a:rPr>
              <a:t>Menggunakan font Arial atau Cambria</a:t>
            </a:r>
          </a:p>
          <a:p>
            <a:pPr marL="457200" indent="-457200" algn="l">
              <a:buFont typeface="Arial" pitchFamily="34" charset="0"/>
              <a:buChar char="•"/>
            </a:pPr>
            <a:r>
              <a:rPr lang="id-ID" dirty="0">
                <a:solidFill>
                  <a:schemeClr val="tx1"/>
                </a:solidFill>
                <a:latin typeface="Cambria" panose="02040503050406030204" pitchFamily="18" charset="0"/>
                <a:cs typeface="Arial" panose="020B0604020202020204" pitchFamily="34" charset="0"/>
              </a:rPr>
              <a:t>Ukuran Font 28</a:t>
            </a:r>
          </a:p>
          <a:p>
            <a:pPr marL="914400" lvl="1" indent="-457200" algn="l">
              <a:buFont typeface="Arial" pitchFamily="34" charset="0"/>
              <a:buChar char="•"/>
            </a:pPr>
            <a:r>
              <a:rPr lang="id-ID" sz="2600" dirty="0">
                <a:solidFill>
                  <a:schemeClr val="tx1"/>
                </a:solidFill>
                <a:latin typeface="Cambria" panose="02040503050406030204" pitchFamily="18" charset="0"/>
                <a:cs typeface="Arial" panose="020B0604020202020204" pitchFamily="34" charset="0"/>
              </a:rPr>
              <a:t>Menggunakan Font Arial atau Cambria</a:t>
            </a:r>
          </a:p>
          <a:p>
            <a:pPr marL="914400" lvl="1" indent="-457200" algn="l">
              <a:buFont typeface="Arial" pitchFamily="34" charset="0"/>
              <a:buChar char="•"/>
            </a:pPr>
            <a:r>
              <a:rPr lang="id-ID" sz="2600" dirty="0">
                <a:solidFill>
                  <a:schemeClr val="tx1"/>
                </a:solidFill>
                <a:latin typeface="Cambria" panose="02040503050406030204" pitchFamily="18" charset="0"/>
                <a:cs typeface="Arial" panose="020B0604020202020204" pitchFamily="34" charset="0"/>
              </a:rPr>
              <a:t>Ukuran Font 26</a:t>
            </a:r>
          </a:p>
          <a:p>
            <a:pPr marL="457200" indent="-457200" algn="l">
              <a:buFont typeface="Arial" pitchFamily="34" charset="0"/>
              <a:buChar char="•"/>
            </a:pPr>
            <a:r>
              <a:rPr lang="id-ID" dirty="0">
                <a:solidFill>
                  <a:schemeClr val="tx1"/>
                </a:solidFill>
                <a:latin typeface="Cambria" panose="02040503050406030204" pitchFamily="18" charset="0"/>
                <a:cs typeface="Arial" panose="020B0604020202020204" pitchFamily="34" charset="0"/>
              </a:rPr>
              <a:t>Catatan : jumlah slide min 7, maks 10</a:t>
            </a:r>
          </a:p>
          <a:p>
            <a:pPr marL="914400" lvl="1" indent="-457200" algn="l">
              <a:buFont typeface="Arial" pitchFamily="34" charset="0"/>
              <a:buChar char="•"/>
            </a:pPr>
            <a:r>
              <a:rPr lang="id-ID" sz="2600" dirty="0">
                <a:solidFill>
                  <a:schemeClr val="tx1"/>
                </a:solidFill>
                <a:latin typeface="Cambria" panose="02040503050406030204" pitchFamily="18" charset="0"/>
                <a:cs typeface="Arial" panose="020B0604020202020204" pitchFamily="34" charset="0"/>
              </a:rPr>
              <a:t>Slide yang berisi judul, outline dan end (penutup) tidak dihitung</a:t>
            </a:r>
          </a:p>
          <a:p>
            <a:pPr marL="342900" indent="-342900" algn="l">
              <a:buFont typeface="Arial" pitchFamily="34" charset="0"/>
              <a:buChar char="•"/>
            </a:pP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21FDC25B-BF0A-E220-0B03-9967F3AC7EAD}"/>
              </a:ext>
            </a:extLst>
          </p:cNvPr>
          <p:cNvSpPr>
            <a:spLocks noGrp="1"/>
          </p:cNvSpPr>
          <p:nvPr>
            <p:ph type="title"/>
          </p:nvPr>
        </p:nvSpPr>
        <p:spPr>
          <a:xfrm>
            <a:off x="429369" y="238539"/>
            <a:ext cx="8263890" cy="1434415"/>
          </a:xfrm>
        </p:spPr>
        <p:txBody>
          <a:bodyPr anchor="b">
            <a:normAutofit/>
          </a:bodyPr>
          <a:lstStyle/>
          <a:p>
            <a:r>
              <a:rPr lang="en-US" sz="4700" dirty="0"/>
              <a:t>Peran </a:t>
            </a:r>
            <a:r>
              <a:rPr lang="en-US" sz="4700" dirty="0" err="1"/>
              <a:t>pariwisata</a:t>
            </a:r>
            <a:endParaRPr lang="id-ID" sz="4700" dirty="0"/>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mpungan Konten 2">
            <a:extLst>
              <a:ext uri="{FF2B5EF4-FFF2-40B4-BE49-F238E27FC236}">
                <a16:creationId xmlns:a16="http://schemas.microsoft.com/office/drawing/2014/main" id="{42442282-B5A5-1A8F-0983-AAE071A5894B}"/>
              </a:ext>
            </a:extLst>
          </p:cNvPr>
          <p:cNvSpPr>
            <a:spLocks noGrp="1"/>
          </p:cNvSpPr>
          <p:nvPr>
            <p:ph idx="1"/>
          </p:nvPr>
        </p:nvSpPr>
        <p:spPr>
          <a:xfrm>
            <a:off x="429369" y="2071316"/>
            <a:ext cx="5035164" cy="4119172"/>
          </a:xfrm>
        </p:spPr>
        <p:txBody>
          <a:bodyPr anchor="t">
            <a:normAutofit/>
          </a:bodyPr>
          <a:lstStyle/>
          <a:p>
            <a:pPr marL="0" marR="252413" indent="0">
              <a:lnSpc>
                <a:spcPct val="90000"/>
              </a:lnSpc>
              <a:spcBef>
                <a:spcPts val="0"/>
              </a:spcBef>
              <a:buSzPts val="1100"/>
              <a:buNone/>
              <a:tabLst>
                <a:tab pos="357188" algn="l"/>
              </a:tabLst>
            </a:pPr>
            <a:r>
              <a:rPr lang="ms-MY" sz="1900" spc="-4">
                <a:ea typeface="Times New Roman" panose="02020603050405020304" pitchFamily="18" charset="0"/>
              </a:rPr>
              <a:t>4. 	</a:t>
            </a:r>
            <a:r>
              <a:rPr lang="ms-MY" sz="1900" b="1" spc="-4">
                <a:ea typeface="Times New Roman" panose="02020603050405020304" pitchFamily="18" charset="0"/>
              </a:rPr>
              <a:t>Zalukhu dan Meyers (2009</a:t>
            </a:r>
            <a:r>
              <a:rPr lang="ms-MY" sz="1900" spc="-4">
                <a:ea typeface="Times New Roman" panose="02020603050405020304" pitchFamily="18" charset="0"/>
              </a:rPr>
              <a:t>) menyatakan pariwisata ialah aktivitas</a:t>
            </a:r>
            <a:r>
              <a:rPr lang="ms-MY" sz="1900" spc="4">
                <a:ea typeface="Times New Roman" panose="02020603050405020304" pitchFamily="18" charset="0"/>
              </a:rPr>
              <a:t> </a:t>
            </a:r>
            <a:r>
              <a:rPr lang="ms-MY" sz="1900" spc="-4">
                <a:ea typeface="Times New Roman" panose="02020603050405020304" pitchFamily="18" charset="0"/>
              </a:rPr>
              <a:t>perjalanan</a:t>
            </a:r>
            <a:r>
              <a:rPr lang="ms-MY" sz="1900" spc="4">
                <a:ea typeface="Times New Roman" panose="02020603050405020304" pitchFamily="18" charset="0"/>
              </a:rPr>
              <a:t> </a:t>
            </a:r>
            <a:r>
              <a:rPr lang="ms-MY" sz="1900" spc="-4">
                <a:ea typeface="Times New Roman" panose="02020603050405020304" pitchFamily="18" charset="0"/>
              </a:rPr>
              <a:t>yang</a:t>
            </a:r>
            <a:r>
              <a:rPr lang="ms-MY" sz="1900" spc="4">
                <a:ea typeface="Times New Roman" panose="02020603050405020304" pitchFamily="18" charset="0"/>
              </a:rPr>
              <a:t> </a:t>
            </a:r>
            <a:r>
              <a:rPr lang="ms-MY" sz="1900" spc="-4">
                <a:ea typeface="Times New Roman" panose="02020603050405020304" pitchFamily="18" charset="0"/>
              </a:rPr>
              <a:t>dilakukan</a:t>
            </a:r>
            <a:r>
              <a:rPr lang="ms-MY" sz="1900" spc="4">
                <a:ea typeface="Times New Roman" panose="02020603050405020304" pitchFamily="18" charset="0"/>
              </a:rPr>
              <a:t> </a:t>
            </a:r>
            <a:r>
              <a:rPr lang="ms-MY" sz="1900" spc="-4">
                <a:ea typeface="Times New Roman" panose="02020603050405020304" pitchFamily="18" charset="0"/>
              </a:rPr>
              <a:t>sementara</a:t>
            </a:r>
            <a:r>
              <a:rPr lang="ms-MY" sz="1900" spc="4">
                <a:ea typeface="Times New Roman" panose="02020603050405020304" pitchFamily="18" charset="0"/>
              </a:rPr>
              <a:t> </a:t>
            </a:r>
            <a:r>
              <a:rPr lang="ms-MY" sz="1900" spc="-4">
                <a:ea typeface="Times New Roman" panose="02020603050405020304" pitchFamily="18" charset="0"/>
              </a:rPr>
              <a:t>waktu</a:t>
            </a:r>
            <a:r>
              <a:rPr lang="ms-MY" sz="1900" spc="4">
                <a:ea typeface="Times New Roman" panose="02020603050405020304" pitchFamily="18" charset="0"/>
              </a:rPr>
              <a:t> </a:t>
            </a:r>
            <a:r>
              <a:rPr lang="ms-MY" sz="1900" spc="-4">
                <a:ea typeface="Times New Roman" panose="02020603050405020304" pitchFamily="18" charset="0"/>
              </a:rPr>
              <a:t>dari</a:t>
            </a:r>
            <a:r>
              <a:rPr lang="ms-MY" sz="1900" spc="4">
                <a:ea typeface="Times New Roman" panose="02020603050405020304" pitchFamily="18" charset="0"/>
              </a:rPr>
              <a:t> </a:t>
            </a:r>
            <a:r>
              <a:rPr lang="ms-MY" sz="1900" spc="-4">
                <a:ea typeface="Times New Roman" panose="02020603050405020304" pitchFamily="18" charset="0"/>
              </a:rPr>
              <a:t>tempat</a:t>
            </a:r>
            <a:r>
              <a:rPr lang="ms-MY" sz="1900" spc="4">
                <a:ea typeface="Times New Roman" panose="02020603050405020304" pitchFamily="18" charset="0"/>
              </a:rPr>
              <a:t> </a:t>
            </a:r>
            <a:r>
              <a:rPr lang="ms-MY" sz="1900" spc="-4">
                <a:ea typeface="Times New Roman" panose="02020603050405020304" pitchFamily="18" charset="0"/>
              </a:rPr>
              <a:t>tinggal</a:t>
            </a:r>
            <a:r>
              <a:rPr lang="ms-MY" sz="1900" spc="4">
                <a:ea typeface="Times New Roman" panose="02020603050405020304" pitchFamily="18" charset="0"/>
              </a:rPr>
              <a:t> </a:t>
            </a:r>
            <a:r>
              <a:rPr lang="ms-MY" sz="1900" spc="-4">
                <a:ea typeface="Times New Roman" panose="02020603050405020304" pitchFamily="18" charset="0"/>
              </a:rPr>
              <a:t>semula ke daerah tujuan dengan alasan bukan untuk menetap atau</a:t>
            </a:r>
            <a:r>
              <a:rPr lang="ms-MY" sz="1900" spc="4">
                <a:ea typeface="Times New Roman" panose="02020603050405020304" pitchFamily="18" charset="0"/>
              </a:rPr>
              <a:t> </a:t>
            </a:r>
            <a:r>
              <a:rPr lang="ms-MY" sz="1900" spc="-4">
                <a:ea typeface="Times New Roman" panose="02020603050405020304" pitchFamily="18" charset="0"/>
              </a:rPr>
              <a:t>mencari nafkah melainkan hanya untuk memenuhi rasa ingin tahu,</a:t>
            </a:r>
            <a:r>
              <a:rPr lang="ms-MY" sz="1900" spc="4">
                <a:ea typeface="Times New Roman" panose="02020603050405020304" pitchFamily="18" charset="0"/>
              </a:rPr>
              <a:t> </a:t>
            </a:r>
            <a:r>
              <a:rPr lang="ms-MY" sz="1900" spc="-4">
                <a:ea typeface="Times New Roman" panose="02020603050405020304" pitchFamily="18" charset="0"/>
              </a:rPr>
              <a:t>menghabiskan</a:t>
            </a:r>
            <a:r>
              <a:rPr lang="ms-MY" sz="1900" spc="-15">
                <a:ea typeface="Times New Roman" panose="02020603050405020304" pitchFamily="18" charset="0"/>
              </a:rPr>
              <a:t> </a:t>
            </a:r>
            <a:r>
              <a:rPr lang="ms-MY" sz="1900" spc="-4">
                <a:ea typeface="Times New Roman" panose="02020603050405020304" pitchFamily="18" charset="0"/>
              </a:rPr>
              <a:t>waktu</a:t>
            </a:r>
            <a:r>
              <a:rPr lang="ms-MY" sz="1900" spc="-15">
                <a:ea typeface="Times New Roman" panose="02020603050405020304" pitchFamily="18" charset="0"/>
              </a:rPr>
              <a:t> </a:t>
            </a:r>
            <a:r>
              <a:rPr lang="ms-MY" sz="1900" spc="-4">
                <a:ea typeface="Times New Roman" panose="02020603050405020304" pitchFamily="18" charset="0"/>
              </a:rPr>
              <a:t>senggang</a:t>
            </a:r>
            <a:r>
              <a:rPr lang="ms-MY" sz="1900" spc="-11">
                <a:ea typeface="Times New Roman" panose="02020603050405020304" pitchFamily="18" charset="0"/>
              </a:rPr>
              <a:t> </a:t>
            </a:r>
            <a:r>
              <a:rPr lang="ms-MY" sz="1900" spc="-4">
                <a:ea typeface="Times New Roman" panose="02020603050405020304" pitchFamily="18" charset="0"/>
              </a:rPr>
              <a:t>atau</a:t>
            </a:r>
            <a:r>
              <a:rPr lang="ms-MY" sz="1900" spc="-15">
                <a:ea typeface="Times New Roman" panose="02020603050405020304" pitchFamily="18" charset="0"/>
              </a:rPr>
              <a:t> </a:t>
            </a:r>
            <a:r>
              <a:rPr lang="ms-MY" sz="1900" spc="-4">
                <a:ea typeface="Times New Roman" panose="02020603050405020304" pitchFamily="18" charset="0"/>
              </a:rPr>
              <a:t>libur</a:t>
            </a:r>
            <a:r>
              <a:rPr lang="ms-MY" sz="1900" spc="-15">
                <a:ea typeface="Times New Roman" panose="02020603050405020304" pitchFamily="18" charset="0"/>
              </a:rPr>
              <a:t> </a:t>
            </a:r>
            <a:r>
              <a:rPr lang="ms-MY" sz="1900" spc="-4">
                <a:ea typeface="Times New Roman" panose="02020603050405020304" pitchFamily="18" charset="0"/>
              </a:rPr>
              <a:t>dan</a:t>
            </a:r>
            <a:r>
              <a:rPr lang="ms-MY" sz="1900" spc="-11">
                <a:ea typeface="Times New Roman" panose="02020603050405020304" pitchFamily="18" charset="0"/>
              </a:rPr>
              <a:t> </a:t>
            </a:r>
            <a:r>
              <a:rPr lang="ms-MY" sz="1900" spc="-4">
                <a:ea typeface="Times New Roman" panose="02020603050405020304" pitchFamily="18" charset="0"/>
              </a:rPr>
              <a:t>tujuan-tujuan</a:t>
            </a:r>
            <a:r>
              <a:rPr lang="ms-MY" sz="1900" spc="-15">
                <a:ea typeface="Times New Roman" panose="02020603050405020304" pitchFamily="18" charset="0"/>
              </a:rPr>
              <a:t> </a:t>
            </a:r>
            <a:r>
              <a:rPr lang="ms-MY" sz="1900" spc="-4">
                <a:ea typeface="Times New Roman" panose="02020603050405020304" pitchFamily="18" charset="0"/>
              </a:rPr>
              <a:t>lainnya.</a:t>
            </a:r>
          </a:p>
          <a:p>
            <a:pPr marL="0" marR="252413" indent="0">
              <a:lnSpc>
                <a:spcPct val="90000"/>
              </a:lnSpc>
              <a:spcBef>
                <a:spcPts val="0"/>
              </a:spcBef>
              <a:buSzPts val="1100"/>
              <a:buNone/>
              <a:tabLst>
                <a:tab pos="357188" algn="l"/>
              </a:tabLst>
            </a:pPr>
            <a:endParaRPr lang="id-ID" sz="1900" spc="-4">
              <a:ea typeface="Times New Roman" panose="02020603050405020304" pitchFamily="18" charset="0"/>
            </a:endParaRPr>
          </a:p>
          <a:p>
            <a:pPr marL="0" marR="252413" indent="0">
              <a:lnSpc>
                <a:spcPct val="90000"/>
              </a:lnSpc>
              <a:spcBef>
                <a:spcPts val="15"/>
              </a:spcBef>
              <a:buSzPts val="1100"/>
              <a:buNone/>
              <a:tabLst>
                <a:tab pos="357188" algn="l"/>
              </a:tabLst>
            </a:pPr>
            <a:r>
              <a:rPr lang="ms-MY" sz="1900" spc="-4">
                <a:ea typeface="Times New Roman" panose="02020603050405020304" pitchFamily="18" charset="0"/>
              </a:rPr>
              <a:t>5. 	</a:t>
            </a:r>
            <a:r>
              <a:rPr lang="ms-MY" sz="1900" b="1" spc="-4">
                <a:ea typeface="Times New Roman" panose="02020603050405020304" pitchFamily="18" charset="0"/>
              </a:rPr>
              <a:t>Sinaga</a:t>
            </a:r>
            <a:r>
              <a:rPr lang="ms-MY" sz="1900" b="1" spc="4">
                <a:ea typeface="Times New Roman" panose="02020603050405020304" pitchFamily="18" charset="0"/>
              </a:rPr>
              <a:t> </a:t>
            </a:r>
            <a:r>
              <a:rPr lang="ms-MY" sz="1900" b="1" spc="-4">
                <a:ea typeface="Times New Roman" panose="02020603050405020304" pitchFamily="18" charset="0"/>
              </a:rPr>
              <a:t>(2010</a:t>
            </a:r>
            <a:r>
              <a:rPr lang="ms-MY" sz="1900" spc="-4">
                <a:ea typeface="Times New Roman" panose="02020603050405020304" pitchFamily="18" charset="0"/>
              </a:rPr>
              <a:t>)</a:t>
            </a:r>
            <a:r>
              <a:rPr lang="ms-MY" sz="1900" spc="4">
                <a:ea typeface="Times New Roman" panose="02020603050405020304" pitchFamily="18" charset="0"/>
              </a:rPr>
              <a:t> </a:t>
            </a:r>
            <a:r>
              <a:rPr lang="ms-MY" sz="1900" spc="-4">
                <a:ea typeface="Times New Roman" panose="02020603050405020304" pitchFamily="18" charset="0"/>
              </a:rPr>
              <a:t>mengatakan</a:t>
            </a:r>
            <a:r>
              <a:rPr lang="ms-MY" sz="1900" spc="4">
                <a:ea typeface="Times New Roman" panose="02020603050405020304" pitchFamily="18" charset="0"/>
              </a:rPr>
              <a:t> </a:t>
            </a:r>
            <a:r>
              <a:rPr lang="ms-MY" sz="1900" spc="-4">
                <a:ea typeface="Times New Roman" panose="02020603050405020304" pitchFamily="18" charset="0"/>
              </a:rPr>
              <a:t>bahwa</a:t>
            </a:r>
            <a:r>
              <a:rPr lang="ms-MY" sz="1900" spc="4">
                <a:ea typeface="Times New Roman" panose="02020603050405020304" pitchFamily="18" charset="0"/>
              </a:rPr>
              <a:t> </a:t>
            </a:r>
            <a:r>
              <a:rPr lang="ms-MY" sz="1900" spc="-4">
                <a:ea typeface="Times New Roman" panose="02020603050405020304" pitchFamily="18" charset="0"/>
              </a:rPr>
              <a:t>pariwisata</a:t>
            </a:r>
            <a:r>
              <a:rPr lang="ms-MY" sz="1900" spc="4">
                <a:ea typeface="Times New Roman" panose="02020603050405020304" pitchFamily="18" charset="0"/>
              </a:rPr>
              <a:t> </a:t>
            </a:r>
            <a:r>
              <a:rPr lang="ms-MY" sz="1900" spc="-4">
                <a:ea typeface="Times New Roman" panose="02020603050405020304" pitchFamily="18" charset="0"/>
              </a:rPr>
              <a:t>merupakan</a:t>
            </a:r>
            <a:r>
              <a:rPr lang="ms-MY" sz="1900" spc="4">
                <a:ea typeface="Times New Roman" panose="02020603050405020304" pitchFamily="18" charset="0"/>
              </a:rPr>
              <a:t> </a:t>
            </a:r>
            <a:r>
              <a:rPr lang="ms-MY" sz="1900" spc="-4">
                <a:ea typeface="Times New Roman" panose="02020603050405020304" pitchFamily="18" charset="0"/>
              </a:rPr>
              <a:t>suatu</a:t>
            </a:r>
            <a:r>
              <a:rPr lang="ms-MY" sz="1900" spc="4">
                <a:ea typeface="Times New Roman" panose="02020603050405020304" pitchFamily="18" charset="0"/>
              </a:rPr>
              <a:t> </a:t>
            </a:r>
            <a:r>
              <a:rPr lang="ms-MY" sz="1900" spc="-4">
                <a:ea typeface="Times New Roman" panose="02020603050405020304" pitchFamily="18" charset="0"/>
              </a:rPr>
              <a:t>perjalanan yang terencana, yang dilakukan secara individu maupun</a:t>
            </a:r>
            <a:r>
              <a:rPr lang="ms-MY" sz="1900" spc="4">
                <a:ea typeface="Times New Roman" panose="02020603050405020304" pitchFamily="18" charset="0"/>
              </a:rPr>
              <a:t> </a:t>
            </a:r>
            <a:r>
              <a:rPr lang="ms-MY" sz="1900" spc="-4">
                <a:ea typeface="Times New Roman" panose="02020603050405020304" pitchFamily="18" charset="0"/>
              </a:rPr>
              <a:t>kelompok</a:t>
            </a:r>
            <a:r>
              <a:rPr lang="ms-MY" sz="1900" spc="4">
                <a:ea typeface="Times New Roman" panose="02020603050405020304" pitchFamily="18" charset="0"/>
              </a:rPr>
              <a:t> </a:t>
            </a:r>
            <a:r>
              <a:rPr lang="ms-MY" sz="1900" spc="-4">
                <a:ea typeface="Times New Roman" panose="02020603050405020304" pitchFamily="18" charset="0"/>
              </a:rPr>
              <a:t>dari</a:t>
            </a:r>
            <a:r>
              <a:rPr lang="ms-MY" sz="1900" spc="4">
                <a:ea typeface="Times New Roman" panose="02020603050405020304" pitchFamily="18" charset="0"/>
              </a:rPr>
              <a:t> </a:t>
            </a:r>
            <a:r>
              <a:rPr lang="ms-MY" sz="1900" spc="-4">
                <a:ea typeface="Times New Roman" panose="02020603050405020304" pitchFamily="18" charset="0"/>
              </a:rPr>
              <a:t>satu</a:t>
            </a:r>
            <a:r>
              <a:rPr lang="ms-MY" sz="1900" spc="4">
                <a:ea typeface="Times New Roman" panose="02020603050405020304" pitchFamily="18" charset="0"/>
              </a:rPr>
              <a:t> </a:t>
            </a:r>
            <a:r>
              <a:rPr lang="ms-MY" sz="1900" spc="-4">
                <a:ea typeface="Times New Roman" panose="02020603050405020304" pitchFamily="18" charset="0"/>
              </a:rPr>
              <a:t>tempat</a:t>
            </a:r>
            <a:r>
              <a:rPr lang="ms-MY" sz="1900" spc="4">
                <a:ea typeface="Times New Roman" panose="02020603050405020304" pitchFamily="18" charset="0"/>
              </a:rPr>
              <a:t> </a:t>
            </a:r>
            <a:r>
              <a:rPr lang="ms-MY" sz="1900" spc="-4">
                <a:ea typeface="Times New Roman" panose="02020603050405020304" pitchFamily="18" charset="0"/>
              </a:rPr>
              <a:t>ke</a:t>
            </a:r>
            <a:r>
              <a:rPr lang="ms-MY" sz="1900" spc="4">
                <a:ea typeface="Times New Roman" panose="02020603050405020304" pitchFamily="18" charset="0"/>
              </a:rPr>
              <a:t> </a:t>
            </a:r>
            <a:r>
              <a:rPr lang="ms-MY" sz="1900" spc="-4">
                <a:ea typeface="Times New Roman" panose="02020603050405020304" pitchFamily="18" charset="0"/>
              </a:rPr>
              <a:t>tempat</a:t>
            </a:r>
            <a:r>
              <a:rPr lang="ms-MY" sz="1900" spc="4">
                <a:ea typeface="Times New Roman" panose="02020603050405020304" pitchFamily="18" charset="0"/>
              </a:rPr>
              <a:t> </a:t>
            </a:r>
            <a:r>
              <a:rPr lang="ms-MY" sz="1900" spc="-4">
                <a:ea typeface="Times New Roman" panose="02020603050405020304" pitchFamily="18" charset="0"/>
              </a:rPr>
              <a:t>lain</a:t>
            </a:r>
            <a:r>
              <a:rPr lang="ms-MY" sz="1900" spc="4">
                <a:ea typeface="Times New Roman" panose="02020603050405020304" pitchFamily="18" charset="0"/>
              </a:rPr>
              <a:t> </a:t>
            </a:r>
            <a:r>
              <a:rPr lang="ms-MY" sz="1900" spc="-4">
                <a:ea typeface="Times New Roman" panose="02020603050405020304" pitchFamily="18" charset="0"/>
              </a:rPr>
              <a:t>dengan</a:t>
            </a:r>
            <a:r>
              <a:rPr lang="ms-MY" sz="1900" spc="4">
                <a:ea typeface="Times New Roman" panose="02020603050405020304" pitchFamily="18" charset="0"/>
              </a:rPr>
              <a:t> </a:t>
            </a:r>
            <a:r>
              <a:rPr lang="ms-MY" sz="1900" spc="-4">
                <a:ea typeface="Times New Roman" panose="02020603050405020304" pitchFamily="18" charset="0"/>
              </a:rPr>
              <a:t>tujuan</a:t>
            </a:r>
            <a:r>
              <a:rPr lang="ms-MY" sz="1900" spc="4">
                <a:ea typeface="Times New Roman" panose="02020603050405020304" pitchFamily="18" charset="0"/>
              </a:rPr>
              <a:t> </a:t>
            </a:r>
            <a:r>
              <a:rPr lang="ms-MY" sz="1900" spc="-4">
                <a:ea typeface="Times New Roman" panose="02020603050405020304" pitchFamily="18" charset="0"/>
              </a:rPr>
              <a:t>untuk</a:t>
            </a:r>
            <a:r>
              <a:rPr lang="ms-MY" sz="1900" spc="4">
                <a:ea typeface="Times New Roman" panose="02020603050405020304" pitchFamily="18" charset="0"/>
              </a:rPr>
              <a:t> </a:t>
            </a:r>
            <a:r>
              <a:rPr lang="ms-MY" sz="1900" spc="-4">
                <a:ea typeface="Times New Roman" panose="02020603050405020304" pitchFamily="18" charset="0"/>
              </a:rPr>
              <a:t>mendapatkan</a:t>
            </a:r>
            <a:r>
              <a:rPr lang="ms-MY" sz="1900" spc="-11">
                <a:ea typeface="Times New Roman" panose="02020603050405020304" pitchFamily="18" charset="0"/>
              </a:rPr>
              <a:t> </a:t>
            </a:r>
            <a:r>
              <a:rPr lang="ms-MY" sz="1900" spc="-4">
                <a:ea typeface="Times New Roman" panose="02020603050405020304" pitchFamily="18" charset="0"/>
              </a:rPr>
              <a:t>suatu</a:t>
            </a:r>
            <a:r>
              <a:rPr lang="ms-MY" sz="1900" spc="-8">
                <a:ea typeface="Times New Roman" panose="02020603050405020304" pitchFamily="18" charset="0"/>
              </a:rPr>
              <a:t> </a:t>
            </a:r>
            <a:r>
              <a:rPr lang="ms-MY" sz="1900" spc="-4">
                <a:ea typeface="Times New Roman" panose="02020603050405020304" pitchFamily="18" charset="0"/>
              </a:rPr>
              <a:t>bentuk</a:t>
            </a:r>
            <a:r>
              <a:rPr lang="ms-MY" sz="1900" spc="-8">
                <a:ea typeface="Times New Roman" panose="02020603050405020304" pitchFamily="18" charset="0"/>
              </a:rPr>
              <a:t> </a:t>
            </a:r>
            <a:r>
              <a:rPr lang="ms-MY" sz="1900" spc="-4">
                <a:ea typeface="Times New Roman" panose="02020603050405020304" pitchFamily="18" charset="0"/>
              </a:rPr>
              <a:t>kepuasan</a:t>
            </a:r>
            <a:r>
              <a:rPr lang="ms-MY" sz="1900" spc="-8">
                <a:ea typeface="Times New Roman" panose="02020603050405020304" pitchFamily="18" charset="0"/>
              </a:rPr>
              <a:t> </a:t>
            </a:r>
            <a:r>
              <a:rPr lang="ms-MY" sz="1900" spc="-4">
                <a:ea typeface="Times New Roman" panose="02020603050405020304" pitchFamily="18" charset="0"/>
              </a:rPr>
              <a:t>dan</a:t>
            </a:r>
            <a:r>
              <a:rPr lang="ms-MY" sz="1900" spc="-8">
                <a:ea typeface="Times New Roman" panose="02020603050405020304" pitchFamily="18" charset="0"/>
              </a:rPr>
              <a:t> </a:t>
            </a:r>
            <a:r>
              <a:rPr lang="ms-MY" sz="1900" spc="-4">
                <a:ea typeface="Times New Roman" panose="02020603050405020304" pitchFamily="18" charset="0"/>
              </a:rPr>
              <a:t>kesenangan</a:t>
            </a:r>
            <a:r>
              <a:rPr lang="ms-MY" sz="1900" spc="-11">
                <a:ea typeface="Times New Roman" panose="02020603050405020304" pitchFamily="18" charset="0"/>
              </a:rPr>
              <a:t> </a:t>
            </a:r>
            <a:r>
              <a:rPr lang="ms-MY" sz="1900" spc="-4">
                <a:ea typeface="Times New Roman" panose="02020603050405020304" pitchFamily="18" charset="0"/>
              </a:rPr>
              <a:t>semata.</a:t>
            </a:r>
            <a:endParaRPr lang="id-ID" sz="1900" spc="-4">
              <a:ea typeface="Times New Roman" panose="02020603050405020304" pitchFamily="18" charset="0"/>
            </a:endParaRPr>
          </a:p>
          <a:p>
            <a:pPr>
              <a:lnSpc>
                <a:spcPct val="90000"/>
              </a:lnSpc>
            </a:pPr>
            <a:endParaRPr lang="id-ID" sz="1900"/>
          </a:p>
        </p:txBody>
      </p:sp>
      <p:pic>
        <p:nvPicPr>
          <p:cNvPr id="1026" name="Picture 2" descr="Peran Keramahan dalam Pariwisata: Meningkatkan Pengalaman Wisatawan dan  Ekonomi Lokal - Manunggal Jaya">
            <a:extLst>
              <a:ext uri="{FF2B5EF4-FFF2-40B4-BE49-F238E27FC236}">
                <a16:creationId xmlns:a16="http://schemas.microsoft.com/office/drawing/2014/main" id="{ECB9A4D6-091B-D409-5BAE-F598E7BC1F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73" r="14374" b="2"/>
          <a:stretch/>
        </p:blipFill>
        <p:spPr bwMode="auto">
          <a:xfrm>
            <a:off x="5652120" y="2093976"/>
            <a:ext cx="3060421"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537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CC98B69-76AF-1A08-EFB7-8D86D5ECAD54}"/>
              </a:ext>
            </a:extLst>
          </p:cNvPr>
          <p:cNvSpPr>
            <a:spLocks noGrp="1"/>
          </p:cNvSpPr>
          <p:nvPr>
            <p:ph type="title"/>
          </p:nvPr>
        </p:nvSpPr>
        <p:spPr>
          <a:xfrm>
            <a:off x="866216" y="764705"/>
            <a:ext cx="6946144" cy="1337780"/>
          </a:xfrm>
        </p:spPr>
        <p:txBody>
          <a:bodyPr>
            <a:normAutofit/>
          </a:bodyPr>
          <a:lstStyle/>
          <a:p>
            <a:pPr algn="ctr"/>
            <a:r>
              <a:rPr lang="ms-MY" sz="2800" dirty="0">
                <a:latin typeface="Trebuchet MS" panose="020B0603020202020204" pitchFamily="34" charset="0"/>
                <a:ea typeface="Trebuchet MS" panose="020B0603020202020204" pitchFamily="34" charset="0"/>
                <a:cs typeface="Trebuchet MS" panose="020B0603020202020204" pitchFamily="34" charset="0"/>
              </a:rPr>
              <a:t>Peran Pariwisata </a:t>
            </a:r>
            <a:r>
              <a:rPr lang="ms-MY" sz="2800" spc="-11" dirty="0">
                <a:latin typeface="Trebuchet MS" panose="020B0603020202020204" pitchFamily="34" charset="0"/>
                <a:ea typeface="Trebuchet MS" panose="020B0603020202020204" pitchFamily="34" charset="0"/>
                <a:cs typeface="Trebuchet MS" panose="020B0603020202020204" pitchFamily="34" charset="0"/>
              </a:rPr>
              <a:t>dalam</a:t>
            </a:r>
            <a:r>
              <a:rPr lang="ms-MY" sz="2800" spc="-405" dirty="0">
                <a:latin typeface="Trebuchet MS" panose="020B0603020202020204" pitchFamily="34" charset="0"/>
                <a:ea typeface="Trebuchet MS" panose="020B0603020202020204" pitchFamily="34" charset="0"/>
                <a:cs typeface="Trebuchet MS" panose="020B0603020202020204" pitchFamily="34" charset="0"/>
              </a:rPr>
              <a:t>   </a:t>
            </a:r>
            <a:r>
              <a:rPr lang="ms-MY" sz="2800" dirty="0">
                <a:latin typeface="Trebuchet MS" panose="020B0603020202020204" pitchFamily="34" charset="0"/>
                <a:ea typeface="Trebuchet MS" panose="020B0603020202020204" pitchFamily="34" charset="0"/>
                <a:cs typeface="Trebuchet MS" panose="020B0603020202020204" pitchFamily="34" charset="0"/>
              </a:rPr>
              <a:t>Pembangunan</a:t>
            </a:r>
            <a:br>
              <a:rPr lang="id-ID" sz="1350" dirty="0">
                <a:latin typeface="Trebuchet MS" panose="020B0603020202020204" pitchFamily="34" charset="0"/>
                <a:ea typeface="Trebuchet MS" panose="020B0603020202020204" pitchFamily="34" charset="0"/>
                <a:cs typeface="Trebuchet MS" panose="020B0603020202020204" pitchFamily="34" charset="0"/>
              </a:rPr>
            </a:br>
            <a:endParaRPr lang="id-ID" dirty="0"/>
          </a:p>
        </p:txBody>
      </p:sp>
      <p:sp>
        <p:nvSpPr>
          <p:cNvPr id="3" name="Tampungan Konten 2">
            <a:extLst>
              <a:ext uri="{FF2B5EF4-FFF2-40B4-BE49-F238E27FC236}">
                <a16:creationId xmlns:a16="http://schemas.microsoft.com/office/drawing/2014/main" id="{A13AD41D-A4DE-990F-C495-EBFE0F7C3F3F}"/>
              </a:ext>
            </a:extLst>
          </p:cNvPr>
          <p:cNvSpPr>
            <a:spLocks noGrp="1"/>
          </p:cNvSpPr>
          <p:nvPr>
            <p:ph idx="1"/>
          </p:nvPr>
        </p:nvSpPr>
        <p:spPr>
          <a:xfrm>
            <a:off x="395959" y="2809875"/>
            <a:ext cx="8249168" cy="3423880"/>
          </a:xfrm>
        </p:spPr>
        <p:txBody>
          <a:bodyPr>
            <a:normAutofit fontScale="70000" lnSpcReduction="20000"/>
          </a:bodyPr>
          <a:lstStyle/>
          <a:p>
            <a:endParaRPr lang="en-US" b="0" i="0" dirty="0">
              <a:solidFill>
                <a:srgbClr val="040C28"/>
              </a:solidFill>
              <a:effectLst/>
              <a:latin typeface="Google Sans"/>
            </a:endParaRPr>
          </a:p>
          <a:p>
            <a:endParaRPr lang="en-US" dirty="0">
              <a:solidFill>
                <a:srgbClr val="040C28"/>
              </a:solidFill>
              <a:latin typeface="Google Sans"/>
            </a:endParaRPr>
          </a:p>
          <a:p>
            <a:endParaRPr lang="en-US" b="0" i="0" dirty="0">
              <a:solidFill>
                <a:srgbClr val="040C28"/>
              </a:solidFill>
              <a:effectLst/>
              <a:latin typeface="Google Sans"/>
            </a:endParaRPr>
          </a:p>
          <a:p>
            <a:endParaRPr lang="en-US" dirty="0">
              <a:solidFill>
                <a:srgbClr val="040C28"/>
              </a:solidFill>
              <a:latin typeface="Google Sans"/>
            </a:endParaRPr>
          </a:p>
          <a:p>
            <a:endParaRPr lang="en-US" b="0" i="0" dirty="0">
              <a:solidFill>
                <a:srgbClr val="040C28"/>
              </a:solidFill>
              <a:effectLst/>
              <a:latin typeface="Google Sans"/>
            </a:endParaRPr>
          </a:p>
          <a:p>
            <a:endParaRPr lang="en-US" dirty="0">
              <a:solidFill>
                <a:srgbClr val="040C28"/>
              </a:solidFill>
              <a:latin typeface="Google Sans"/>
            </a:endParaRPr>
          </a:p>
          <a:p>
            <a:r>
              <a:rPr lang="id-ID" b="0" i="0" dirty="0">
                <a:solidFill>
                  <a:srgbClr val="040C28"/>
                </a:solidFill>
                <a:effectLst/>
                <a:latin typeface="Google Sans"/>
              </a:rPr>
              <a:t>Pariwisata</a:t>
            </a:r>
            <a:r>
              <a:rPr lang="id-ID" b="0" i="0" dirty="0">
                <a:solidFill>
                  <a:srgbClr val="202124"/>
                </a:solidFill>
                <a:effectLst/>
                <a:latin typeface="Google Sans"/>
              </a:rPr>
              <a:t> dapat meningkatkan pendapatan devisa, menciptakan lapangan kerja, merangsang pertumbuhan industri </a:t>
            </a:r>
            <a:r>
              <a:rPr lang="id-ID" b="0" i="0" dirty="0">
                <a:solidFill>
                  <a:srgbClr val="040C28"/>
                </a:solidFill>
                <a:effectLst/>
                <a:latin typeface="Google Sans"/>
              </a:rPr>
              <a:t>pariwisata</a:t>
            </a:r>
            <a:r>
              <a:rPr lang="id-ID" b="0" i="0" dirty="0">
                <a:solidFill>
                  <a:srgbClr val="202124"/>
                </a:solidFill>
                <a:effectLst/>
                <a:latin typeface="Google Sans"/>
              </a:rPr>
              <a:t>, oleh karena itu dapat memicu pertumbuhan ekonomi, terlebih dapat mendorong di berbagai negara untuk mengembangkan sektor </a:t>
            </a:r>
            <a:r>
              <a:rPr lang="id-ID" b="0" i="0" dirty="0">
                <a:solidFill>
                  <a:srgbClr val="040C28"/>
                </a:solidFill>
                <a:effectLst/>
                <a:latin typeface="Google Sans"/>
              </a:rPr>
              <a:t>pariwisata</a:t>
            </a:r>
            <a:r>
              <a:rPr lang="id-ID" b="0" i="0" dirty="0">
                <a:solidFill>
                  <a:srgbClr val="202124"/>
                </a:solidFill>
                <a:effectLst/>
                <a:latin typeface="Google Sans"/>
              </a:rPr>
              <a:t>.</a:t>
            </a:r>
            <a:endParaRPr lang="id-ID" dirty="0"/>
          </a:p>
        </p:txBody>
      </p:sp>
      <p:pic>
        <p:nvPicPr>
          <p:cNvPr id="2050" name="Picture 2" descr="Peran Golden Triangel dalam keberhasilan Pengembangan Desa Wisata |  Institut Pariwisata Trisakti">
            <a:extLst>
              <a:ext uri="{FF2B5EF4-FFF2-40B4-BE49-F238E27FC236}">
                <a16:creationId xmlns:a16="http://schemas.microsoft.com/office/drawing/2014/main" id="{4E8CE857-55C7-8872-F8E2-06488B55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916833"/>
            <a:ext cx="4392488" cy="252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6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01943693-4EFB-1246-9B3B-1FD001E7EFD5}"/>
              </a:ext>
            </a:extLst>
          </p:cNvPr>
          <p:cNvSpPr>
            <a:spLocks noGrp="1"/>
          </p:cNvSpPr>
          <p:nvPr>
            <p:ph type="title"/>
          </p:nvPr>
        </p:nvSpPr>
        <p:spPr>
          <a:xfrm>
            <a:off x="571352" y="350196"/>
            <a:ext cx="3485178" cy="1624520"/>
          </a:xfrm>
        </p:spPr>
        <p:txBody>
          <a:bodyPr anchor="ctr">
            <a:normAutofit/>
          </a:bodyPr>
          <a:lstStyle/>
          <a:p>
            <a:pPr>
              <a:lnSpc>
                <a:spcPct val="90000"/>
              </a:lnSpc>
            </a:pPr>
            <a:r>
              <a:rPr lang="ms-MY" sz="3500" spc="-23">
                <a:latin typeface="Times New Roman" panose="02020603050405020304" pitchFamily="18" charset="0"/>
                <a:ea typeface="Times New Roman" panose="02020603050405020304" pitchFamily="18" charset="0"/>
              </a:rPr>
              <a:t>Pariwisata</a:t>
            </a:r>
            <a:r>
              <a:rPr lang="ms-MY" sz="3500" spc="-49">
                <a:latin typeface="Times New Roman" panose="02020603050405020304" pitchFamily="18" charset="0"/>
                <a:ea typeface="Times New Roman" panose="02020603050405020304" pitchFamily="18" charset="0"/>
              </a:rPr>
              <a:t> </a:t>
            </a:r>
            <a:r>
              <a:rPr lang="ms-MY" sz="3500" spc="-23">
                <a:latin typeface="Times New Roman" panose="02020603050405020304" pitchFamily="18" charset="0"/>
                <a:ea typeface="Times New Roman" panose="02020603050405020304" pitchFamily="18" charset="0"/>
              </a:rPr>
              <a:t>pada</a:t>
            </a:r>
            <a:r>
              <a:rPr lang="ms-MY" sz="3500" spc="-45">
                <a:latin typeface="Times New Roman" panose="02020603050405020304" pitchFamily="18" charset="0"/>
                <a:ea typeface="Times New Roman" panose="02020603050405020304" pitchFamily="18" charset="0"/>
              </a:rPr>
              <a:t> </a:t>
            </a:r>
            <a:r>
              <a:rPr lang="ms-MY" sz="3500" spc="-23">
                <a:latin typeface="Times New Roman" panose="02020603050405020304" pitchFamily="18" charset="0"/>
                <a:ea typeface="Times New Roman" panose="02020603050405020304" pitchFamily="18" charset="0"/>
              </a:rPr>
              <a:t>dasarnya</a:t>
            </a:r>
            <a:r>
              <a:rPr lang="ms-MY" sz="3500" spc="-45">
                <a:latin typeface="Times New Roman" panose="02020603050405020304" pitchFamily="18" charset="0"/>
                <a:ea typeface="Times New Roman" panose="02020603050405020304" pitchFamily="18" charset="0"/>
              </a:rPr>
              <a:t> </a:t>
            </a:r>
            <a:r>
              <a:rPr lang="ms-MY" sz="3500" spc="-23">
                <a:latin typeface="Times New Roman" panose="02020603050405020304" pitchFamily="18" charset="0"/>
                <a:ea typeface="Times New Roman" panose="02020603050405020304" pitchFamily="18" charset="0"/>
              </a:rPr>
              <a:t>berperan</a:t>
            </a:r>
            <a:r>
              <a:rPr lang="ms-MY" sz="3500" spc="-45">
                <a:latin typeface="Times New Roman" panose="02020603050405020304" pitchFamily="18" charset="0"/>
                <a:ea typeface="Times New Roman" panose="02020603050405020304" pitchFamily="18" charset="0"/>
              </a:rPr>
              <a:t> </a:t>
            </a:r>
            <a:r>
              <a:rPr lang="ms-MY" sz="3500" spc="-23">
                <a:latin typeface="Times New Roman" panose="02020603050405020304" pitchFamily="18" charset="0"/>
                <a:ea typeface="Times New Roman" panose="02020603050405020304" pitchFamily="18" charset="0"/>
              </a:rPr>
              <a:t>untuk</a:t>
            </a:r>
            <a:endParaRPr lang="id-ID" sz="3500"/>
          </a:p>
        </p:txBody>
      </p:sp>
      <p:sp>
        <p:nvSpPr>
          <p:cNvPr id="3" name="Tampungan Konten 2">
            <a:extLst>
              <a:ext uri="{FF2B5EF4-FFF2-40B4-BE49-F238E27FC236}">
                <a16:creationId xmlns:a16="http://schemas.microsoft.com/office/drawing/2014/main" id="{53C6861D-3E46-6A94-E22B-EAE23CAEF239}"/>
              </a:ext>
            </a:extLst>
          </p:cNvPr>
          <p:cNvSpPr>
            <a:spLocks noGrp="1"/>
          </p:cNvSpPr>
          <p:nvPr>
            <p:ph idx="1"/>
          </p:nvPr>
        </p:nvSpPr>
        <p:spPr>
          <a:xfrm>
            <a:off x="571351" y="2324912"/>
            <a:ext cx="4288681" cy="4031437"/>
          </a:xfrm>
        </p:spPr>
        <p:txBody>
          <a:bodyPr anchor="ctr">
            <a:normAutofit lnSpcReduction="10000"/>
          </a:bodyPr>
          <a:lstStyle/>
          <a:p>
            <a:pPr marL="257175" marR="252889" indent="-257175">
              <a:lnSpc>
                <a:spcPct val="90000"/>
              </a:lnSpc>
              <a:spcBef>
                <a:spcPts val="454"/>
              </a:spcBef>
              <a:buSzPts val="1100"/>
              <a:buFont typeface="Times New Roman" panose="02020603050405020304" pitchFamily="18" charset="0"/>
              <a:buAutoNum type="arabicPeriod"/>
              <a:tabLst>
                <a:tab pos="357188" algn="l"/>
              </a:tabLst>
            </a:pPr>
            <a:r>
              <a:rPr lang="ms-MY" sz="1600" b="1" spc="-4" dirty="0">
                <a:ea typeface="Times New Roman" panose="02020603050405020304" pitchFamily="18" charset="0"/>
              </a:rPr>
              <a:t>Persatuan</a:t>
            </a:r>
            <a:r>
              <a:rPr lang="ms-MY" sz="1600" b="1" spc="4" dirty="0">
                <a:ea typeface="Times New Roman" panose="02020603050405020304" pitchFamily="18" charset="0"/>
              </a:rPr>
              <a:t> </a:t>
            </a:r>
            <a:r>
              <a:rPr lang="ms-MY" sz="1600" b="1" spc="-4" dirty="0">
                <a:ea typeface="Times New Roman" panose="02020603050405020304" pitchFamily="18" charset="0"/>
              </a:rPr>
              <a:t>dan</a:t>
            </a:r>
            <a:r>
              <a:rPr lang="ms-MY" sz="1600" b="1" spc="4" dirty="0">
                <a:ea typeface="Times New Roman" panose="02020603050405020304" pitchFamily="18" charset="0"/>
              </a:rPr>
              <a:t> </a:t>
            </a:r>
            <a:r>
              <a:rPr lang="ms-MY" sz="1600" b="1" spc="-4" dirty="0">
                <a:ea typeface="Times New Roman" panose="02020603050405020304" pitchFamily="18" charset="0"/>
              </a:rPr>
              <a:t>Kesatuan</a:t>
            </a:r>
            <a:r>
              <a:rPr lang="ms-MY" sz="1600" b="1" spc="4" dirty="0">
                <a:ea typeface="Times New Roman" panose="02020603050405020304" pitchFamily="18" charset="0"/>
              </a:rPr>
              <a:t> </a:t>
            </a:r>
            <a:r>
              <a:rPr lang="ms-MY" sz="1600" b="1" spc="-4" dirty="0">
                <a:ea typeface="Times New Roman" panose="02020603050405020304" pitchFamily="18" charset="0"/>
              </a:rPr>
              <a:t>Bangsa</a:t>
            </a:r>
            <a:r>
              <a:rPr lang="ms-MY" sz="1600" spc="-4" dirty="0">
                <a:ea typeface="Times New Roman" panose="02020603050405020304" pitchFamily="18" charset="0"/>
              </a:rPr>
              <a:t>,</a:t>
            </a:r>
            <a:r>
              <a:rPr lang="ms-MY" sz="1600" spc="4" dirty="0">
                <a:ea typeface="Times New Roman" panose="02020603050405020304" pitchFamily="18" charset="0"/>
              </a:rPr>
              <a:t> </a:t>
            </a:r>
            <a:r>
              <a:rPr lang="ms-MY" sz="1600" spc="-4" dirty="0">
                <a:ea typeface="Times New Roman" panose="02020603050405020304" pitchFamily="18" charset="0"/>
              </a:rPr>
              <a:t>yaitu</a:t>
            </a:r>
            <a:r>
              <a:rPr lang="ms-MY" sz="1600" spc="4" dirty="0">
                <a:ea typeface="Times New Roman" panose="02020603050405020304" pitchFamily="18" charset="0"/>
              </a:rPr>
              <a:t> </a:t>
            </a:r>
            <a:r>
              <a:rPr lang="ms-MY" sz="1600" spc="-4" dirty="0">
                <a:ea typeface="Times New Roman" panose="02020603050405020304" pitchFamily="18" charset="0"/>
              </a:rPr>
              <a:t>dengan</a:t>
            </a:r>
            <a:r>
              <a:rPr lang="ms-MY" sz="1600" spc="4" dirty="0">
                <a:ea typeface="Times New Roman" panose="02020603050405020304" pitchFamily="18" charset="0"/>
              </a:rPr>
              <a:t> </a:t>
            </a:r>
            <a:r>
              <a:rPr lang="ms-MY" sz="1600" spc="-4" dirty="0">
                <a:ea typeface="Times New Roman" panose="02020603050405020304" pitchFamily="18" charset="0"/>
              </a:rPr>
              <a:t>banyaknya</a:t>
            </a:r>
            <a:r>
              <a:rPr lang="ms-MY" sz="1600" spc="4" dirty="0">
                <a:ea typeface="Times New Roman" panose="02020603050405020304" pitchFamily="18" charset="0"/>
              </a:rPr>
              <a:t> </a:t>
            </a:r>
            <a:r>
              <a:rPr lang="ms-MY" sz="1600" spc="-4" dirty="0">
                <a:ea typeface="Times New Roman" panose="02020603050405020304" pitchFamily="18" charset="0"/>
              </a:rPr>
              <a:t>warga</a:t>
            </a:r>
            <a:r>
              <a:rPr lang="ms-MY" sz="1600" spc="4" dirty="0">
                <a:ea typeface="Times New Roman" panose="02020603050405020304" pitchFamily="18" charset="0"/>
              </a:rPr>
              <a:t> </a:t>
            </a:r>
            <a:r>
              <a:rPr lang="ms-MY" sz="1600" spc="-4" dirty="0">
                <a:ea typeface="Times New Roman" panose="02020603050405020304" pitchFamily="18" charset="0"/>
              </a:rPr>
              <a:t>negara yang melakukan kunjungan wisata di wilayah-wilayah wisata</a:t>
            </a:r>
            <a:r>
              <a:rPr lang="ms-MY" sz="1600" spc="4" dirty="0">
                <a:ea typeface="Times New Roman" panose="02020603050405020304" pitchFamily="18" charset="0"/>
              </a:rPr>
              <a:t> </a:t>
            </a:r>
            <a:r>
              <a:rPr lang="ms-MY" sz="1600" spc="-4" dirty="0">
                <a:ea typeface="Times New Roman" panose="02020603050405020304" pitchFamily="18" charset="0"/>
              </a:rPr>
              <a:t>akan</a:t>
            </a:r>
            <a:r>
              <a:rPr lang="ms-MY" sz="1600" spc="150" dirty="0">
                <a:ea typeface="Times New Roman" panose="02020603050405020304" pitchFamily="18" charset="0"/>
              </a:rPr>
              <a:t> </a:t>
            </a:r>
            <a:r>
              <a:rPr lang="ms-MY" sz="1600" spc="-4" dirty="0">
                <a:ea typeface="Times New Roman" panose="02020603050405020304" pitchFamily="18" charset="0"/>
              </a:rPr>
              <a:t>menambah</a:t>
            </a:r>
            <a:r>
              <a:rPr lang="ms-MY" sz="1600" spc="150" dirty="0">
                <a:ea typeface="Times New Roman" panose="02020603050405020304" pitchFamily="18" charset="0"/>
              </a:rPr>
              <a:t> </a:t>
            </a:r>
            <a:r>
              <a:rPr lang="ms-MY" sz="1600" spc="-4" dirty="0">
                <a:ea typeface="Times New Roman" panose="02020603050405020304" pitchFamily="18" charset="0"/>
              </a:rPr>
              <a:t>rasa</a:t>
            </a:r>
            <a:r>
              <a:rPr lang="ms-MY" sz="1600" spc="150" dirty="0">
                <a:ea typeface="Times New Roman" panose="02020603050405020304" pitchFamily="18" charset="0"/>
              </a:rPr>
              <a:t> </a:t>
            </a:r>
            <a:r>
              <a:rPr lang="ms-MY" sz="1600" spc="-4" dirty="0">
                <a:ea typeface="Times New Roman" panose="02020603050405020304" pitchFamily="18" charset="0"/>
              </a:rPr>
              <a:t>persaudaraan</a:t>
            </a:r>
            <a:r>
              <a:rPr lang="ms-MY" sz="1600" spc="150" dirty="0">
                <a:ea typeface="Times New Roman" panose="02020603050405020304" pitchFamily="18" charset="0"/>
              </a:rPr>
              <a:t> </a:t>
            </a:r>
            <a:r>
              <a:rPr lang="ms-MY" sz="1600" spc="-4" dirty="0">
                <a:ea typeface="Times New Roman" panose="02020603050405020304" pitchFamily="18" charset="0"/>
              </a:rPr>
              <a:t>dan</a:t>
            </a:r>
            <a:r>
              <a:rPr lang="ms-MY" sz="1600" spc="154" dirty="0">
                <a:ea typeface="Times New Roman" panose="02020603050405020304" pitchFamily="18" charset="0"/>
              </a:rPr>
              <a:t> </a:t>
            </a:r>
            <a:r>
              <a:rPr lang="ms-MY" sz="1600" spc="-4" dirty="0">
                <a:ea typeface="Times New Roman" panose="02020603050405020304" pitchFamily="18" charset="0"/>
              </a:rPr>
              <a:t>pengertian</a:t>
            </a:r>
            <a:r>
              <a:rPr lang="ms-MY" sz="1600" spc="150" dirty="0">
                <a:ea typeface="Times New Roman" panose="02020603050405020304" pitchFamily="18" charset="0"/>
              </a:rPr>
              <a:t> </a:t>
            </a:r>
            <a:r>
              <a:rPr lang="ms-MY" sz="1600" spc="-4" dirty="0">
                <a:ea typeface="Times New Roman" panose="02020603050405020304" pitchFamily="18" charset="0"/>
              </a:rPr>
              <a:t>terhadap</a:t>
            </a:r>
            <a:r>
              <a:rPr lang="ms-MY" sz="1600" spc="150" dirty="0">
                <a:ea typeface="Times New Roman" panose="02020603050405020304" pitchFamily="18" charset="0"/>
              </a:rPr>
              <a:t> </a:t>
            </a:r>
            <a:r>
              <a:rPr lang="ms-MY" sz="1600" spc="-4" dirty="0">
                <a:ea typeface="Times New Roman" panose="02020603050405020304" pitchFamily="18" charset="0"/>
              </a:rPr>
              <a:t>sistem</a:t>
            </a:r>
            <a:r>
              <a:rPr lang="ms-MY" sz="1600" spc="-199" dirty="0">
                <a:ea typeface="Times New Roman" panose="02020603050405020304" pitchFamily="18" charset="0"/>
              </a:rPr>
              <a:t> </a:t>
            </a:r>
            <a:r>
              <a:rPr lang="ms-MY" sz="1600" spc="-4" dirty="0">
                <a:ea typeface="Times New Roman" panose="02020603050405020304" pitchFamily="18" charset="0"/>
              </a:rPr>
              <a:t>dan filosofi kehidupan masyarakat yang dikunjungi sehingga akan</a:t>
            </a:r>
            <a:r>
              <a:rPr lang="ms-MY" sz="1600" spc="4" dirty="0">
                <a:ea typeface="Times New Roman" panose="02020603050405020304" pitchFamily="18" charset="0"/>
              </a:rPr>
              <a:t> </a:t>
            </a:r>
            <a:r>
              <a:rPr lang="ms-MY" sz="1600" spc="-4" dirty="0">
                <a:ea typeface="Times New Roman" panose="02020603050405020304" pitchFamily="18" charset="0"/>
              </a:rPr>
              <a:t>meningkatkan</a:t>
            </a:r>
            <a:r>
              <a:rPr lang="ms-MY" sz="1600" spc="-8" dirty="0">
                <a:ea typeface="Times New Roman" panose="02020603050405020304" pitchFamily="18" charset="0"/>
              </a:rPr>
              <a:t> </a:t>
            </a:r>
            <a:r>
              <a:rPr lang="ms-MY" sz="1600" spc="-4" dirty="0">
                <a:ea typeface="Times New Roman" panose="02020603050405020304" pitchFamily="18" charset="0"/>
              </a:rPr>
              <a:t>rasa</a:t>
            </a:r>
            <a:r>
              <a:rPr lang="ms-MY" sz="1600" spc="-8" dirty="0">
                <a:ea typeface="Times New Roman" panose="02020603050405020304" pitchFamily="18" charset="0"/>
              </a:rPr>
              <a:t> </a:t>
            </a:r>
            <a:r>
              <a:rPr lang="ms-MY" sz="1600" spc="-4" dirty="0">
                <a:ea typeface="Times New Roman" panose="02020603050405020304" pitchFamily="18" charset="0"/>
              </a:rPr>
              <a:t>persatuan</a:t>
            </a:r>
            <a:r>
              <a:rPr lang="ms-MY" sz="1600" spc="-8" dirty="0">
                <a:ea typeface="Times New Roman" panose="02020603050405020304" pitchFamily="18" charset="0"/>
              </a:rPr>
              <a:t> </a:t>
            </a:r>
            <a:r>
              <a:rPr lang="ms-MY" sz="1600" spc="-4" dirty="0">
                <a:ea typeface="Times New Roman" panose="02020603050405020304" pitchFamily="18" charset="0"/>
              </a:rPr>
              <a:t>dan kesatuan</a:t>
            </a:r>
            <a:r>
              <a:rPr lang="ms-MY" sz="1600" spc="-8" dirty="0">
                <a:ea typeface="Times New Roman" panose="02020603050405020304" pitchFamily="18" charset="0"/>
              </a:rPr>
              <a:t> </a:t>
            </a:r>
            <a:r>
              <a:rPr lang="ms-MY" sz="1600" spc="-4" dirty="0">
                <a:ea typeface="Times New Roman" panose="02020603050405020304" pitchFamily="18" charset="0"/>
              </a:rPr>
              <a:t>nasional;</a:t>
            </a:r>
            <a:endParaRPr lang="id-ID" sz="1600" spc="-4" dirty="0">
              <a:ea typeface="Times New Roman" panose="02020603050405020304" pitchFamily="18" charset="0"/>
            </a:endParaRPr>
          </a:p>
          <a:p>
            <a:pPr marL="257175" marR="252413" indent="-257175">
              <a:lnSpc>
                <a:spcPct val="90000"/>
              </a:lnSpc>
              <a:spcBef>
                <a:spcPts val="0"/>
              </a:spcBef>
              <a:buSzPts val="1100"/>
              <a:buFont typeface="Times New Roman" panose="02020603050405020304" pitchFamily="18" charset="0"/>
              <a:buAutoNum type="arabicPeriod"/>
              <a:tabLst>
                <a:tab pos="357188" algn="l"/>
              </a:tabLst>
            </a:pPr>
            <a:r>
              <a:rPr lang="ms-MY" sz="1600" b="1" spc="-4" dirty="0">
                <a:ea typeface="Times New Roman" panose="02020603050405020304" pitchFamily="18" charset="0"/>
              </a:rPr>
              <a:t>Penghapusan</a:t>
            </a:r>
            <a:r>
              <a:rPr lang="ms-MY" sz="1600" b="1" spc="4" dirty="0">
                <a:ea typeface="Times New Roman" panose="02020603050405020304" pitchFamily="18" charset="0"/>
              </a:rPr>
              <a:t> </a:t>
            </a:r>
            <a:r>
              <a:rPr lang="ms-MY" sz="1600" b="1" spc="-4" dirty="0">
                <a:ea typeface="Times New Roman" panose="02020603050405020304" pitchFamily="18" charset="0"/>
              </a:rPr>
              <a:t>Kemiskinan</a:t>
            </a:r>
            <a:r>
              <a:rPr lang="ms-MY" sz="1600" b="1" spc="4" dirty="0">
                <a:ea typeface="Times New Roman" panose="02020603050405020304" pitchFamily="18" charset="0"/>
              </a:rPr>
              <a:t> </a:t>
            </a:r>
            <a:r>
              <a:rPr lang="ms-MY" sz="1600" spc="-4" dirty="0">
                <a:ea typeface="Times New Roman" panose="02020603050405020304" pitchFamily="18" charset="0"/>
              </a:rPr>
              <a:t>(Poverty</a:t>
            </a:r>
            <a:r>
              <a:rPr lang="ms-MY" sz="1600" spc="4" dirty="0">
                <a:ea typeface="Times New Roman" panose="02020603050405020304" pitchFamily="18" charset="0"/>
              </a:rPr>
              <a:t> </a:t>
            </a:r>
            <a:r>
              <a:rPr lang="ms-MY" sz="1600" spc="-4" dirty="0">
                <a:ea typeface="Times New Roman" panose="02020603050405020304" pitchFamily="18" charset="0"/>
              </a:rPr>
              <a:t>Alleviation),</a:t>
            </a:r>
            <a:r>
              <a:rPr lang="ms-MY" sz="1600" spc="4" dirty="0">
                <a:ea typeface="Times New Roman" panose="02020603050405020304" pitchFamily="18" charset="0"/>
              </a:rPr>
              <a:t> </a:t>
            </a:r>
            <a:r>
              <a:rPr lang="ms-MY" sz="1600" spc="-4" dirty="0">
                <a:ea typeface="Times New Roman" panose="02020603050405020304" pitchFamily="18" charset="0"/>
              </a:rPr>
              <a:t>yaitu</a:t>
            </a:r>
            <a:r>
              <a:rPr lang="ms-MY" sz="1600" spc="4" dirty="0">
                <a:ea typeface="Times New Roman" panose="02020603050405020304" pitchFamily="18" charset="0"/>
              </a:rPr>
              <a:t> </a:t>
            </a:r>
            <a:r>
              <a:rPr lang="ms-MY" sz="1600" spc="-4" dirty="0">
                <a:ea typeface="Times New Roman" panose="02020603050405020304" pitchFamily="18" charset="0"/>
              </a:rPr>
              <a:t>pariwisata</a:t>
            </a:r>
            <a:r>
              <a:rPr lang="ms-MY" sz="1600" spc="4" dirty="0">
                <a:ea typeface="Times New Roman" panose="02020603050405020304" pitchFamily="18" charset="0"/>
              </a:rPr>
              <a:t> </a:t>
            </a:r>
            <a:r>
              <a:rPr lang="ms-MY" sz="1600" spc="-4" dirty="0">
                <a:ea typeface="Times New Roman" panose="02020603050405020304" pitchFamily="18" charset="0"/>
              </a:rPr>
              <a:t>memberikan</a:t>
            </a:r>
            <a:r>
              <a:rPr lang="ms-MY" sz="1600" spc="4" dirty="0">
                <a:ea typeface="Times New Roman" panose="02020603050405020304" pitchFamily="18" charset="0"/>
              </a:rPr>
              <a:t> </a:t>
            </a:r>
            <a:r>
              <a:rPr lang="ms-MY" sz="1600" spc="-4" dirty="0">
                <a:ea typeface="Times New Roman" panose="02020603050405020304" pitchFamily="18" charset="0"/>
              </a:rPr>
              <a:t>kesempatan</a:t>
            </a:r>
            <a:r>
              <a:rPr lang="ms-MY" sz="1600" spc="4" dirty="0">
                <a:ea typeface="Times New Roman" panose="02020603050405020304" pitchFamily="18" charset="0"/>
              </a:rPr>
              <a:t> </a:t>
            </a:r>
            <a:r>
              <a:rPr lang="ms-MY" sz="1600" spc="-4" dirty="0">
                <a:ea typeface="Times New Roman" panose="02020603050405020304" pitchFamily="18" charset="0"/>
              </a:rPr>
              <a:t>bagi</a:t>
            </a:r>
            <a:r>
              <a:rPr lang="ms-MY" sz="1600" spc="4" dirty="0">
                <a:ea typeface="Times New Roman" panose="02020603050405020304" pitchFamily="18" charset="0"/>
              </a:rPr>
              <a:t> </a:t>
            </a:r>
            <a:r>
              <a:rPr lang="ms-MY" sz="1600" spc="-4" dirty="0">
                <a:ea typeface="Times New Roman" panose="02020603050405020304" pitchFamily="18" charset="0"/>
              </a:rPr>
              <a:t>seluruh</a:t>
            </a:r>
            <a:r>
              <a:rPr lang="ms-MY" sz="1600" spc="4" dirty="0">
                <a:ea typeface="Times New Roman" panose="02020603050405020304" pitchFamily="18" charset="0"/>
              </a:rPr>
              <a:t> </a:t>
            </a:r>
            <a:r>
              <a:rPr lang="ms-MY" sz="1600" spc="-4" dirty="0">
                <a:ea typeface="Times New Roman" panose="02020603050405020304" pitchFamily="18" charset="0"/>
              </a:rPr>
              <a:t>rakyat</a:t>
            </a:r>
            <a:r>
              <a:rPr lang="ms-MY" sz="1600" spc="4" dirty="0">
                <a:ea typeface="Times New Roman" panose="02020603050405020304" pitchFamily="18" charset="0"/>
              </a:rPr>
              <a:t> </a:t>
            </a:r>
            <a:r>
              <a:rPr lang="ms-MY" sz="1600" spc="-4" dirty="0">
                <a:ea typeface="Times New Roman" panose="02020603050405020304" pitchFamily="18" charset="0"/>
              </a:rPr>
              <a:t>Indonesia</a:t>
            </a:r>
            <a:r>
              <a:rPr lang="ms-MY" sz="1600" spc="4" dirty="0">
                <a:ea typeface="Times New Roman" panose="02020603050405020304" pitchFamily="18" charset="0"/>
              </a:rPr>
              <a:t> </a:t>
            </a:r>
            <a:r>
              <a:rPr lang="ms-MY" sz="1600" spc="-4" dirty="0">
                <a:ea typeface="Times New Roman" panose="02020603050405020304" pitchFamily="18" charset="0"/>
              </a:rPr>
              <a:t>untuk</a:t>
            </a:r>
            <a:r>
              <a:rPr lang="ms-MY" sz="1600" spc="4" dirty="0">
                <a:ea typeface="Times New Roman" panose="02020603050405020304" pitchFamily="18" charset="0"/>
              </a:rPr>
              <a:t> </a:t>
            </a:r>
            <a:r>
              <a:rPr lang="ms-MY" sz="1600" spc="-4" dirty="0">
                <a:ea typeface="Times New Roman" panose="02020603050405020304" pitchFamily="18" charset="0"/>
              </a:rPr>
              <a:t>berusaha</a:t>
            </a:r>
            <a:r>
              <a:rPr lang="ms-MY" sz="1600" spc="4" dirty="0">
                <a:ea typeface="Times New Roman" panose="02020603050405020304" pitchFamily="18" charset="0"/>
              </a:rPr>
              <a:t> </a:t>
            </a:r>
            <a:r>
              <a:rPr lang="ms-MY" sz="1600" spc="-4" dirty="0">
                <a:ea typeface="Times New Roman" panose="02020603050405020304" pitchFamily="18" charset="0"/>
              </a:rPr>
              <a:t>dan</a:t>
            </a:r>
            <a:r>
              <a:rPr lang="ms-MY" sz="1600" spc="4" dirty="0">
                <a:ea typeface="Times New Roman" panose="02020603050405020304" pitchFamily="18" charset="0"/>
              </a:rPr>
              <a:t> </a:t>
            </a:r>
            <a:r>
              <a:rPr lang="ms-MY" sz="1600" spc="-4" dirty="0">
                <a:ea typeface="Times New Roman" panose="02020603050405020304" pitchFamily="18" charset="0"/>
              </a:rPr>
              <a:t>bekerja</a:t>
            </a:r>
            <a:r>
              <a:rPr lang="ms-MY" sz="1600" spc="4" dirty="0">
                <a:ea typeface="Times New Roman" panose="02020603050405020304" pitchFamily="18" charset="0"/>
              </a:rPr>
              <a:t> </a:t>
            </a:r>
            <a:r>
              <a:rPr lang="ms-MY" sz="1600" spc="-4" dirty="0">
                <a:ea typeface="Times New Roman" panose="02020603050405020304" pitchFamily="18" charset="0"/>
              </a:rPr>
              <a:t>sehingga</a:t>
            </a:r>
            <a:r>
              <a:rPr lang="ms-MY" sz="1600" spc="4" dirty="0">
                <a:ea typeface="Times New Roman" panose="02020603050405020304" pitchFamily="18" charset="0"/>
              </a:rPr>
              <a:t> </a:t>
            </a:r>
            <a:r>
              <a:rPr lang="ms-MY" sz="1600" spc="-4" dirty="0">
                <a:ea typeface="Times New Roman" panose="02020603050405020304" pitchFamily="18" charset="0"/>
              </a:rPr>
              <a:t>dapat</a:t>
            </a:r>
            <a:r>
              <a:rPr lang="ms-MY" sz="1600" spc="4" dirty="0">
                <a:ea typeface="Times New Roman" panose="02020603050405020304" pitchFamily="18" charset="0"/>
              </a:rPr>
              <a:t> </a:t>
            </a:r>
            <a:r>
              <a:rPr lang="ms-MY" sz="1600" spc="-4" dirty="0">
                <a:ea typeface="Times New Roman" panose="02020603050405020304" pitchFamily="18" charset="0"/>
              </a:rPr>
              <a:t>meningkatan</a:t>
            </a:r>
            <a:r>
              <a:rPr lang="ms-MY" sz="1600" spc="4" dirty="0">
                <a:ea typeface="Times New Roman" panose="02020603050405020304" pitchFamily="18" charset="0"/>
              </a:rPr>
              <a:t> </a:t>
            </a:r>
            <a:r>
              <a:rPr lang="ms-MY" sz="1600" spc="-4" dirty="0">
                <a:ea typeface="Times New Roman" panose="02020603050405020304" pitchFamily="18" charset="0"/>
              </a:rPr>
              <a:t>kesejahteraan</a:t>
            </a:r>
            <a:r>
              <a:rPr lang="ms-MY" sz="1600" spc="4" dirty="0">
                <a:ea typeface="Times New Roman" panose="02020603050405020304" pitchFamily="18" charset="0"/>
              </a:rPr>
              <a:t> </a:t>
            </a:r>
            <a:r>
              <a:rPr lang="ms-MY" sz="1600" spc="-4" dirty="0">
                <a:ea typeface="Times New Roman" panose="02020603050405020304" pitchFamily="18" charset="0"/>
              </a:rPr>
              <a:t>masyarakat.</a:t>
            </a:r>
            <a:r>
              <a:rPr lang="ms-MY" sz="1600" spc="4" dirty="0">
                <a:ea typeface="Times New Roman" panose="02020603050405020304" pitchFamily="18" charset="0"/>
              </a:rPr>
              <a:t> </a:t>
            </a:r>
            <a:r>
              <a:rPr lang="ms-MY" sz="1600" spc="-4" dirty="0">
                <a:ea typeface="Times New Roman" panose="02020603050405020304" pitchFamily="18" charset="0"/>
              </a:rPr>
              <a:t>Dengan</a:t>
            </a:r>
            <a:r>
              <a:rPr lang="ms-MY" sz="1600" spc="4" dirty="0">
                <a:ea typeface="Times New Roman" panose="02020603050405020304" pitchFamily="18" charset="0"/>
              </a:rPr>
              <a:t> </a:t>
            </a:r>
            <a:r>
              <a:rPr lang="ms-MY" sz="1600" spc="-4" dirty="0">
                <a:ea typeface="Times New Roman" panose="02020603050405020304" pitchFamily="18" charset="0"/>
              </a:rPr>
              <a:t>demikian,</a:t>
            </a:r>
            <a:r>
              <a:rPr lang="ms-MY" sz="1600" spc="4" dirty="0">
                <a:ea typeface="Times New Roman" panose="02020603050405020304" pitchFamily="18" charset="0"/>
              </a:rPr>
              <a:t> </a:t>
            </a:r>
            <a:r>
              <a:rPr lang="ms-MY" sz="1600" spc="-4" dirty="0">
                <a:ea typeface="Times New Roman" panose="02020603050405020304" pitchFamily="18" charset="0"/>
              </a:rPr>
              <a:t>pariwisata</a:t>
            </a:r>
            <a:r>
              <a:rPr lang="ms-MY" sz="1600" spc="4" dirty="0">
                <a:ea typeface="Times New Roman" panose="02020603050405020304" pitchFamily="18" charset="0"/>
              </a:rPr>
              <a:t> </a:t>
            </a:r>
            <a:r>
              <a:rPr lang="ms-MY" sz="1600" spc="-4" dirty="0">
                <a:ea typeface="Times New Roman" panose="02020603050405020304" pitchFamily="18" charset="0"/>
              </a:rPr>
              <a:t>akan</a:t>
            </a:r>
            <a:r>
              <a:rPr lang="ms-MY" sz="1600" spc="4" dirty="0">
                <a:ea typeface="Times New Roman" panose="02020603050405020304" pitchFamily="18" charset="0"/>
              </a:rPr>
              <a:t> </a:t>
            </a:r>
            <a:r>
              <a:rPr lang="ms-MY" sz="1600" spc="-4" dirty="0">
                <a:ea typeface="Times New Roman" panose="02020603050405020304" pitchFamily="18" charset="0"/>
              </a:rPr>
              <a:t>mampu</a:t>
            </a:r>
            <a:r>
              <a:rPr lang="ms-MY" sz="1600" spc="206" dirty="0">
                <a:ea typeface="Times New Roman" panose="02020603050405020304" pitchFamily="18" charset="0"/>
              </a:rPr>
              <a:t> </a:t>
            </a:r>
            <a:r>
              <a:rPr lang="ms-MY" sz="1600" spc="-4" dirty="0">
                <a:ea typeface="Times New Roman" panose="02020603050405020304" pitchFamily="18" charset="0"/>
              </a:rPr>
              <a:t>memberi</a:t>
            </a:r>
            <a:r>
              <a:rPr lang="ms-MY" sz="1600" spc="4" dirty="0">
                <a:ea typeface="Times New Roman" panose="02020603050405020304" pitchFamily="18" charset="0"/>
              </a:rPr>
              <a:t> </a:t>
            </a:r>
            <a:r>
              <a:rPr lang="ms-MY" sz="1600" spc="-4" dirty="0">
                <a:ea typeface="Times New Roman" panose="02020603050405020304" pitchFamily="18" charset="0"/>
              </a:rPr>
              <a:t>andil besar dalam penghapusan kemiskinan di berbagai daerah yang</a:t>
            </a:r>
            <a:r>
              <a:rPr lang="ms-MY" sz="1600" spc="4" dirty="0">
                <a:ea typeface="Times New Roman" panose="02020603050405020304" pitchFamily="18" charset="0"/>
              </a:rPr>
              <a:t> </a:t>
            </a:r>
            <a:r>
              <a:rPr lang="ms-MY" sz="1600" spc="-4" dirty="0">
                <a:ea typeface="Times New Roman" panose="02020603050405020304" pitchFamily="18" charset="0"/>
              </a:rPr>
              <a:t>miskin potensi ekonomi lain selain potensi alam dan budaya bagi</a:t>
            </a:r>
            <a:r>
              <a:rPr lang="ms-MY" sz="1600" spc="4" dirty="0">
                <a:ea typeface="Times New Roman" panose="02020603050405020304" pitchFamily="18" charset="0"/>
              </a:rPr>
              <a:t> </a:t>
            </a:r>
            <a:r>
              <a:rPr lang="ms-MY" sz="1600" spc="-4" dirty="0">
                <a:ea typeface="Times New Roman" panose="02020603050405020304" pitchFamily="18" charset="0"/>
              </a:rPr>
              <a:t>kepentingan</a:t>
            </a:r>
            <a:r>
              <a:rPr lang="ms-MY" sz="1600" spc="-8" dirty="0">
                <a:ea typeface="Times New Roman" panose="02020603050405020304" pitchFamily="18" charset="0"/>
              </a:rPr>
              <a:t> </a:t>
            </a:r>
            <a:r>
              <a:rPr lang="ms-MY" sz="1600" spc="-4" dirty="0">
                <a:ea typeface="Times New Roman" panose="02020603050405020304" pitchFamily="18" charset="0"/>
              </a:rPr>
              <a:t>pariwisata;</a:t>
            </a:r>
            <a:endParaRPr lang="id-ID" sz="1600" spc="-4" dirty="0">
              <a:ea typeface="Times New Roman" panose="02020603050405020304" pitchFamily="18" charset="0"/>
            </a:endParaRPr>
          </a:p>
          <a:p>
            <a:pPr>
              <a:lnSpc>
                <a:spcPct val="90000"/>
              </a:lnSpc>
            </a:pPr>
            <a:endParaRPr lang="id-ID" sz="1200" dirty="0"/>
          </a:p>
        </p:txBody>
      </p:sp>
      <p:pic>
        <p:nvPicPr>
          <p:cNvPr id="5" name="Picture 4" descr="Close-up sabuk seni bela diri">
            <a:extLst>
              <a:ext uri="{FF2B5EF4-FFF2-40B4-BE49-F238E27FC236}">
                <a16:creationId xmlns:a16="http://schemas.microsoft.com/office/drawing/2014/main" id="{7E03DF94-6A57-730B-6C0A-DC4FB23DE088}"/>
              </a:ext>
            </a:extLst>
          </p:cNvPr>
          <p:cNvPicPr>
            <a:picLocks noChangeAspect="1"/>
          </p:cNvPicPr>
          <p:nvPr/>
        </p:nvPicPr>
        <p:blipFill rotWithShape="1">
          <a:blip r:embed="rId2"/>
          <a:srcRect l="26416" r="29033" b="-2"/>
          <a:stretch/>
        </p:blipFill>
        <p:spPr>
          <a:xfrm>
            <a:off x="5724128" y="1"/>
            <a:ext cx="3424990" cy="6858000"/>
          </a:xfrm>
          <a:prstGeom prst="rect">
            <a:avLst/>
          </a:prstGeom>
        </p:spPr>
      </p:pic>
    </p:spTree>
    <p:extLst>
      <p:ext uri="{BB962C8B-B14F-4D97-AF65-F5344CB8AC3E}">
        <p14:creationId xmlns:p14="http://schemas.microsoft.com/office/powerpoint/2010/main" val="155702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Judul 1">
            <a:extLst>
              <a:ext uri="{FF2B5EF4-FFF2-40B4-BE49-F238E27FC236}">
                <a16:creationId xmlns:a16="http://schemas.microsoft.com/office/drawing/2014/main" id="{D03E0A2D-6B54-7472-415B-F00F0FDABD45}"/>
              </a:ext>
            </a:extLst>
          </p:cNvPr>
          <p:cNvSpPr>
            <a:spLocks noGrp="1"/>
          </p:cNvSpPr>
          <p:nvPr>
            <p:ph type="title"/>
          </p:nvPr>
        </p:nvSpPr>
        <p:spPr>
          <a:xfrm>
            <a:off x="778211" y="-1869529"/>
            <a:ext cx="7626096" cy="1179576"/>
          </a:xfrm>
        </p:spPr>
        <p:txBody>
          <a:bodyPr>
            <a:normAutofit/>
          </a:bodyPr>
          <a:lstStyle/>
          <a:p>
            <a:endParaRPr lang="id-ID" sz="35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ampungan Konten 2">
            <a:extLst>
              <a:ext uri="{FF2B5EF4-FFF2-40B4-BE49-F238E27FC236}">
                <a16:creationId xmlns:a16="http://schemas.microsoft.com/office/drawing/2014/main" id="{F3E69272-8088-C82E-EA93-C3384441ACEF}"/>
              </a:ext>
            </a:extLst>
          </p:cNvPr>
          <p:cNvSpPr>
            <a:spLocks noGrp="1"/>
          </p:cNvSpPr>
          <p:nvPr>
            <p:ph idx="1"/>
          </p:nvPr>
        </p:nvSpPr>
        <p:spPr>
          <a:xfrm>
            <a:off x="836676" y="3068959"/>
            <a:ext cx="7626096" cy="3108003"/>
          </a:xfrm>
        </p:spPr>
        <p:txBody>
          <a:bodyPr>
            <a:normAutofit lnSpcReduction="10000"/>
          </a:bodyPr>
          <a:lstStyle/>
          <a:p>
            <a:pPr marL="0" indent="0">
              <a:buNone/>
            </a:pPr>
            <a:r>
              <a:rPr lang="ms-MY" sz="1800" spc="-4" dirty="0">
                <a:ea typeface="Times New Roman" panose="02020603050405020304" pitchFamily="18" charset="0"/>
              </a:rPr>
              <a:t>3. </a:t>
            </a:r>
            <a:r>
              <a:rPr lang="ms-MY" sz="1800" b="1" spc="-4" dirty="0">
                <a:ea typeface="Times New Roman" panose="02020603050405020304" pitchFamily="18" charset="0"/>
              </a:rPr>
              <a:t>Pembangunan Berkesinambungan </a:t>
            </a:r>
            <a:r>
              <a:rPr lang="ms-MY" sz="1800" spc="-4" dirty="0">
                <a:ea typeface="Times New Roman" panose="02020603050405020304" pitchFamily="18" charset="0"/>
              </a:rPr>
              <a:t>(Sustainable Development), yaitu</a:t>
            </a:r>
            <a:r>
              <a:rPr lang="ms-MY" sz="1800" spc="4" dirty="0">
                <a:ea typeface="Times New Roman" panose="02020603050405020304" pitchFamily="18" charset="0"/>
              </a:rPr>
              <a:t> </a:t>
            </a:r>
            <a:r>
              <a:rPr lang="ms-MY" sz="1800" spc="-4" dirty="0">
                <a:ea typeface="Times New Roman" panose="02020603050405020304" pitchFamily="18" charset="0"/>
              </a:rPr>
              <a:t>kegiatan</a:t>
            </a:r>
            <a:r>
              <a:rPr lang="ms-MY" sz="1800" spc="4" dirty="0">
                <a:ea typeface="Times New Roman" panose="02020603050405020304" pitchFamily="18" charset="0"/>
              </a:rPr>
              <a:t> </a:t>
            </a:r>
            <a:r>
              <a:rPr lang="ms-MY" sz="1800" spc="-4" dirty="0">
                <a:ea typeface="Times New Roman" panose="02020603050405020304" pitchFamily="18" charset="0"/>
              </a:rPr>
              <a:t>pariwisata</a:t>
            </a:r>
            <a:r>
              <a:rPr lang="ms-MY" sz="1800" spc="4" dirty="0">
                <a:ea typeface="Times New Roman" panose="02020603050405020304" pitchFamily="18" charset="0"/>
              </a:rPr>
              <a:t> </a:t>
            </a:r>
            <a:r>
              <a:rPr lang="ms-MY" sz="1800" spc="-4" dirty="0">
                <a:ea typeface="Times New Roman" panose="02020603050405020304" pitchFamily="18" charset="0"/>
              </a:rPr>
              <a:t>yang</a:t>
            </a:r>
            <a:r>
              <a:rPr lang="ms-MY" sz="1800" spc="4" dirty="0">
                <a:ea typeface="Times New Roman" panose="02020603050405020304" pitchFamily="18" charset="0"/>
              </a:rPr>
              <a:t> </a:t>
            </a:r>
            <a:r>
              <a:rPr lang="ms-MY" sz="1800" spc="-4" dirty="0">
                <a:ea typeface="Times New Roman" panose="02020603050405020304" pitchFamily="18" charset="0"/>
              </a:rPr>
              <a:t>menawarkan</a:t>
            </a:r>
            <a:r>
              <a:rPr lang="ms-MY" sz="1800" spc="4" dirty="0">
                <a:ea typeface="Times New Roman" panose="02020603050405020304" pitchFamily="18" charset="0"/>
              </a:rPr>
              <a:t> </a:t>
            </a:r>
            <a:r>
              <a:rPr lang="ms-MY" sz="1800" spc="-4" dirty="0">
                <a:ea typeface="Times New Roman" panose="02020603050405020304" pitchFamily="18" charset="0"/>
              </a:rPr>
              <a:t>keindahan</a:t>
            </a:r>
            <a:r>
              <a:rPr lang="ms-MY" sz="1800" spc="4" dirty="0">
                <a:ea typeface="Times New Roman" panose="02020603050405020304" pitchFamily="18" charset="0"/>
              </a:rPr>
              <a:t> </a:t>
            </a:r>
            <a:r>
              <a:rPr lang="ms-MY" sz="1800" spc="-4" dirty="0">
                <a:ea typeface="Times New Roman" panose="02020603050405020304" pitchFamily="18" charset="0"/>
              </a:rPr>
              <a:t>alam,</a:t>
            </a:r>
            <a:r>
              <a:rPr lang="ms-MY" sz="1800" spc="4" dirty="0">
                <a:ea typeface="Times New Roman" panose="02020603050405020304" pitchFamily="18" charset="0"/>
              </a:rPr>
              <a:t> </a:t>
            </a:r>
            <a:r>
              <a:rPr lang="ms-MY" sz="1800" spc="-4" dirty="0">
                <a:ea typeface="Times New Roman" panose="02020603050405020304" pitchFamily="18" charset="0"/>
              </a:rPr>
              <a:t>kekayaan</a:t>
            </a:r>
            <a:r>
              <a:rPr lang="ms-MY" sz="1800" spc="4" dirty="0">
                <a:ea typeface="Times New Roman" panose="02020603050405020304" pitchFamily="18" charset="0"/>
              </a:rPr>
              <a:t> </a:t>
            </a:r>
            <a:r>
              <a:rPr lang="ms-MY" sz="1800" spc="-4" dirty="0">
                <a:ea typeface="Times New Roman" panose="02020603050405020304" pitchFamily="18" charset="0"/>
              </a:rPr>
              <a:t>budaya dan keramahtamahan pelayanan, sehingga akan mengalami</a:t>
            </a:r>
            <a:r>
              <a:rPr lang="ms-MY" sz="1800" spc="4" dirty="0">
                <a:ea typeface="Times New Roman" panose="02020603050405020304" pitchFamily="18" charset="0"/>
              </a:rPr>
              <a:t> </a:t>
            </a:r>
            <a:r>
              <a:rPr lang="ms-MY" sz="1800" spc="-4" dirty="0">
                <a:ea typeface="Times New Roman" panose="02020603050405020304" pitchFamily="18" charset="0"/>
              </a:rPr>
              <a:t>peningkatan</a:t>
            </a:r>
            <a:r>
              <a:rPr lang="ms-MY" sz="1800" spc="4" dirty="0">
                <a:ea typeface="Times New Roman" panose="02020603050405020304" pitchFamily="18" charset="0"/>
              </a:rPr>
              <a:t> </a:t>
            </a:r>
            <a:r>
              <a:rPr lang="ms-MY" sz="1800" spc="-4" dirty="0">
                <a:ea typeface="Times New Roman" panose="02020603050405020304" pitchFamily="18" charset="0"/>
              </a:rPr>
              <a:t>yang</a:t>
            </a:r>
            <a:r>
              <a:rPr lang="ms-MY" sz="1800" spc="4" dirty="0">
                <a:ea typeface="Times New Roman" panose="02020603050405020304" pitchFamily="18" charset="0"/>
              </a:rPr>
              <a:t> </a:t>
            </a:r>
            <a:r>
              <a:rPr lang="ms-MY" sz="1800" spc="-4" dirty="0">
                <a:ea typeface="Times New Roman" panose="02020603050405020304" pitchFamily="18" charset="0"/>
              </a:rPr>
              <a:t>berarti</a:t>
            </a:r>
            <a:r>
              <a:rPr lang="ms-MY" sz="1800" spc="4" dirty="0">
                <a:ea typeface="Times New Roman" panose="02020603050405020304" pitchFamily="18" charset="0"/>
              </a:rPr>
              <a:t> </a:t>
            </a:r>
            <a:r>
              <a:rPr lang="ms-MY" sz="1800" spc="-4" dirty="0">
                <a:ea typeface="Times New Roman" panose="02020603050405020304" pitchFamily="18" charset="0"/>
              </a:rPr>
              <a:t>sebagai</a:t>
            </a:r>
            <a:r>
              <a:rPr lang="ms-MY" sz="1800" spc="4" dirty="0">
                <a:ea typeface="Times New Roman" panose="02020603050405020304" pitchFamily="18" charset="0"/>
              </a:rPr>
              <a:t> </a:t>
            </a:r>
            <a:r>
              <a:rPr lang="ms-MY" sz="1800" spc="-4" dirty="0">
                <a:ea typeface="Times New Roman" panose="02020603050405020304" pitchFamily="18" charset="0"/>
              </a:rPr>
              <a:t>akibat</a:t>
            </a:r>
            <a:r>
              <a:rPr lang="ms-MY" sz="1800" spc="4" dirty="0">
                <a:ea typeface="Times New Roman" panose="02020603050405020304" pitchFamily="18" charset="0"/>
              </a:rPr>
              <a:t> </a:t>
            </a:r>
            <a:r>
              <a:rPr lang="ms-MY" sz="1800" spc="-4" dirty="0">
                <a:ea typeface="Times New Roman" panose="02020603050405020304" pitchFamily="18" charset="0"/>
              </a:rPr>
              <a:t>dari</a:t>
            </a:r>
            <a:r>
              <a:rPr lang="ms-MY" sz="1800" spc="4" dirty="0">
                <a:ea typeface="Times New Roman" panose="02020603050405020304" pitchFamily="18" charset="0"/>
              </a:rPr>
              <a:t> </a:t>
            </a:r>
            <a:r>
              <a:rPr lang="ms-MY" sz="1800" spc="-4" dirty="0">
                <a:ea typeface="Times New Roman" panose="02020603050405020304" pitchFamily="18" charset="0"/>
              </a:rPr>
              <a:t>pengembangan</a:t>
            </a:r>
            <a:r>
              <a:rPr lang="ms-MY" sz="1800" spc="4" dirty="0">
                <a:ea typeface="Times New Roman" panose="02020603050405020304" pitchFamily="18" charset="0"/>
              </a:rPr>
              <a:t> </a:t>
            </a:r>
            <a:r>
              <a:rPr lang="ms-MY" sz="1800" spc="-4" dirty="0">
                <a:ea typeface="Times New Roman" panose="02020603050405020304" pitchFamily="18" charset="0"/>
              </a:rPr>
              <a:t>kepariwisataan</a:t>
            </a:r>
            <a:r>
              <a:rPr lang="ms-MY" sz="1800" spc="-8" dirty="0">
                <a:ea typeface="Times New Roman" panose="02020603050405020304" pitchFamily="18" charset="0"/>
              </a:rPr>
              <a:t> </a:t>
            </a:r>
            <a:r>
              <a:rPr lang="ms-MY" sz="1800" spc="-4" dirty="0">
                <a:ea typeface="Times New Roman" panose="02020603050405020304" pitchFamily="18" charset="0"/>
              </a:rPr>
              <a:t>di daerahnya;</a:t>
            </a:r>
          </a:p>
          <a:p>
            <a:pPr marL="0" marR="252889" indent="0">
              <a:spcBef>
                <a:spcPts val="229"/>
              </a:spcBef>
              <a:buSzPts val="1100"/>
              <a:buNone/>
              <a:tabLst>
                <a:tab pos="357188" algn="l"/>
              </a:tabLst>
            </a:pPr>
            <a:r>
              <a:rPr lang="ms-MY" sz="1800" spc="-4" dirty="0">
                <a:ea typeface="Times New Roman" panose="02020603050405020304" pitchFamily="18" charset="0"/>
              </a:rPr>
              <a:t>4. 	</a:t>
            </a:r>
            <a:r>
              <a:rPr lang="ms-MY" sz="1800" b="1" spc="-4" dirty="0">
                <a:ea typeface="Times New Roman" panose="02020603050405020304" pitchFamily="18" charset="0"/>
              </a:rPr>
              <a:t>Pelestarian Budaya </a:t>
            </a:r>
            <a:r>
              <a:rPr lang="ms-MY" sz="1800" spc="-4" dirty="0">
                <a:ea typeface="Times New Roman" panose="02020603050405020304" pitchFamily="18" charset="0"/>
              </a:rPr>
              <a:t>(Culture Preservation), yaitu pariwisata memberi</a:t>
            </a:r>
            <a:r>
              <a:rPr lang="ms-MY" sz="1800" spc="4" dirty="0">
                <a:ea typeface="Times New Roman" panose="02020603050405020304" pitchFamily="18" charset="0"/>
              </a:rPr>
              <a:t> </a:t>
            </a:r>
            <a:r>
              <a:rPr lang="ms-MY" sz="1800" spc="-4" dirty="0">
                <a:ea typeface="Times New Roman" panose="02020603050405020304" pitchFamily="18" charset="0"/>
              </a:rPr>
              <a:t>kontribusi</a:t>
            </a:r>
            <a:r>
              <a:rPr lang="ms-MY" sz="1800" spc="4" dirty="0">
                <a:ea typeface="Times New Roman" panose="02020603050405020304" pitchFamily="18" charset="0"/>
              </a:rPr>
              <a:t> </a:t>
            </a:r>
            <a:r>
              <a:rPr lang="ms-MY" sz="1800" spc="-4" dirty="0">
                <a:ea typeface="Times New Roman" panose="02020603050405020304" pitchFamily="18" charset="0"/>
              </a:rPr>
              <a:t>nyata dalam</a:t>
            </a:r>
            <a:r>
              <a:rPr lang="ms-MY" sz="1800" spc="4" dirty="0">
                <a:ea typeface="Times New Roman" panose="02020603050405020304" pitchFamily="18" charset="0"/>
              </a:rPr>
              <a:t> </a:t>
            </a:r>
            <a:r>
              <a:rPr lang="ms-MY" sz="1800" spc="-4" dirty="0">
                <a:ea typeface="Times New Roman" panose="02020603050405020304" pitchFamily="18" charset="0"/>
              </a:rPr>
              <a:t>upaya-upaya</a:t>
            </a:r>
            <a:r>
              <a:rPr lang="ms-MY" sz="1800" spc="4" dirty="0">
                <a:ea typeface="Times New Roman" panose="02020603050405020304" pitchFamily="18" charset="0"/>
              </a:rPr>
              <a:t> </a:t>
            </a:r>
            <a:r>
              <a:rPr lang="ms-MY" sz="1800" spc="-4" dirty="0">
                <a:ea typeface="Times New Roman" panose="02020603050405020304" pitchFamily="18" charset="0"/>
              </a:rPr>
              <a:t>pelestarian</a:t>
            </a:r>
            <a:r>
              <a:rPr lang="ms-MY" sz="1800" spc="4" dirty="0">
                <a:ea typeface="Times New Roman" panose="02020603050405020304" pitchFamily="18" charset="0"/>
              </a:rPr>
              <a:t> </a:t>
            </a:r>
            <a:r>
              <a:rPr lang="ms-MY" sz="1800" spc="-4" dirty="0">
                <a:ea typeface="Times New Roman" panose="02020603050405020304" pitchFamily="18" charset="0"/>
              </a:rPr>
              <a:t>budaya,</a:t>
            </a:r>
            <a:r>
              <a:rPr lang="ms-MY" sz="1800" spc="210" dirty="0">
                <a:ea typeface="Times New Roman" panose="02020603050405020304" pitchFamily="18" charset="0"/>
              </a:rPr>
              <a:t> </a:t>
            </a:r>
            <a:r>
              <a:rPr lang="ms-MY" sz="1800" spc="-4" dirty="0">
                <a:ea typeface="Times New Roman" panose="02020603050405020304" pitchFamily="18" charset="0"/>
              </a:rPr>
              <a:t>yang</a:t>
            </a:r>
            <a:r>
              <a:rPr lang="ms-MY" sz="1800" spc="4" dirty="0">
                <a:ea typeface="Times New Roman" panose="02020603050405020304" pitchFamily="18" charset="0"/>
              </a:rPr>
              <a:t> </a:t>
            </a:r>
            <a:r>
              <a:rPr lang="ms-MY" sz="1800" spc="-4" dirty="0">
                <a:ea typeface="Times New Roman" panose="02020603050405020304" pitchFamily="18" charset="0"/>
              </a:rPr>
              <a:t>meliputi</a:t>
            </a:r>
            <a:r>
              <a:rPr lang="ms-MY" sz="1800" spc="4" dirty="0">
                <a:ea typeface="Times New Roman" panose="02020603050405020304" pitchFamily="18" charset="0"/>
              </a:rPr>
              <a:t> </a:t>
            </a:r>
            <a:r>
              <a:rPr lang="ms-MY" sz="1800" spc="-4" dirty="0">
                <a:ea typeface="Times New Roman" panose="02020603050405020304" pitchFamily="18" charset="0"/>
              </a:rPr>
              <a:t>perlindungan,</a:t>
            </a:r>
            <a:r>
              <a:rPr lang="ms-MY" sz="1800" spc="4" dirty="0">
                <a:ea typeface="Times New Roman" panose="02020603050405020304" pitchFamily="18" charset="0"/>
              </a:rPr>
              <a:t> </a:t>
            </a:r>
            <a:r>
              <a:rPr lang="ms-MY" sz="1800" spc="-4" dirty="0">
                <a:ea typeface="Times New Roman" panose="02020603050405020304" pitchFamily="18" charset="0"/>
              </a:rPr>
              <a:t>pengembangan</a:t>
            </a:r>
            <a:r>
              <a:rPr lang="ms-MY" sz="1800" spc="4" dirty="0">
                <a:ea typeface="Times New Roman" panose="02020603050405020304" pitchFamily="18" charset="0"/>
              </a:rPr>
              <a:t> </a:t>
            </a:r>
            <a:r>
              <a:rPr lang="ms-MY" sz="1800" spc="-4" dirty="0">
                <a:ea typeface="Times New Roman" panose="02020603050405020304" pitchFamily="18" charset="0"/>
              </a:rPr>
              <a:t>dan</a:t>
            </a:r>
            <a:r>
              <a:rPr lang="ms-MY" sz="1800" spc="4" dirty="0">
                <a:ea typeface="Times New Roman" panose="02020603050405020304" pitchFamily="18" charset="0"/>
              </a:rPr>
              <a:t> </a:t>
            </a:r>
            <a:r>
              <a:rPr lang="ms-MY" sz="1800" spc="-4" dirty="0">
                <a:ea typeface="Times New Roman" panose="02020603050405020304" pitchFamily="18" charset="0"/>
              </a:rPr>
              <a:t>pemanfaatan</a:t>
            </a:r>
            <a:r>
              <a:rPr lang="ms-MY" sz="1800" spc="4" dirty="0">
                <a:ea typeface="Times New Roman" panose="02020603050405020304" pitchFamily="18" charset="0"/>
              </a:rPr>
              <a:t> </a:t>
            </a:r>
            <a:r>
              <a:rPr lang="ms-MY" sz="1800" spc="-4" dirty="0">
                <a:ea typeface="Times New Roman" panose="02020603050405020304" pitchFamily="18" charset="0"/>
              </a:rPr>
              <a:t>budaya</a:t>
            </a:r>
            <a:r>
              <a:rPr lang="ms-MY" sz="1800" spc="4" dirty="0">
                <a:ea typeface="Times New Roman" panose="02020603050405020304" pitchFamily="18" charset="0"/>
              </a:rPr>
              <a:t> </a:t>
            </a:r>
            <a:r>
              <a:rPr lang="ms-MY" sz="1800" spc="-4" dirty="0">
                <a:ea typeface="Times New Roman" panose="02020603050405020304" pitchFamily="18" charset="0"/>
              </a:rPr>
              <a:t>negara</a:t>
            </a:r>
            <a:r>
              <a:rPr lang="ms-MY" sz="1800" spc="-8" dirty="0">
                <a:ea typeface="Times New Roman" panose="02020603050405020304" pitchFamily="18" charset="0"/>
              </a:rPr>
              <a:t> </a:t>
            </a:r>
            <a:r>
              <a:rPr lang="ms-MY" sz="1800" spc="-4" dirty="0">
                <a:ea typeface="Times New Roman" panose="02020603050405020304" pitchFamily="18" charset="0"/>
              </a:rPr>
              <a:t>atau daerah;</a:t>
            </a:r>
            <a:endParaRPr lang="id-ID" sz="1800" spc="-4" dirty="0">
              <a:ea typeface="Times New Roman" panose="02020603050405020304" pitchFamily="18" charset="0"/>
            </a:endParaRPr>
          </a:p>
          <a:p>
            <a:pPr marL="0" marR="252889" indent="0">
              <a:spcBef>
                <a:spcPts val="8"/>
              </a:spcBef>
              <a:buSzPts val="1100"/>
              <a:buNone/>
              <a:tabLst>
                <a:tab pos="357188" algn="l"/>
              </a:tabLst>
            </a:pPr>
            <a:r>
              <a:rPr lang="ms-MY" sz="1800" spc="-4" dirty="0">
                <a:ea typeface="Times New Roman" panose="02020603050405020304" pitchFamily="18" charset="0"/>
              </a:rPr>
              <a:t>5. 	</a:t>
            </a:r>
            <a:r>
              <a:rPr lang="ms-MY" sz="1800" b="1" spc="-4" dirty="0">
                <a:ea typeface="Times New Roman" panose="02020603050405020304" pitchFamily="18" charset="0"/>
              </a:rPr>
              <a:t>Pemenuhan</a:t>
            </a:r>
            <a:r>
              <a:rPr lang="ms-MY" sz="1800" b="1" spc="4" dirty="0">
                <a:ea typeface="Times New Roman" panose="02020603050405020304" pitchFamily="18" charset="0"/>
              </a:rPr>
              <a:t> </a:t>
            </a:r>
            <a:r>
              <a:rPr lang="ms-MY" sz="1800" b="1" spc="-4" dirty="0">
                <a:ea typeface="Times New Roman" panose="02020603050405020304" pitchFamily="18" charset="0"/>
              </a:rPr>
              <a:t>Kebutuhan</a:t>
            </a:r>
            <a:r>
              <a:rPr lang="ms-MY" sz="1800" b="1" spc="4" dirty="0">
                <a:ea typeface="Times New Roman" panose="02020603050405020304" pitchFamily="18" charset="0"/>
              </a:rPr>
              <a:t> </a:t>
            </a:r>
            <a:r>
              <a:rPr lang="ms-MY" sz="1800" b="1" spc="-4" dirty="0">
                <a:ea typeface="Times New Roman" panose="02020603050405020304" pitchFamily="18" charset="0"/>
              </a:rPr>
              <a:t>Hidup</a:t>
            </a:r>
            <a:r>
              <a:rPr lang="ms-MY" sz="1800" b="1" spc="4" dirty="0">
                <a:ea typeface="Times New Roman" panose="02020603050405020304" pitchFamily="18" charset="0"/>
              </a:rPr>
              <a:t> </a:t>
            </a:r>
            <a:r>
              <a:rPr lang="ms-MY" sz="1800" b="1" spc="-4" dirty="0">
                <a:ea typeface="Times New Roman" panose="02020603050405020304" pitchFamily="18" charset="0"/>
              </a:rPr>
              <a:t>dan</a:t>
            </a:r>
            <a:r>
              <a:rPr lang="ms-MY" sz="1800" b="1" spc="4" dirty="0">
                <a:ea typeface="Times New Roman" panose="02020603050405020304" pitchFamily="18" charset="0"/>
              </a:rPr>
              <a:t> </a:t>
            </a:r>
            <a:r>
              <a:rPr lang="ms-MY" sz="1800" b="1" spc="-4" dirty="0">
                <a:ea typeface="Times New Roman" panose="02020603050405020304" pitchFamily="18" charset="0"/>
              </a:rPr>
              <a:t>Hak</a:t>
            </a:r>
            <a:r>
              <a:rPr lang="ms-MY" sz="1800" b="1" spc="4" dirty="0">
                <a:ea typeface="Times New Roman" panose="02020603050405020304" pitchFamily="18" charset="0"/>
              </a:rPr>
              <a:t> </a:t>
            </a:r>
            <a:r>
              <a:rPr lang="ms-MY" sz="1800" b="1" spc="-4" dirty="0">
                <a:ea typeface="Times New Roman" panose="02020603050405020304" pitchFamily="18" charset="0"/>
              </a:rPr>
              <a:t>Asasi</a:t>
            </a:r>
            <a:r>
              <a:rPr lang="ms-MY" sz="1800" b="1" spc="4" dirty="0">
                <a:ea typeface="Times New Roman" panose="02020603050405020304" pitchFamily="18" charset="0"/>
              </a:rPr>
              <a:t> </a:t>
            </a:r>
            <a:r>
              <a:rPr lang="ms-MY" sz="1800" b="1" spc="-4" dirty="0">
                <a:ea typeface="Times New Roman" panose="02020603050405020304" pitchFamily="18" charset="0"/>
              </a:rPr>
              <a:t>Manusia</a:t>
            </a:r>
            <a:r>
              <a:rPr lang="ms-MY" sz="1800" spc="-4" dirty="0">
                <a:ea typeface="Times New Roman" panose="02020603050405020304" pitchFamily="18" charset="0"/>
              </a:rPr>
              <a:t>,</a:t>
            </a:r>
            <a:r>
              <a:rPr lang="ms-MY" sz="1800" spc="4" dirty="0">
                <a:ea typeface="Times New Roman" panose="02020603050405020304" pitchFamily="18" charset="0"/>
              </a:rPr>
              <a:t> </a:t>
            </a:r>
            <a:r>
              <a:rPr lang="ms-MY" sz="1800" spc="-4" dirty="0">
                <a:ea typeface="Times New Roman" panose="02020603050405020304" pitchFamily="18" charset="0"/>
              </a:rPr>
              <a:t>yaitu</a:t>
            </a:r>
            <a:r>
              <a:rPr lang="ms-MY" sz="1800" spc="-195" dirty="0">
                <a:ea typeface="Times New Roman" panose="02020603050405020304" pitchFamily="18" charset="0"/>
              </a:rPr>
              <a:t> </a:t>
            </a:r>
            <a:r>
              <a:rPr lang="ms-MY" sz="1800" spc="-4" dirty="0">
                <a:ea typeface="Times New Roman" panose="02020603050405020304" pitchFamily="18" charset="0"/>
              </a:rPr>
              <a:t>pariwisata pada masa kini telah menjadi kebutuhan dasar kehidupan</a:t>
            </a:r>
            <a:r>
              <a:rPr lang="ms-MY" sz="1800" spc="4" dirty="0">
                <a:ea typeface="Times New Roman" panose="02020603050405020304" pitchFamily="18" charset="0"/>
              </a:rPr>
              <a:t> </a:t>
            </a:r>
            <a:r>
              <a:rPr lang="ms-MY" sz="1800" spc="-4" dirty="0">
                <a:ea typeface="Times New Roman" panose="02020603050405020304" pitchFamily="18" charset="0"/>
              </a:rPr>
              <a:t>masyarakat modern sehingga kegiatan 	melakukan perjalanan wisata</a:t>
            </a:r>
            <a:r>
              <a:rPr lang="ms-MY" sz="1800" spc="4" dirty="0">
                <a:ea typeface="Times New Roman" panose="02020603050405020304" pitchFamily="18" charset="0"/>
              </a:rPr>
              <a:t> </a:t>
            </a:r>
            <a:r>
              <a:rPr lang="ms-MY" sz="1800" spc="-4" dirty="0">
                <a:ea typeface="Times New Roman" panose="02020603050405020304" pitchFamily="18" charset="0"/>
              </a:rPr>
              <a:t>bahkan telah dikaitkan dengan hak asasi manusia, 	khususnya melalui</a:t>
            </a:r>
            <a:r>
              <a:rPr lang="ms-MY" sz="1800" spc="4" dirty="0">
                <a:ea typeface="Times New Roman" panose="02020603050405020304" pitchFamily="18" charset="0"/>
              </a:rPr>
              <a:t> </a:t>
            </a:r>
            <a:r>
              <a:rPr lang="ms-MY" sz="1800" spc="-4" dirty="0">
                <a:ea typeface="Times New Roman" panose="02020603050405020304" pitchFamily="18" charset="0"/>
              </a:rPr>
              <a:t>pemberian</a:t>
            </a:r>
            <a:r>
              <a:rPr lang="ms-MY" sz="1800" spc="-15" dirty="0">
                <a:ea typeface="Times New Roman" panose="02020603050405020304" pitchFamily="18" charset="0"/>
              </a:rPr>
              <a:t> </a:t>
            </a:r>
            <a:r>
              <a:rPr lang="ms-MY" sz="1800" spc="-4" dirty="0">
                <a:ea typeface="Times New Roman" panose="02020603050405020304" pitchFamily="18" charset="0"/>
              </a:rPr>
              <a:t>waktu</a:t>
            </a:r>
            <a:r>
              <a:rPr lang="ms-MY" sz="1800" spc="-11" dirty="0">
                <a:ea typeface="Times New Roman" panose="02020603050405020304" pitchFamily="18" charset="0"/>
              </a:rPr>
              <a:t> </a:t>
            </a:r>
            <a:r>
              <a:rPr lang="ms-MY" sz="1800" spc="-4" dirty="0">
                <a:ea typeface="Times New Roman" panose="02020603050405020304" pitchFamily="18" charset="0"/>
              </a:rPr>
              <a:t>libur</a:t>
            </a:r>
            <a:r>
              <a:rPr lang="ms-MY" sz="1800" spc="-11" dirty="0">
                <a:ea typeface="Times New Roman" panose="02020603050405020304" pitchFamily="18" charset="0"/>
              </a:rPr>
              <a:t> </a:t>
            </a:r>
            <a:r>
              <a:rPr lang="ms-MY" sz="1800" spc="-4" dirty="0">
                <a:ea typeface="Times New Roman" panose="02020603050405020304" pitchFamily="18" charset="0"/>
              </a:rPr>
              <a:t>yang</a:t>
            </a:r>
            <a:r>
              <a:rPr lang="ms-MY" sz="1800" spc="-11" dirty="0">
                <a:ea typeface="Times New Roman" panose="02020603050405020304" pitchFamily="18" charset="0"/>
              </a:rPr>
              <a:t> </a:t>
            </a:r>
            <a:r>
              <a:rPr lang="ms-MY" sz="1800" spc="-4" dirty="0">
                <a:ea typeface="Times New Roman" panose="02020603050405020304" pitchFamily="18" charset="0"/>
              </a:rPr>
              <a:t>lebih</a:t>
            </a:r>
            <a:r>
              <a:rPr lang="ms-MY" sz="1800" spc="-11" dirty="0">
                <a:ea typeface="Times New Roman" panose="02020603050405020304" pitchFamily="18" charset="0"/>
              </a:rPr>
              <a:t> </a:t>
            </a:r>
            <a:r>
              <a:rPr lang="ms-MY" sz="1800" spc="-4" dirty="0">
                <a:ea typeface="Times New Roman" panose="02020603050405020304" pitchFamily="18" charset="0"/>
              </a:rPr>
              <a:t>panjang</a:t>
            </a:r>
            <a:r>
              <a:rPr lang="ms-MY" sz="1800" spc="-11" dirty="0">
                <a:ea typeface="Times New Roman" panose="02020603050405020304" pitchFamily="18" charset="0"/>
              </a:rPr>
              <a:t> </a:t>
            </a:r>
            <a:r>
              <a:rPr lang="ms-MY" sz="1800" spc="-4" dirty="0">
                <a:ea typeface="Times New Roman" panose="02020603050405020304" pitchFamily="18" charset="0"/>
              </a:rPr>
              <a:t>dan</a:t>
            </a:r>
            <a:r>
              <a:rPr lang="ms-MY" sz="1800" spc="-11" dirty="0">
                <a:ea typeface="Times New Roman" panose="02020603050405020304" pitchFamily="18" charset="0"/>
              </a:rPr>
              <a:t> </a:t>
            </a:r>
            <a:r>
              <a:rPr lang="ms-MY" sz="1800" spc="-4" dirty="0">
                <a:ea typeface="Times New Roman" panose="02020603050405020304" pitchFamily="18" charset="0"/>
              </a:rPr>
              <a:t>skema</a:t>
            </a:r>
            <a:r>
              <a:rPr lang="ms-MY" sz="1800" spc="-11" dirty="0">
                <a:ea typeface="Times New Roman" panose="02020603050405020304" pitchFamily="18" charset="0"/>
              </a:rPr>
              <a:t> </a:t>
            </a:r>
            <a:r>
              <a:rPr lang="ms-MY" sz="1800" spc="-4" dirty="0">
                <a:ea typeface="Times New Roman" panose="02020603050405020304" pitchFamily="18" charset="0"/>
              </a:rPr>
              <a:t>paid</a:t>
            </a:r>
            <a:r>
              <a:rPr lang="ms-MY" sz="1800" spc="-11" dirty="0">
                <a:ea typeface="Times New Roman" panose="02020603050405020304" pitchFamily="18" charset="0"/>
              </a:rPr>
              <a:t> </a:t>
            </a:r>
            <a:r>
              <a:rPr lang="ms-MY" sz="1800" spc="-4" dirty="0">
                <a:ea typeface="Times New Roman" panose="02020603050405020304" pitchFamily="18" charset="0"/>
              </a:rPr>
              <a:t>holidays;</a:t>
            </a:r>
            <a:endParaRPr lang="id-ID" sz="1800" spc="-4" dirty="0">
              <a:ea typeface="Times New Roman" panose="02020603050405020304" pitchFamily="18" charset="0"/>
            </a:endParaRPr>
          </a:p>
          <a:p>
            <a:endParaRPr lang="id-ID" sz="1800" spc="-4" dirty="0">
              <a:ea typeface="Times New Roman" panose="02020603050405020304" pitchFamily="18" charset="0"/>
            </a:endParaRPr>
          </a:p>
          <a:p>
            <a:endParaRPr lang="id-ID" sz="1800" dirty="0"/>
          </a:p>
        </p:txBody>
      </p:sp>
      <p:pic>
        <p:nvPicPr>
          <p:cNvPr id="2050" name="Picture 2" descr="Peran Teknologi dalam Menghidupkan Kembali Pariwisata di Indonesia">
            <a:extLst>
              <a:ext uri="{FF2B5EF4-FFF2-40B4-BE49-F238E27FC236}">
                <a16:creationId xmlns:a16="http://schemas.microsoft.com/office/drawing/2014/main" id="{43C26DC2-C8EC-F737-DBAF-DF1D56D3F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10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78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4" name="Rectangle 307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Judul 1">
            <a:extLst>
              <a:ext uri="{FF2B5EF4-FFF2-40B4-BE49-F238E27FC236}">
                <a16:creationId xmlns:a16="http://schemas.microsoft.com/office/drawing/2014/main" id="{46F27AF7-409D-78DA-3AF5-11244CE3CDB2}"/>
              </a:ext>
            </a:extLst>
          </p:cNvPr>
          <p:cNvSpPr>
            <a:spLocks noGrp="1"/>
          </p:cNvSpPr>
          <p:nvPr>
            <p:ph type="title"/>
          </p:nvPr>
        </p:nvSpPr>
        <p:spPr>
          <a:xfrm>
            <a:off x="4676148" y="568517"/>
            <a:ext cx="3936166" cy="1067209"/>
          </a:xfrm>
        </p:spPr>
        <p:txBody>
          <a:bodyPr>
            <a:normAutofit/>
          </a:bodyPr>
          <a:lstStyle/>
          <a:p>
            <a:endParaRPr lang="id-ID" dirty="0">
              <a:solidFill>
                <a:schemeClr val="bg1"/>
              </a:solidFill>
            </a:endParaRPr>
          </a:p>
        </p:txBody>
      </p:sp>
      <p:pic>
        <p:nvPicPr>
          <p:cNvPr id="3074" name="Picture 2" descr="Peran Tata Boga dalam Industri Pariwisata - NOTE UNAIR.AC.ID">
            <a:extLst>
              <a:ext uri="{FF2B5EF4-FFF2-40B4-BE49-F238E27FC236}">
                <a16:creationId xmlns:a16="http://schemas.microsoft.com/office/drawing/2014/main" id="{58C3043E-D061-DC7C-900C-C7DCD6825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71" r="19707" b="1"/>
          <a:stretch/>
        </p:blipFill>
        <p:spPr bwMode="auto">
          <a:xfrm>
            <a:off x="554969" y="1095407"/>
            <a:ext cx="3566210"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3091" name="Group 308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396390" cy="717514"/>
            <a:chOff x="0" y="377893"/>
            <a:chExt cx="1861854" cy="717514"/>
          </a:xfrm>
          <a:solidFill>
            <a:schemeClr val="bg1"/>
          </a:solidFill>
        </p:grpSpPr>
        <p:sp>
          <p:nvSpPr>
            <p:cNvPr id="3082" name="Freeform: Shape 308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083" name="Freeform: Shape 308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Tampungan Konten 2">
            <a:extLst>
              <a:ext uri="{FF2B5EF4-FFF2-40B4-BE49-F238E27FC236}">
                <a16:creationId xmlns:a16="http://schemas.microsoft.com/office/drawing/2014/main" id="{FD40AAC6-F656-12F0-3FF7-64782A296017}"/>
              </a:ext>
            </a:extLst>
          </p:cNvPr>
          <p:cNvSpPr>
            <a:spLocks noGrp="1"/>
          </p:cNvSpPr>
          <p:nvPr>
            <p:ph idx="1"/>
          </p:nvPr>
        </p:nvSpPr>
        <p:spPr>
          <a:xfrm>
            <a:off x="4676151" y="817628"/>
            <a:ext cx="3912879" cy="5354079"/>
          </a:xfrm>
        </p:spPr>
        <p:txBody>
          <a:bodyPr>
            <a:normAutofit lnSpcReduction="10000"/>
          </a:bodyPr>
          <a:lstStyle/>
          <a:p>
            <a:pPr marR="252889">
              <a:lnSpc>
                <a:spcPct val="90000"/>
              </a:lnSpc>
              <a:spcBef>
                <a:spcPts val="0"/>
              </a:spcBef>
              <a:buSzPts val="1100"/>
              <a:buAutoNum type="arabicPeriod" startAt="6"/>
              <a:tabLst>
                <a:tab pos="357188" algn="l"/>
              </a:tabLst>
            </a:pPr>
            <a:r>
              <a:rPr lang="ms-MY" sz="1800" spc="-4" dirty="0">
                <a:solidFill>
                  <a:schemeClr val="bg1"/>
                </a:solidFill>
                <a:ea typeface="Times New Roman" panose="02020603050405020304" pitchFamily="18" charset="0"/>
              </a:rPr>
              <a:t>Peningkatan Ekonomi dan Industri pengelolaan kepariwisataan yang</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baik dan 	berkelanjutan seharusnya mampu memberikan kesempatan</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bagi tumbuhnya ekonomi di suatu destinasi pariwisata. Penggunaan</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bahan dan produk lokal dalam proses pelayanan di bidang pariwisata</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akan</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juga</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memberikan</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kesempatan</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kepada</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industri</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lokal</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untuk</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berperan</a:t>
            </a:r>
            <a:r>
              <a:rPr lang="ms-MY" sz="1800" spc="-8"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dalam penyediaan</a:t>
            </a:r>
            <a:r>
              <a:rPr lang="ms-MY" sz="1800" spc="-8"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barang dan jasa;</a:t>
            </a:r>
          </a:p>
          <a:p>
            <a:pPr marR="252889">
              <a:lnSpc>
                <a:spcPct val="90000"/>
              </a:lnSpc>
              <a:spcBef>
                <a:spcPts val="0"/>
              </a:spcBef>
              <a:buSzPts val="1100"/>
              <a:buAutoNum type="arabicPeriod" startAt="6"/>
              <a:tabLst>
                <a:tab pos="357188" algn="l"/>
              </a:tabLst>
            </a:pPr>
            <a:endParaRPr lang="id-ID" sz="1800" spc="-4" dirty="0">
              <a:solidFill>
                <a:schemeClr val="bg1"/>
              </a:solidFill>
              <a:ea typeface="Times New Roman" panose="02020603050405020304" pitchFamily="18" charset="0"/>
            </a:endParaRPr>
          </a:p>
          <a:p>
            <a:pPr marL="0" marR="253365" indent="0">
              <a:lnSpc>
                <a:spcPct val="90000"/>
              </a:lnSpc>
              <a:spcBef>
                <a:spcPts val="0"/>
              </a:spcBef>
              <a:buSzPts val="1100"/>
              <a:buNone/>
              <a:tabLst>
                <a:tab pos="357188" algn="l"/>
              </a:tabLst>
            </a:pPr>
            <a:r>
              <a:rPr lang="ms-MY" sz="1800" spc="-4" dirty="0">
                <a:solidFill>
                  <a:schemeClr val="bg1"/>
                </a:solidFill>
                <a:ea typeface="Times New Roman" panose="02020603050405020304" pitchFamily="18" charset="0"/>
              </a:rPr>
              <a:t>7. 	Pengembangan Teknologi Dengan semakin kompleks dan tingginya</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tingkat</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persaingan</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dalam</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mendatangkan</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wisatawan</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ke</a:t>
            </a:r>
            <a:r>
              <a:rPr lang="ms-MY" sz="1800" spc="210"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suatu</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destinasi,</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kebutuhan</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akan</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teknologi</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tinggi,</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khususnya</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teknologi</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industri</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akan</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mendorong</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destinasi</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pariwisata</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mengembangkan</a:t>
            </a:r>
            <a:r>
              <a:rPr lang="ms-MY" sz="1800" spc="4"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kemampuan</a:t>
            </a:r>
            <a:r>
              <a:rPr lang="ms-MY" sz="1800" spc="-8"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penerapan teknologi</a:t>
            </a:r>
            <a:r>
              <a:rPr lang="ms-MY" sz="1800" spc="-8" dirty="0">
                <a:solidFill>
                  <a:schemeClr val="bg1"/>
                </a:solidFill>
                <a:ea typeface="Times New Roman" panose="02020603050405020304" pitchFamily="18" charset="0"/>
              </a:rPr>
              <a:t> </a:t>
            </a:r>
            <a:r>
              <a:rPr lang="ms-MY" sz="1800" spc="-4" dirty="0">
                <a:solidFill>
                  <a:schemeClr val="bg1"/>
                </a:solidFill>
                <a:ea typeface="Times New Roman" panose="02020603050405020304" pitchFamily="18" charset="0"/>
              </a:rPr>
              <a:t>terkini.</a:t>
            </a:r>
            <a:endParaRPr lang="id-ID" sz="1800" spc="-4" dirty="0">
              <a:solidFill>
                <a:schemeClr val="bg1"/>
              </a:solidFill>
              <a:ea typeface="Times New Roman" panose="02020603050405020304" pitchFamily="18" charset="0"/>
            </a:endParaRPr>
          </a:p>
          <a:p>
            <a:pPr>
              <a:lnSpc>
                <a:spcPct val="90000"/>
              </a:lnSpc>
            </a:pPr>
            <a:endParaRPr lang="id-ID" sz="1500" dirty="0">
              <a:solidFill>
                <a:schemeClr val="bg1"/>
              </a:solidFill>
            </a:endParaRPr>
          </a:p>
        </p:txBody>
      </p:sp>
      <p:grpSp>
        <p:nvGrpSpPr>
          <p:cNvPr id="308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5987064"/>
            <a:ext cx="790849" cy="469689"/>
            <a:chOff x="9841624" y="4115729"/>
            <a:chExt cx="602169" cy="268223"/>
          </a:xfrm>
          <a:solidFill>
            <a:schemeClr val="bg1"/>
          </a:solidFill>
        </p:grpSpPr>
        <p:sp>
          <p:nvSpPr>
            <p:cNvPr id="3086" name="Freeform: Shape 308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7" name="Freeform: Shape 308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8" name="Freeform: Shape 308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9" name="Freeform: Shape 308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0" name="Freeform: Shape 308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3764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5"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07" name="Group 4106">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9141714" cy="3490956"/>
            <a:chOff x="651279" y="598259"/>
            <a:chExt cx="10889442" cy="5680742"/>
          </a:xfrm>
        </p:grpSpPr>
        <p:sp>
          <p:nvSpPr>
            <p:cNvPr id="4108"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9"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98" name="Picture 2" descr="Pengembangan Pariwisata Daerah | PPT">
            <a:extLst>
              <a:ext uri="{FF2B5EF4-FFF2-40B4-BE49-F238E27FC236}">
                <a16:creationId xmlns:a16="http://schemas.microsoft.com/office/drawing/2014/main" id="{5A832F33-66E9-92EA-D74E-C07E950971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5032" y="1372489"/>
            <a:ext cx="3547660" cy="4288759"/>
          </a:xfrm>
          <a:prstGeom prst="rect">
            <a:avLst/>
          </a:prstGeom>
          <a:noFill/>
          <a:extLst>
            <a:ext uri="{909E8E84-426E-40DD-AFC4-6F175D3DCCD1}">
              <a14:hiddenFill xmlns:a14="http://schemas.microsoft.com/office/drawing/2010/main">
                <a:solidFill>
                  <a:srgbClr val="FFFFFF"/>
                </a:solidFill>
              </a14:hiddenFill>
            </a:ext>
          </a:extLst>
        </p:spPr>
      </p:pic>
      <p:grpSp>
        <p:nvGrpSpPr>
          <p:cNvPr id="4111" name="Group 411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4112" name="Freeform: Shape 411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13" name="Freeform: Shape 411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14" name="Freeform: Shape 411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15" name="Freeform: Shape 411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16" name="Freeform: Shape 411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17" name="Freeform: Shape 411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18" name="Freeform: Shape 411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Judul 1">
            <a:extLst>
              <a:ext uri="{FF2B5EF4-FFF2-40B4-BE49-F238E27FC236}">
                <a16:creationId xmlns:a16="http://schemas.microsoft.com/office/drawing/2014/main" id="{69C9DF88-F7F5-5EF5-3235-1B8C0ADB3109}"/>
              </a:ext>
            </a:extLst>
          </p:cNvPr>
          <p:cNvSpPr>
            <a:spLocks noGrp="1"/>
          </p:cNvSpPr>
          <p:nvPr>
            <p:ph type="title"/>
          </p:nvPr>
        </p:nvSpPr>
        <p:spPr>
          <a:xfrm>
            <a:off x="589788" y="841249"/>
            <a:ext cx="4269714" cy="2587131"/>
          </a:xfrm>
        </p:spPr>
        <p:txBody>
          <a:bodyPr anchor="b">
            <a:normAutofit/>
          </a:bodyPr>
          <a:lstStyle/>
          <a:p>
            <a:pPr algn="l">
              <a:lnSpc>
                <a:spcPct val="90000"/>
              </a:lnSpc>
            </a:pPr>
            <a:r>
              <a:rPr lang="ms-MY" sz="2900" spc="-23">
                <a:solidFill>
                  <a:schemeClr val="bg1"/>
                </a:solidFill>
                <a:latin typeface="Times New Roman" panose="02020603050405020304" pitchFamily="18" charset="0"/>
                <a:ea typeface="Times New Roman" panose="02020603050405020304" pitchFamily="18" charset="0"/>
              </a:rPr>
              <a:t>Undang-Undang Nomor 10 Tahun 2009 dijelaskan </a:t>
            </a:r>
            <a:r>
              <a:rPr lang="ms-MY" sz="2900" spc="-19">
                <a:solidFill>
                  <a:schemeClr val="bg1"/>
                </a:solidFill>
                <a:latin typeface="Times New Roman" panose="02020603050405020304" pitchFamily="18" charset="0"/>
                <a:ea typeface="Times New Roman" panose="02020603050405020304" pitchFamily="18" charset="0"/>
              </a:rPr>
              <a:t>tujuan kepariwisataan</a:t>
            </a:r>
            <a:r>
              <a:rPr lang="ms-MY" sz="2900" spc="-199">
                <a:solidFill>
                  <a:schemeClr val="bg1"/>
                </a:solidFill>
                <a:latin typeface="Times New Roman" panose="02020603050405020304" pitchFamily="18" charset="0"/>
                <a:ea typeface="Times New Roman" panose="02020603050405020304" pitchFamily="18" charset="0"/>
              </a:rPr>
              <a:t> </a:t>
            </a:r>
            <a:r>
              <a:rPr lang="ms-MY" sz="2900" spc="-23">
                <a:solidFill>
                  <a:schemeClr val="bg1"/>
                </a:solidFill>
                <a:latin typeface="Times New Roman" panose="02020603050405020304" pitchFamily="18" charset="0"/>
                <a:ea typeface="Times New Roman" panose="02020603050405020304" pitchFamily="18" charset="0"/>
              </a:rPr>
              <a:t>dalam</a:t>
            </a:r>
            <a:r>
              <a:rPr lang="ms-MY" sz="2900" spc="-49">
                <a:solidFill>
                  <a:schemeClr val="bg1"/>
                </a:solidFill>
                <a:latin typeface="Times New Roman" panose="02020603050405020304" pitchFamily="18" charset="0"/>
                <a:ea typeface="Times New Roman" panose="02020603050405020304" pitchFamily="18" charset="0"/>
              </a:rPr>
              <a:t> </a:t>
            </a:r>
            <a:r>
              <a:rPr lang="ms-MY" sz="2900" spc="-23">
                <a:solidFill>
                  <a:schemeClr val="bg1"/>
                </a:solidFill>
                <a:latin typeface="Times New Roman" panose="02020603050405020304" pitchFamily="18" charset="0"/>
                <a:ea typeface="Times New Roman" panose="02020603050405020304" pitchFamily="18" charset="0"/>
              </a:rPr>
              <a:t>pembangunan</a:t>
            </a:r>
            <a:r>
              <a:rPr lang="ms-MY" sz="2900" spc="-49">
                <a:solidFill>
                  <a:schemeClr val="bg1"/>
                </a:solidFill>
                <a:latin typeface="Times New Roman" panose="02020603050405020304" pitchFamily="18" charset="0"/>
                <a:ea typeface="Times New Roman" panose="02020603050405020304" pitchFamily="18" charset="0"/>
              </a:rPr>
              <a:t> </a:t>
            </a:r>
            <a:r>
              <a:rPr lang="ms-MY" sz="2900" spc="-23">
                <a:solidFill>
                  <a:schemeClr val="bg1"/>
                </a:solidFill>
                <a:latin typeface="Times New Roman" panose="02020603050405020304" pitchFamily="18" charset="0"/>
                <a:ea typeface="Times New Roman" panose="02020603050405020304" pitchFamily="18" charset="0"/>
              </a:rPr>
              <a:t>sangat</a:t>
            </a:r>
            <a:r>
              <a:rPr lang="ms-MY" sz="2900" spc="-49">
                <a:solidFill>
                  <a:schemeClr val="bg1"/>
                </a:solidFill>
                <a:latin typeface="Times New Roman" panose="02020603050405020304" pitchFamily="18" charset="0"/>
                <a:ea typeface="Times New Roman" panose="02020603050405020304" pitchFamily="18" charset="0"/>
              </a:rPr>
              <a:t> </a:t>
            </a:r>
            <a:r>
              <a:rPr lang="ms-MY" sz="2900" spc="-23">
                <a:solidFill>
                  <a:schemeClr val="bg1"/>
                </a:solidFill>
                <a:latin typeface="Times New Roman" panose="02020603050405020304" pitchFamily="18" charset="0"/>
                <a:ea typeface="Times New Roman" panose="02020603050405020304" pitchFamily="18" charset="0"/>
              </a:rPr>
              <a:t>berperan</a:t>
            </a:r>
            <a:r>
              <a:rPr lang="ms-MY" sz="2900" spc="-49">
                <a:solidFill>
                  <a:schemeClr val="bg1"/>
                </a:solidFill>
                <a:latin typeface="Times New Roman" panose="02020603050405020304" pitchFamily="18" charset="0"/>
                <a:ea typeface="Times New Roman" panose="02020603050405020304" pitchFamily="18" charset="0"/>
              </a:rPr>
              <a:t> </a:t>
            </a:r>
            <a:r>
              <a:rPr lang="ms-MY" sz="2900" spc="-19">
                <a:solidFill>
                  <a:schemeClr val="bg1"/>
                </a:solidFill>
                <a:latin typeface="Times New Roman" panose="02020603050405020304" pitchFamily="18" charset="0"/>
                <a:ea typeface="Times New Roman" panose="02020603050405020304" pitchFamily="18" charset="0"/>
              </a:rPr>
              <a:t>untuk:</a:t>
            </a:r>
            <a:br>
              <a:rPr lang="id-ID" sz="2900">
                <a:solidFill>
                  <a:schemeClr val="bg1"/>
                </a:solidFill>
                <a:latin typeface="Times New Roman" panose="02020603050405020304" pitchFamily="18" charset="0"/>
                <a:ea typeface="Times New Roman" panose="02020603050405020304" pitchFamily="18" charset="0"/>
              </a:rPr>
            </a:br>
            <a:endParaRPr lang="id-ID" sz="2900">
              <a:solidFill>
                <a:schemeClr val="bg1"/>
              </a:solidFill>
            </a:endParaRPr>
          </a:p>
        </p:txBody>
      </p:sp>
      <p:sp>
        <p:nvSpPr>
          <p:cNvPr id="3" name="Tampungan Konten 2">
            <a:extLst>
              <a:ext uri="{FF2B5EF4-FFF2-40B4-BE49-F238E27FC236}">
                <a16:creationId xmlns:a16="http://schemas.microsoft.com/office/drawing/2014/main" id="{6E0B4E2E-A2EE-2661-8935-FC82888B8548}"/>
              </a:ext>
            </a:extLst>
          </p:cNvPr>
          <p:cNvSpPr>
            <a:spLocks noGrp="1"/>
          </p:cNvSpPr>
          <p:nvPr>
            <p:ph idx="1"/>
          </p:nvPr>
        </p:nvSpPr>
        <p:spPr>
          <a:xfrm>
            <a:off x="589787" y="3566810"/>
            <a:ext cx="4269715" cy="2651110"/>
          </a:xfrm>
        </p:spPr>
        <p:txBody>
          <a:bodyPr anchor="ctr">
            <a:normAutofit/>
          </a:bodyPr>
          <a:lstStyle/>
          <a:p>
            <a:pPr marL="257175" indent="-257175">
              <a:spcBef>
                <a:spcPts val="443"/>
              </a:spcBef>
              <a:buSzPts val="1100"/>
              <a:buFont typeface="Times New Roman" panose="02020603050405020304" pitchFamily="18" charset="0"/>
              <a:buAutoNum type="arabicPeriod"/>
              <a:tabLst>
                <a:tab pos="357188" algn="l"/>
              </a:tabLst>
            </a:pPr>
            <a:r>
              <a:rPr lang="ms-MY" sz="1500" spc="-4" dirty="0">
                <a:solidFill>
                  <a:schemeClr val="tx2"/>
                </a:solidFill>
                <a:ea typeface="Times New Roman" panose="02020603050405020304" pitchFamily="18" charset="0"/>
              </a:rPr>
              <a:t>Meningkatkan</a:t>
            </a:r>
            <a:r>
              <a:rPr lang="ms-MY" sz="1500" spc="-23"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pertumbuhan</a:t>
            </a:r>
            <a:r>
              <a:rPr lang="ms-MY" sz="1500" spc="-23"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ekonomi</a:t>
            </a:r>
            <a:endParaRPr lang="id-ID" sz="1500" spc="-4" dirty="0">
              <a:solidFill>
                <a:schemeClr val="tx2"/>
              </a:solidFill>
              <a:ea typeface="Times New Roman" panose="02020603050405020304" pitchFamily="18" charset="0"/>
            </a:endParaRPr>
          </a:p>
          <a:p>
            <a:pPr marL="257175" indent="-257175">
              <a:spcBef>
                <a:spcPts val="146"/>
              </a:spcBef>
              <a:buSzPts val="1100"/>
              <a:buFont typeface="Times New Roman" panose="02020603050405020304" pitchFamily="18" charset="0"/>
              <a:buAutoNum type="arabicPeriod"/>
              <a:tabLst>
                <a:tab pos="357188" algn="l"/>
              </a:tabLst>
            </a:pPr>
            <a:r>
              <a:rPr lang="ms-MY" sz="1500" spc="-4" dirty="0">
                <a:solidFill>
                  <a:schemeClr val="tx2"/>
                </a:solidFill>
                <a:ea typeface="Times New Roman" panose="02020603050405020304" pitchFamily="18" charset="0"/>
              </a:rPr>
              <a:t>Meningkat</a:t>
            </a:r>
            <a:r>
              <a:rPr lang="ms-MY" sz="1500" spc="-19"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kan</a:t>
            </a:r>
            <a:r>
              <a:rPr lang="ms-MY" sz="1500" spc="-19"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kesejahteraan</a:t>
            </a:r>
            <a:r>
              <a:rPr lang="ms-MY" sz="1500" spc="-19"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rakyat</a:t>
            </a:r>
            <a:endParaRPr lang="id-ID" sz="1500" spc="-4" dirty="0">
              <a:solidFill>
                <a:schemeClr val="tx2"/>
              </a:solidFill>
              <a:ea typeface="Times New Roman" panose="02020603050405020304" pitchFamily="18" charset="0"/>
            </a:endParaRPr>
          </a:p>
          <a:p>
            <a:pPr marL="257175" indent="-257175">
              <a:spcBef>
                <a:spcPts val="150"/>
              </a:spcBef>
              <a:buSzPts val="1100"/>
              <a:buFont typeface="Times New Roman" panose="02020603050405020304" pitchFamily="18" charset="0"/>
              <a:buAutoNum type="arabicPeriod"/>
              <a:tabLst>
                <a:tab pos="357188" algn="l"/>
              </a:tabLst>
            </a:pPr>
            <a:r>
              <a:rPr lang="ms-MY" sz="1500" spc="-4" dirty="0">
                <a:solidFill>
                  <a:schemeClr val="tx2"/>
                </a:solidFill>
                <a:ea typeface="Times New Roman" panose="02020603050405020304" pitchFamily="18" charset="0"/>
              </a:rPr>
              <a:t>Menghapus</a:t>
            </a:r>
            <a:r>
              <a:rPr lang="ms-MY" sz="1500" spc="-23"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kemiskinan</a:t>
            </a:r>
            <a:endParaRPr lang="id-ID" sz="1500" spc="-4" dirty="0">
              <a:solidFill>
                <a:schemeClr val="tx2"/>
              </a:solidFill>
              <a:ea typeface="Times New Roman" panose="02020603050405020304" pitchFamily="18" charset="0"/>
            </a:endParaRPr>
          </a:p>
          <a:p>
            <a:pPr marL="257175" indent="-257175">
              <a:spcBef>
                <a:spcPts val="150"/>
              </a:spcBef>
              <a:buSzPts val="1100"/>
              <a:buFont typeface="Times New Roman" panose="02020603050405020304" pitchFamily="18" charset="0"/>
              <a:buAutoNum type="arabicPeriod"/>
              <a:tabLst>
                <a:tab pos="357188" algn="l"/>
              </a:tabLst>
            </a:pPr>
            <a:r>
              <a:rPr lang="ms-MY" sz="1500" spc="-4" dirty="0">
                <a:solidFill>
                  <a:schemeClr val="tx2"/>
                </a:solidFill>
                <a:ea typeface="Times New Roman" panose="02020603050405020304" pitchFamily="18" charset="0"/>
              </a:rPr>
              <a:t>Mengatasi</a:t>
            </a:r>
            <a:r>
              <a:rPr lang="ms-MY" sz="1500" spc="-23"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pengangguran</a:t>
            </a:r>
            <a:endParaRPr lang="id-ID" sz="1500" spc="-4" dirty="0">
              <a:solidFill>
                <a:schemeClr val="tx2"/>
              </a:solidFill>
              <a:ea typeface="Times New Roman" panose="02020603050405020304" pitchFamily="18" charset="0"/>
            </a:endParaRPr>
          </a:p>
          <a:p>
            <a:pPr marL="257175" indent="-257175">
              <a:spcBef>
                <a:spcPts val="150"/>
              </a:spcBef>
              <a:buSzPts val="1100"/>
              <a:buFont typeface="Times New Roman" panose="02020603050405020304" pitchFamily="18" charset="0"/>
              <a:buAutoNum type="arabicPeriod"/>
              <a:tabLst>
                <a:tab pos="357188" algn="l"/>
              </a:tabLst>
            </a:pPr>
            <a:r>
              <a:rPr lang="ms-MY" sz="1500" spc="-4" dirty="0">
                <a:solidFill>
                  <a:schemeClr val="tx2"/>
                </a:solidFill>
                <a:ea typeface="Times New Roman" panose="02020603050405020304" pitchFamily="18" charset="0"/>
              </a:rPr>
              <a:t>Melestarikan</a:t>
            </a:r>
            <a:r>
              <a:rPr lang="ms-MY" sz="1500" spc="-19"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alam,</a:t>
            </a:r>
            <a:r>
              <a:rPr lang="ms-MY" sz="1500" spc="-15"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lingkungan,</a:t>
            </a:r>
            <a:r>
              <a:rPr lang="ms-MY" sz="1500" spc="-15"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dan</a:t>
            </a:r>
            <a:r>
              <a:rPr lang="ms-MY" sz="1500" spc="-15"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sumber</a:t>
            </a:r>
            <a:r>
              <a:rPr lang="ms-MY" sz="1500" spc="-15"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daya</a:t>
            </a:r>
            <a:endParaRPr lang="id-ID" sz="1500" spc="-4" dirty="0">
              <a:solidFill>
                <a:schemeClr val="tx2"/>
              </a:solidFill>
              <a:ea typeface="Times New Roman" panose="02020603050405020304" pitchFamily="18" charset="0"/>
            </a:endParaRPr>
          </a:p>
          <a:p>
            <a:pPr marL="257175" indent="-257175">
              <a:spcBef>
                <a:spcPts val="150"/>
              </a:spcBef>
              <a:buSzPts val="1100"/>
              <a:buFont typeface="Times New Roman" panose="02020603050405020304" pitchFamily="18" charset="0"/>
              <a:buAutoNum type="arabicPeriod"/>
              <a:tabLst>
                <a:tab pos="357188" algn="l"/>
              </a:tabLst>
            </a:pPr>
            <a:r>
              <a:rPr lang="ms-MY" sz="1500" spc="-4" dirty="0">
                <a:solidFill>
                  <a:schemeClr val="tx2"/>
                </a:solidFill>
                <a:ea typeface="Times New Roman" panose="02020603050405020304" pitchFamily="18" charset="0"/>
              </a:rPr>
              <a:t>Memajukan</a:t>
            </a:r>
            <a:r>
              <a:rPr lang="ms-MY" sz="1500" spc="-19"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kebudayaan</a:t>
            </a:r>
            <a:endParaRPr lang="id-ID" sz="1500" spc="-4" dirty="0">
              <a:solidFill>
                <a:schemeClr val="tx2"/>
              </a:solidFill>
              <a:ea typeface="Times New Roman" panose="02020603050405020304" pitchFamily="18" charset="0"/>
            </a:endParaRPr>
          </a:p>
          <a:p>
            <a:pPr marL="257175" indent="-257175">
              <a:spcBef>
                <a:spcPts val="150"/>
              </a:spcBef>
              <a:buSzPts val="1100"/>
              <a:buFont typeface="Times New Roman" panose="02020603050405020304" pitchFamily="18" charset="0"/>
              <a:buAutoNum type="arabicPeriod"/>
              <a:tabLst>
                <a:tab pos="357188" algn="l"/>
              </a:tabLst>
            </a:pPr>
            <a:r>
              <a:rPr lang="ms-MY" sz="1500" spc="-4" dirty="0">
                <a:solidFill>
                  <a:schemeClr val="tx2"/>
                </a:solidFill>
                <a:ea typeface="Times New Roman" panose="02020603050405020304" pitchFamily="18" charset="0"/>
              </a:rPr>
              <a:t>Mengangkat</a:t>
            </a:r>
            <a:r>
              <a:rPr lang="ms-MY" sz="1500" spc="-19"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citra</a:t>
            </a:r>
            <a:r>
              <a:rPr lang="ms-MY" sz="1500" spc="-15"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bangsa</a:t>
            </a:r>
            <a:endParaRPr lang="id-ID" sz="1500" spc="-4" dirty="0">
              <a:solidFill>
                <a:schemeClr val="tx2"/>
              </a:solidFill>
              <a:ea typeface="Times New Roman" panose="02020603050405020304" pitchFamily="18" charset="0"/>
            </a:endParaRPr>
          </a:p>
          <a:p>
            <a:pPr marL="257175" indent="-257175">
              <a:spcBef>
                <a:spcPts val="146"/>
              </a:spcBef>
              <a:buSzPts val="1100"/>
              <a:buFont typeface="Times New Roman" panose="02020603050405020304" pitchFamily="18" charset="0"/>
              <a:buAutoNum type="arabicPeriod"/>
              <a:tabLst>
                <a:tab pos="357188" algn="l"/>
              </a:tabLst>
            </a:pPr>
            <a:r>
              <a:rPr lang="ms-MY" sz="1500" spc="-4" dirty="0">
                <a:solidFill>
                  <a:schemeClr val="tx2"/>
                </a:solidFill>
                <a:ea typeface="Times New Roman" panose="02020603050405020304" pitchFamily="18" charset="0"/>
              </a:rPr>
              <a:t>Memupuk</a:t>
            </a:r>
            <a:r>
              <a:rPr lang="ms-MY" sz="1500" spc="-11"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rasa</a:t>
            </a:r>
            <a:r>
              <a:rPr lang="ms-MY" sz="1500" spc="-11"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cinta</a:t>
            </a:r>
            <a:r>
              <a:rPr lang="ms-MY" sz="1500" spc="-11"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tanah</a:t>
            </a:r>
            <a:r>
              <a:rPr lang="ms-MY" sz="1500" spc="-11"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air</a:t>
            </a:r>
            <a:endParaRPr lang="id-ID" sz="1500" spc="-4" dirty="0">
              <a:solidFill>
                <a:schemeClr val="tx2"/>
              </a:solidFill>
              <a:ea typeface="Times New Roman" panose="02020603050405020304" pitchFamily="18" charset="0"/>
            </a:endParaRPr>
          </a:p>
          <a:p>
            <a:pPr marL="257175" indent="-257175">
              <a:spcBef>
                <a:spcPts val="131"/>
              </a:spcBef>
              <a:buSzPts val="1100"/>
              <a:buFont typeface="Times New Roman" panose="02020603050405020304" pitchFamily="18" charset="0"/>
              <a:buAutoNum type="arabicPeriod"/>
              <a:tabLst>
                <a:tab pos="357188" algn="l"/>
              </a:tabLst>
            </a:pPr>
            <a:r>
              <a:rPr lang="ms-MY" sz="1500" spc="-4" dirty="0">
                <a:solidFill>
                  <a:schemeClr val="tx2"/>
                </a:solidFill>
                <a:ea typeface="Times New Roman" panose="02020603050405020304" pitchFamily="18" charset="0"/>
              </a:rPr>
              <a:t>Memperkokoh</a:t>
            </a:r>
            <a:r>
              <a:rPr lang="ms-MY" sz="1500" spc="-15"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jati</a:t>
            </a:r>
            <a:r>
              <a:rPr lang="ms-MY" sz="1500" spc="-15"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diri</a:t>
            </a:r>
            <a:r>
              <a:rPr lang="ms-MY" sz="1500" spc="-11"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dan</a:t>
            </a:r>
            <a:r>
              <a:rPr lang="ms-MY" sz="1500" spc="-15"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kesatuan</a:t>
            </a:r>
            <a:r>
              <a:rPr lang="ms-MY" sz="1500" spc="-11"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bangsa,</a:t>
            </a:r>
            <a:r>
              <a:rPr lang="ms-MY" sz="1500" spc="-15"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dan</a:t>
            </a:r>
            <a:endParaRPr lang="id-ID" sz="1500" spc="-4" dirty="0">
              <a:solidFill>
                <a:schemeClr val="tx2"/>
              </a:solidFill>
              <a:ea typeface="Times New Roman" panose="02020603050405020304" pitchFamily="18" charset="0"/>
            </a:endParaRPr>
          </a:p>
          <a:p>
            <a:pPr marL="257175" indent="-257175">
              <a:spcBef>
                <a:spcPts val="150"/>
              </a:spcBef>
              <a:buSzPts val="1100"/>
              <a:buFont typeface="Times New Roman" panose="02020603050405020304" pitchFamily="18" charset="0"/>
              <a:buAutoNum type="arabicPeriod"/>
              <a:tabLst>
                <a:tab pos="357188" algn="l"/>
              </a:tabLst>
            </a:pPr>
            <a:r>
              <a:rPr lang="ms-MY" sz="1500" spc="-4" dirty="0">
                <a:solidFill>
                  <a:schemeClr val="tx2"/>
                </a:solidFill>
                <a:ea typeface="Times New Roman" panose="02020603050405020304" pitchFamily="18" charset="0"/>
              </a:rPr>
              <a:t>Mempererat</a:t>
            </a:r>
            <a:r>
              <a:rPr lang="ms-MY" sz="1500" spc="-19"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persahabatan</a:t>
            </a:r>
            <a:r>
              <a:rPr lang="ms-MY" sz="1500" spc="-19"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antar</a:t>
            </a:r>
            <a:r>
              <a:rPr lang="ms-MY" sz="1500" spc="-19" dirty="0">
                <a:solidFill>
                  <a:schemeClr val="tx2"/>
                </a:solidFill>
                <a:ea typeface="Times New Roman" panose="02020603050405020304" pitchFamily="18" charset="0"/>
              </a:rPr>
              <a:t> </a:t>
            </a:r>
            <a:r>
              <a:rPr lang="ms-MY" sz="1500" spc="-4" dirty="0">
                <a:solidFill>
                  <a:schemeClr val="tx2"/>
                </a:solidFill>
                <a:ea typeface="Times New Roman" panose="02020603050405020304" pitchFamily="18" charset="0"/>
              </a:rPr>
              <a:t>bangsa</a:t>
            </a:r>
            <a:endParaRPr lang="id-ID" sz="1500" spc="-4" dirty="0">
              <a:solidFill>
                <a:schemeClr val="tx2"/>
              </a:solidFill>
              <a:ea typeface="Times New Roman" panose="02020603050405020304" pitchFamily="18" charset="0"/>
            </a:endParaRPr>
          </a:p>
          <a:p>
            <a:endParaRPr lang="id-ID" sz="1500" dirty="0">
              <a:solidFill>
                <a:schemeClr val="tx2"/>
              </a:solidFill>
            </a:endParaRPr>
          </a:p>
        </p:txBody>
      </p:sp>
    </p:spTree>
    <p:extLst>
      <p:ext uri="{BB962C8B-B14F-4D97-AF65-F5344CB8AC3E}">
        <p14:creationId xmlns:p14="http://schemas.microsoft.com/office/powerpoint/2010/main" val="1817456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2973</TotalTime>
  <Words>1146</Words>
  <Application>Microsoft Office PowerPoint</Application>
  <PresentationFormat>Tampilan Layar (4:3)</PresentationFormat>
  <Paragraphs>71</Paragraphs>
  <Slides>14</Slides>
  <Notes>0</Notes>
  <HiddenSlides>0</HiddenSlides>
  <MMClips>0</MMClips>
  <ScaleCrop>false</ScaleCrop>
  <HeadingPairs>
    <vt:vector size="6" baseType="variant">
      <vt:variant>
        <vt:lpstr>Font Dipakai</vt:lpstr>
      </vt:variant>
      <vt:variant>
        <vt:i4>6</vt:i4>
      </vt:variant>
      <vt:variant>
        <vt:lpstr>Tema</vt:lpstr>
      </vt:variant>
      <vt:variant>
        <vt:i4>1</vt:i4>
      </vt:variant>
      <vt:variant>
        <vt:lpstr>Judul Slide</vt:lpstr>
      </vt:variant>
      <vt:variant>
        <vt:i4>14</vt:i4>
      </vt:variant>
    </vt:vector>
  </HeadingPairs>
  <TitlesOfParts>
    <vt:vector size="21" baseType="lpstr">
      <vt:lpstr>Arial</vt:lpstr>
      <vt:lpstr>Calibri</vt:lpstr>
      <vt:lpstr>Cambria</vt:lpstr>
      <vt:lpstr>Google Sans</vt:lpstr>
      <vt:lpstr>Times New Roman</vt:lpstr>
      <vt:lpstr>Trebuchet MS</vt:lpstr>
      <vt:lpstr>Office Theme</vt:lpstr>
      <vt:lpstr>PERAN PARIWISATA DALAM PEMBANGGUNAN</vt:lpstr>
      <vt:lpstr>Pengertian Pariwisata </vt:lpstr>
      <vt:lpstr>Presentasi PowerPoint</vt:lpstr>
      <vt:lpstr>Peran pariwisata</vt:lpstr>
      <vt:lpstr>Peran Pariwisata dalam   Pembangunan </vt:lpstr>
      <vt:lpstr>Pariwisata pada dasarnya berperan untuk</vt:lpstr>
      <vt:lpstr>Presentasi PowerPoint</vt:lpstr>
      <vt:lpstr>Presentasi PowerPoint</vt:lpstr>
      <vt:lpstr>Undang-Undang Nomor 10 Tahun 2009 dijelaskan tujuan kepariwisataan dalam pembangunan sangat berperan untuk: </vt:lpstr>
      <vt:lpstr>Berdasarkan pernyataan di atas, ternyata pariwisata memiliki peran dalam pembangunan dalam meningkatkan perekonomian, kesejahteraan, budaya, tenaga kerja dan rasa persaudaraan dalam kesatuan negara dan bangsa. Sutiksno, dkk (2020) mengatakan peranan pariwisata dapat memberikan manfaat bagi kehidupan manusia, yaitu manfaat ekonomi, manfaat sosial dan manfaat budaya, manfaat lingkungan. Lebih lanjut, diuraikan sebagai berikut: </vt:lpstr>
      <vt:lpstr>Pemasukan Devisa dari Pariwisata untuk Pembangunan </vt:lpstr>
      <vt:lpstr>Keberhasilan Pariwisata dalam  Pembangunan </vt:lpstr>
      <vt:lpstr>Daya Tarik pariwisata</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yusminar wahyuningsih</cp:lastModifiedBy>
  <cp:revision>444</cp:revision>
  <cp:lastPrinted>2017-08-29T02:54:51Z</cp:lastPrinted>
  <dcterms:created xsi:type="dcterms:W3CDTF">2010-04-18T12:06:30Z</dcterms:created>
  <dcterms:modified xsi:type="dcterms:W3CDTF">2023-12-18T10:22:26Z</dcterms:modified>
</cp:coreProperties>
</file>