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8" r:id="rId3"/>
    <p:sldId id="259" r:id="rId4"/>
    <p:sldId id="303" r:id="rId5"/>
    <p:sldId id="289" r:id="rId6"/>
    <p:sldId id="304" r:id="rId7"/>
    <p:sldId id="305" r:id="rId8"/>
    <p:sldId id="294" r:id="rId9"/>
    <p:sldId id="299" r:id="rId10"/>
  </p:sldIdLst>
  <p:sldSz cx="9144000" cy="6858000" type="screen4x3"/>
  <p:notesSz cx="7077075" cy="90043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140E434-F6D3-40EE-B91E-860BC20DFFB9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678245C-731B-4943-8647-0E0AD22701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17E957-DE46-4939-9906-A75A5054DA6D}" type="datetimeFigureOut">
              <a:rPr lang="en-US"/>
              <a:pPr>
                <a:defRPr/>
              </a:pPr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4688"/>
            <a:ext cx="45021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76725"/>
            <a:ext cx="5661025" cy="4052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93B2D357-075E-42BA-837D-3A1A085339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3C1E29-7108-440F-AEBA-F22206267EC9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2D357-075E-42BA-837D-3A1A085339F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669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6B6845-F951-42DC-9DD9-B6A53E403602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0F176-45B5-4886-AA71-07EDD2063B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57E1A-B319-48B0-98F1-8985A8154B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37330-DBAC-4FCE-BA6F-0F18E781C0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EB81A-0987-456B-96C0-567528A32D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78F56-0B53-43D9-8461-6D954B3B9A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FF056-D010-4B75-BB93-27E4D27DE2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B2626-8401-4C34-A34D-21EF5AE151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C0EB5-0C47-4EF4-870D-672AEBC700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88593-EBF4-43DE-8BD7-D420BA634B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75F1B-16B1-44B5-BA07-D860DBFF83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43478-55BB-4465-8DA9-B4F80634B4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d-ID"/>
              <a:t>11/08/2011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Kecerdasan Buatan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FEAC96C-00D0-4616-B1B4-C8CD3E9CF3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ms.darmajaya.ac.id/mod/resource/view.php?id=102271" TargetMode="External"/><Relationship Id="rId2" Type="http://schemas.openxmlformats.org/officeDocument/2006/relationships/hyperlink" Target="https://lms.darmajaya.ac.id/mod/resource/view.php?id=9241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ms.darmajaya.ac.id/mod/resource/view.php?id=10756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ctrTitle"/>
          </p:nvPr>
        </p:nvSpPr>
        <p:spPr>
          <a:xfrm>
            <a:off x="30941" y="4149080"/>
            <a:ext cx="8686800" cy="1643063"/>
          </a:xfrm>
        </p:spPr>
        <p:txBody>
          <a:bodyPr/>
          <a:lstStyle/>
          <a:p>
            <a:pPr>
              <a:defRPr/>
            </a:pPr>
            <a:r>
              <a:rPr lang="en-US" altLang="en-US" sz="36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600" dirty="0" err="1" smtClean="0">
                <a:latin typeface="+mn-lt"/>
              </a:rPr>
              <a:t>Kode</a:t>
            </a:r>
            <a:r>
              <a:rPr lang="en-US" altLang="en-US" sz="3600" dirty="0" smtClean="0">
                <a:latin typeface="+mn-lt"/>
              </a:rPr>
              <a:t> MK/SKS : </a:t>
            </a:r>
            <a:r>
              <a:rPr lang="en-US" sz="3600" dirty="0" smtClean="0"/>
              <a:t>MTI193203</a:t>
            </a:r>
            <a:r>
              <a:rPr lang="en-US" altLang="en-US" sz="3600" dirty="0" smtClean="0">
                <a:latin typeface="+mn-lt"/>
              </a:rPr>
              <a:t>/3</a:t>
            </a:r>
            <a:endParaRPr lang="en-US" altLang="en-US" sz="3600" dirty="0" smtClean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25470" y="1700808"/>
            <a:ext cx="9144000" cy="21544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itchFamily="34" charset="0"/>
              </a:rPr>
              <a:t>KONTRAK PERKULIAHAN</a:t>
            </a:r>
          </a:p>
          <a:p>
            <a:pPr algn="ctr">
              <a:defRPr/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itchFamily="34" charset="0"/>
              </a:rPr>
              <a:t>ARTIFICIAL INTELLIGENCE AND PATTERN RECOGNITION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100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5B8BBD-9FD5-4092-A276-F21288F6BF3F}" type="slidenum">
              <a:rPr lang="en-US" altLang="en-US"/>
              <a:pPr/>
              <a:t>1</a:t>
            </a:fld>
            <a:endParaRPr lang="en-US" altLang="en-US"/>
          </a:p>
        </p:txBody>
      </p:sp>
      <p:pic>
        <p:nvPicPr>
          <p:cNvPr id="4101" name="Picture 8" descr="Logo Darmajaya_Vertical 01"/>
          <p:cNvPicPr>
            <a:picLocks noChangeAspect="1" noChangeArrowheads="1"/>
          </p:cNvPicPr>
          <p:nvPr/>
        </p:nvPicPr>
        <p:blipFill>
          <a:blip r:embed="rId5"/>
          <a:srcRect l="12694" t="6795" r="12306" b="27747"/>
          <a:stretch>
            <a:fillRect/>
          </a:stretch>
        </p:blipFill>
        <p:spPr bwMode="auto">
          <a:xfrm>
            <a:off x="7620000" y="115888"/>
            <a:ext cx="1344613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611560" y="404813"/>
            <a:ext cx="828092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/>
              <a:t>Artificial Intelligence And Pattern Recognition</a:t>
            </a:r>
            <a:endParaRPr lang="en-US" altLang="en-US" sz="4000" b="1" dirty="0">
              <a:cs typeface="Arial" charset="0"/>
            </a:endParaRPr>
          </a:p>
        </p:txBody>
      </p:sp>
      <p:sp>
        <p:nvSpPr>
          <p:cNvPr id="6147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C8C877-A9B1-48DC-AD69-A47B17813DE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8" name="Content Placeholder 7"/>
          <p:cNvSpPr>
            <a:spLocks noGrp="1"/>
          </p:cNvSpPr>
          <p:nvPr>
            <p:ph idx="1"/>
          </p:nvPr>
        </p:nvSpPr>
        <p:spPr>
          <a:xfrm>
            <a:off x="575963" y="1916832"/>
            <a:ext cx="8229600" cy="3043237"/>
          </a:xfrm>
        </p:spPr>
        <p:txBody>
          <a:bodyPr/>
          <a:lstStyle/>
          <a:p>
            <a:pPr marL="514350" indent="-514350" eaLnBrk="1" hangingPunct="1"/>
            <a:r>
              <a:rPr lang="id-ID" altLang="en-US" sz="2800" dirty="0" smtClean="0">
                <a:latin typeface="Arial" charset="0"/>
                <a:cs typeface="Arial" charset="0"/>
              </a:rPr>
              <a:t>Capaian Pembelajaran Matakuliah</a:t>
            </a:r>
            <a:endParaRPr lang="en-GB" altLang="en-US" sz="2800" dirty="0" smtClean="0">
              <a:latin typeface="Arial" charset="0"/>
              <a:cs typeface="Arial" charset="0"/>
            </a:endParaRPr>
          </a:p>
          <a:p>
            <a:pPr marL="514350" indent="-514350" eaLnBrk="1" hangingPunct="1"/>
            <a:r>
              <a:rPr lang="id-ID" altLang="en-US" sz="2800" dirty="0" smtClean="0">
                <a:latin typeface="Arial" charset="0"/>
                <a:cs typeface="Arial" charset="0"/>
              </a:rPr>
              <a:t>Penilaian </a:t>
            </a:r>
            <a:endParaRPr lang="en-GB" altLang="en-US" sz="2800" dirty="0" smtClean="0">
              <a:latin typeface="Arial" charset="0"/>
              <a:cs typeface="Arial" charset="0"/>
            </a:endParaRPr>
          </a:p>
          <a:p>
            <a:pPr marL="514350" indent="-514350" eaLnBrk="1" hangingPunct="1"/>
            <a:r>
              <a:rPr lang="id-ID" altLang="en-US" sz="2800" dirty="0" smtClean="0">
                <a:latin typeface="Arial" charset="0"/>
                <a:cs typeface="Arial" charset="0"/>
              </a:rPr>
              <a:t>Silabus</a:t>
            </a:r>
          </a:p>
          <a:p>
            <a:pPr marL="514350" indent="-514350" eaLnBrk="1" hangingPunct="1"/>
            <a:r>
              <a:rPr lang="id-ID" altLang="en-US" sz="2800" dirty="0" smtClean="0">
                <a:latin typeface="Arial" charset="0"/>
                <a:cs typeface="Arial" charset="0"/>
              </a:rPr>
              <a:t>Referensi</a:t>
            </a:r>
            <a:endParaRPr lang="en-GB" altLang="en-US" sz="2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90201" y="1484784"/>
            <a:ext cx="8229600" cy="4548805"/>
          </a:xfrm>
        </p:spPr>
        <p:txBody>
          <a:bodyPr/>
          <a:lstStyle/>
          <a:p>
            <a:pPr lvl="0"/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mendesain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model </a:t>
            </a:r>
            <a:r>
              <a:rPr lang="en-US" sz="2400" dirty="0" err="1"/>
              <a:t>kecerdasan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, </a:t>
            </a:r>
          </a:p>
          <a:p>
            <a:pPr lvl="0"/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, frame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heuristik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ekstraksi</a:t>
            </a:r>
            <a:r>
              <a:rPr lang="en-US" sz="2400" dirty="0"/>
              <a:t> </a:t>
            </a:r>
            <a:r>
              <a:rPr lang="en-US" sz="2400" dirty="0" err="1"/>
              <a:t>fitur-fitur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,</a:t>
            </a:r>
          </a:p>
          <a:p>
            <a:pPr lvl="0"/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seleksi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penentuan</a:t>
            </a:r>
            <a:r>
              <a:rPr lang="en-US" sz="2400" dirty="0"/>
              <a:t> </a:t>
            </a:r>
            <a:r>
              <a:rPr lang="en-US" sz="2400" dirty="0" err="1"/>
              <a:t>tipe-tipe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yang </a:t>
            </a:r>
            <a:r>
              <a:rPr lang="en-US" sz="2400" dirty="0" err="1"/>
              <a:t>sesuai</a:t>
            </a:r>
            <a:r>
              <a:rPr lang="en-US" sz="2400" dirty="0"/>
              <a:t>. </a:t>
            </a:r>
          </a:p>
          <a:p>
            <a:pPr lvl="0"/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pendekatan-pendekatan</a:t>
            </a:r>
            <a:r>
              <a:rPr lang="en-US" sz="2400" dirty="0"/>
              <a:t> </a:t>
            </a:r>
            <a:r>
              <a:rPr lang="en-US" sz="2400" dirty="0" err="1"/>
              <a:t>Kecerdasan</a:t>
            </a:r>
            <a:r>
              <a:rPr lang="en-US" sz="2400" dirty="0"/>
              <a:t> </a:t>
            </a:r>
            <a:r>
              <a:rPr lang="en-US" sz="2400" dirty="0" err="1"/>
              <a:t>Buatan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mengimplementasikan</a:t>
            </a:r>
            <a:r>
              <a:rPr lang="en-US" sz="2400" dirty="0"/>
              <a:t> </a:t>
            </a:r>
            <a:r>
              <a:rPr lang="en-US" sz="2400" dirty="0" err="1"/>
              <a:t>isu-isu</a:t>
            </a:r>
            <a:r>
              <a:rPr lang="en-US" sz="2400" dirty="0"/>
              <a:t> </a:t>
            </a:r>
            <a:r>
              <a:rPr lang="en-US" sz="2400" dirty="0" err="1"/>
              <a:t>teoritis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praktis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900113" y="477838"/>
            <a:ext cx="7743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d-ID" altLang="en-US" sz="3600" b="1">
                <a:cs typeface="Arial" charset="0"/>
              </a:rPr>
              <a:t>Capaian Pembelajaran Matakuliah</a:t>
            </a:r>
            <a:endParaRPr lang="en-US" altLang="en-US" sz="3600" b="1">
              <a:cs typeface="Arial" charset="0"/>
            </a:endParaRPr>
          </a:p>
        </p:txBody>
      </p:sp>
      <p:sp>
        <p:nvSpPr>
          <p:cNvPr id="7172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4D2CCC0-1D44-4257-ACC0-16CC16A9C53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0850" y="1412775"/>
            <a:ext cx="8229600" cy="4426049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id-ID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orang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toleransi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mahasiswa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copy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contek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UTS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UAS.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0" y="332656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4000" b="1" dirty="0">
                <a:cs typeface="Arial" charset="0"/>
              </a:rPr>
              <a:t>ATURAN</a:t>
            </a:r>
          </a:p>
        </p:txBody>
      </p:sp>
      <p:sp>
        <p:nvSpPr>
          <p:cNvPr id="8196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5F564B-58EF-4503-972C-CF19D2ABE020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2195513" y="404813"/>
            <a:ext cx="5643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d-ID" altLang="en-US" sz="3600">
                <a:cs typeface="Arial" charset="0"/>
              </a:rPr>
              <a:t>KOMPONEN PENILAIAN</a:t>
            </a:r>
            <a:endParaRPr lang="en-US" altLang="en-US" sz="3600" b="1">
              <a:cs typeface="Arial" charset="0"/>
            </a:endParaRPr>
          </a:p>
        </p:txBody>
      </p:sp>
      <p:sp>
        <p:nvSpPr>
          <p:cNvPr id="10244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C25483-ED73-49C9-BC31-424F060EB4F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600200"/>
            <a:ext cx="8363272" cy="444136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70475"/>
          </a:xfrm>
        </p:spPr>
        <p:txBody>
          <a:bodyPr/>
          <a:lstStyle/>
          <a:p>
            <a:pPr marL="285750" lvl="2" indent="-285750"/>
            <a:r>
              <a:rPr lang="en-US" altLang="en-US" sz="2800" dirty="0" err="1" smtClean="0"/>
              <a:t>Presentasi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hasil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id-ID" altLang="en-US" sz="2800" dirty="0" smtClean="0"/>
              <a:t>review </a:t>
            </a:r>
            <a:r>
              <a:rPr lang="en-US" altLang="en-US" sz="2800" dirty="0" smtClean="0"/>
              <a:t>3 paper (</a:t>
            </a:r>
            <a:r>
              <a:rPr lang="id-ID" altLang="en-US" sz="2800" dirty="0" smtClean="0"/>
              <a:t>j</a:t>
            </a:r>
            <a:r>
              <a:rPr lang="en-US" altLang="en-US" sz="2800" dirty="0" smtClean="0"/>
              <a:t>o</a:t>
            </a:r>
            <a:r>
              <a:rPr lang="id-ID" altLang="en-US" sz="2800" dirty="0" smtClean="0"/>
              <a:t>urnal</a:t>
            </a:r>
            <a:r>
              <a:rPr lang="en-US" altLang="en-US" sz="2800" dirty="0" smtClean="0"/>
              <a:t>/conference International) </a:t>
            </a:r>
            <a:r>
              <a:rPr lang="id-ID" altLang="en-US" sz="2800" dirty="0" smtClean="0"/>
              <a:t>tentang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 And Pattern Recognition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/>
              <a:t>Latar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belakang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masalah</a:t>
            </a:r>
            <a:endParaRPr lang="en-US" altLang="en-US" sz="2400" dirty="0" smtClean="0"/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/>
              <a:t>Kontribusinya</a:t>
            </a:r>
            <a:endParaRPr lang="en-US" altLang="en-US" sz="2400" dirty="0" smtClean="0"/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>
                <a:sym typeface="Wingdings" pitchFamily="2" charset="2"/>
              </a:rPr>
              <a:t>Cari</a:t>
            </a:r>
            <a:r>
              <a:rPr lang="en-US" altLang="en-US" sz="2400" dirty="0" smtClean="0">
                <a:sym typeface="Wingdings" pitchFamily="2" charset="2"/>
              </a:rPr>
              <a:t> gap </a:t>
            </a:r>
            <a:r>
              <a:rPr lang="en-US" altLang="en-US" sz="2400" dirty="0" err="1" smtClean="0">
                <a:sym typeface="Wingdings" pitchFamily="2" charset="2"/>
              </a:rPr>
              <a:t>dari</a:t>
            </a:r>
            <a:r>
              <a:rPr lang="en-US" altLang="en-US" sz="2400" dirty="0" smtClean="0">
                <a:sym typeface="Wingdings" pitchFamily="2" charset="2"/>
              </a:rPr>
              <a:t> </a:t>
            </a:r>
            <a:r>
              <a:rPr lang="en-US" altLang="en-US" sz="2400" dirty="0" err="1" smtClean="0">
                <a:sym typeface="Wingdings" pitchFamily="2" charset="2"/>
              </a:rPr>
              <a:t>penelitian-penelitian</a:t>
            </a:r>
            <a:r>
              <a:rPr lang="en-US" altLang="en-US" sz="2400" dirty="0" smtClean="0">
                <a:sym typeface="Wingdings" pitchFamily="2" charset="2"/>
              </a:rPr>
              <a:t> </a:t>
            </a:r>
            <a:r>
              <a:rPr lang="en-US" altLang="en-US" sz="2400" dirty="0" err="1" smtClean="0">
                <a:sym typeface="Wingdings" pitchFamily="2" charset="2"/>
              </a:rPr>
              <a:t>sebelumnya</a:t>
            </a:r>
            <a:endParaRPr lang="en-US" altLang="en-US" sz="2400" dirty="0" smtClean="0">
              <a:sym typeface="Wingdings" pitchFamily="2" charset="2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>
                <a:sym typeface="Wingdings" pitchFamily="2" charset="2"/>
              </a:rPr>
              <a:t>Metode</a:t>
            </a:r>
            <a:r>
              <a:rPr lang="en-US" altLang="en-US" sz="2400" dirty="0" smtClean="0">
                <a:sym typeface="Wingdings" pitchFamily="2" charset="2"/>
              </a:rPr>
              <a:t> yang </a:t>
            </a:r>
            <a:r>
              <a:rPr lang="en-US" altLang="en-US" sz="2400" dirty="0" err="1" smtClean="0">
                <a:sym typeface="Wingdings" pitchFamily="2" charset="2"/>
              </a:rPr>
              <a:t>diusulkan</a:t>
            </a:r>
            <a:r>
              <a:rPr lang="en-US" altLang="en-US" sz="2400" dirty="0" smtClean="0">
                <a:sym typeface="Wingdings" pitchFamily="2" charset="2"/>
              </a:rPr>
              <a:t> (</a:t>
            </a:r>
            <a:r>
              <a:rPr lang="en-US" altLang="en-US" sz="2400" dirty="0" err="1" smtClean="0">
                <a:sym typeface="Wingdings" pitchFamily="2" charset="2"/>
              </a:rPr>
              <a:t>untuk</a:t>
            </a:r>
            <a:r>
              <a:rPr lang="en-US" altLang="en-US" sz="2400" dirty="0" smtClean="0">
                <a:sym typeface="Wingdings" pitchFamily="2" charset="2"/>
              </a:rPr>
              <a:t> </a:t>
            </a:r>
            <a:r>
              <a:rPr lang="en-US" altLang="en-US" sz="2400" dirty="0" err="1" smtClean="0">
                <a:sym typeface="Wingdings" pitchFamily="2" charset="2"/>
              </a:rPr>
              <a:t>menyelesaikan</a:t>
            </a:r>
            <a:r>
              <a:rPr lang="en-US" altLang="en-US" sz="2400" dirty="0" smtClean="0">
                <a:sym typeface="Wingdings" pitchFamily="2" charset="2"/>
              </a:rPr>
              <a:t> gap)</a:t>
            </a:r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>
                <a:sym typeface="Wingdings" pitchFamily="2" charset="2"/>
              </a:rPr>
              <a:t>Hasil</a:t>
            </a:r>
            <a:endParaRPr lang="en-US" altLang="en-US" sz="2400" dirty="0" smtClean="0">
              <a:sym typeface="Wingdings" pitchFamily="2" charset="2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>
                <a:sym typeface="Wingdings" pitchFamily="2" charset="2"/>
              </a:rPr>
              <a:t>Kelebihan</a:t>
            </a:r>
            <a:r>
              <a:rPr lang="en-US" altLang="en-US" sz="2400" dirty="0" smtClean="0">
                <a:sym typeface="Wingdings" pitchFamily="2" charset="2"/>
              </a:rPr>
              <a:t> </a:t>
            </a:r>
            <a:r>
              <a:rPr lang="en-US" altLang="en-US" sz="2400" dirty="0" err="1" smtClean="0">
                <a:sym typeface="Wingdings" pitchFamily="2" charset="2"/>
              </a:rPr>
              <a:t>dan</a:t>
            </a:r>
            <a:r>
              <a:rPr lang="en-US" altLang="en-US" sz="2400" dirty="0" smtClean="0">
                <a:sym typeface="Wingdings" pitchFamily="2" charset="2"/>
              </a:rPr>
              <a:t> </a:t>
            </a:r>
            <a:r>
              <a:rPr lang="en-US" altLang="en-US" sz="2400" dirty="0" err="1" smtClean="0">
                <a:sym typeface="Wingdings" pitchFamily="2" charset="2"/>
              </a:rPr>
              <a:t>kelemahan</a:t>
            </a:r>
            <a:endParaRPr lang="en-US" altLang="en-US" sz="2400" dirty="0" smtClean="0">
              <a:sym typeface="Wingdings" pitchFamily="2" charset="2"/>
            </a:endParaRPr>
          </a:p>
          <a:p>
            <a:pPr marL="914400" lvl="3" indent="-457200">
              <a:buFontTx/>
              <a:buChar char="-"/>
            </a:pPr>
            <a:r>
              <a:rPr lang="en-US" altLang="en-US" sz="2400" dirty="0" err="1" smtClean="0">
                <a:sym typeface="Wingdings" pitchFamily="2" charset="2"/>
              </a:rPr>
              <a:t>Simpulan</a:t>
            </a:r>
            <a:r>
              <a:rPr lang="en-US" altLang="en-US" sz="2400" dirty="0" smtClean="0">
                <a:sym typeface="Wingdings" pitchFamily="2" charset="2"/>
              </a:rPr>
              <a:t> </a:t>
            </a:r>
            <a:r>
              <a:rPr lang="en-US" altLang="en-US" sz="2400" dirty="0" err="1" smtClean="0">
                <a:sym typeface="Wingdings" pitchFamily="2" charset="2"/>
              </a:rPr>
              <a:t>dan</a:t>
            </a:r>
            <a:r>
              <a:rPr lang="en-US" altLang="en-US" sz="2400" dirty="0" smtClean="0">
                <a:sym typeface="Wingdings" pitchFamily="2" charset="2"/>
              </a:rPr>
              <a:t> saran</a:t>
            </a:r>
          </a:p>
          <a:p>
            <a:pPr marL="457200" lvl="2" indent="-457200">
              <a:buFont typeface="Arial" pitchFamily="34" charset="0"/>
              <a:buChar char="•"/>
            </a:pPr>
            <a:r>
              <a:rPr lang="en-US" altLang="en-US" sz="2800" dirty="0" smtClean="0">
                <a:sym typeface="Wingdings" pitchFamily="2" charset="2"/>
              </a:rPr>
              <a:t>Dan </a:t>
            </a:r>
            <a:r>
              <a:rPr lang="en-US" altLang="en-US" sz="2800" dirty="0" err="1" smtClean="0">
                <a:sym typeface="Wingdings" pitchFamily="2" charset="2"/>
              </a:rPr>
              <a:t>tugas</a:t>
            </a:r>
            <a:r>
              <a:rPr lang="en-US" altLang="en-US" sz="2800" dirty="0" smtClean="0">
                <a:sym typeface="Wingdings" pitchFamily="2" charset="2"/>
              </a:rPr>
              <a:t> </a:t>
            </a:r>
            <a:r>
              <a:rPr lang="en-US" altLang="en-US" sz="2800" dirty="0" err="1" smtClean="0">
                <a:sym typeface="Wingdings" pitchFamily="2" charset="2"/>
              </a:rPr>
              <a:t>tambahan</a:t>
            </a:r>
            <a:r>
              <a:rPr lang="en-US" altLang="en-US" sz="2800" dirty="0" smtClean="0">
                <a:sym typeface="Wingdings" pitchFamily="2" charset="2"/>
              </a:rPr>
              <a:t> </a:t>
            </a:r>
            <a:r>
              <a:rPr lang="en-US" altLang="en-US" sz="2800" dirty="0" err="1" smtClean="0">
                <a:sym typeface="Wingdings" pitchFamily="2" charset="2"/>
              </a:rPr>
              <a:t>lainnya</a:t>
            </a:r>
            <a:endParaRPr lang="en-US" altLang="en-US" sz="2800" dirty="0" smtClean="0">
              <a:sym typeface="Wingdings" pitchFamily="2" charset="2"/>
            </a:endParaRPr>
          </a:p>
        </p:txBody>
      </p:sp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2268538" y="333375"/>
            <a:ext cx="5643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 smtClean="0"/>
              <a:t>TUGAS MANDIRI</a:t>
            </a:r>
            <a:endParaRPr lang="en-US" altLang="en-US" sz="4000" b="1" dirty="0">
              <a:latin typeface="Cambria" pitchFamily="18" charset="0"/>
            </a:endParaRPr>
          </a:p>
        </p:txBody>
      </p:sp>
      <p:sp>
        <p:nvSpPr>
          <p:cNvPr id="12292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B361E0-07C5-449C-A7DC-69807FCAEE9D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70475"/>
          </a:xfrm>
        </p:spPr>
        <p:txBody>
          <a:bodyPr/>
          <a:lstStyle/>
          <a:p>
            <a:pPr marL="0" lvl="2" indent="0">
              <a:buNone/>
              <a:defRPr/>
            </a:pPr>
            <a:r>
              <a:rPr lang="en-US" altLang="en-US" dirty="0" smtClean="0">
                <a:latin typeface="Arial" charset="0"/>
                <a:cs typeface="Arial" charset="0"/>
              </a:rPr>
              <a:t>M</a:t>
            </a:r>
            <a:r>
              <a:rPr lang="id-ID" altLang="en-US" dirty="0" smtClean="0">
                <a:latin typeface="Arial" charset="0"/>
                <a:cs typeface="Arial" charset="0"/>
              </a:rPr>
              <a:t>embuat paper studi kasus </a:t>
            </a:r>
            <a:r>
              <a:rPr lang="en-US" altLang="en-US" dirty="0" smtClean="0">
                <a:latin typeface="Arial" charset="0"/>
                <a:cs typeface="Arial" charset="0"/>
              </a:rPr>
              <a:t>(</a:t>
            </a:r>
            <a:r>
              <a:rPr lang="en-US" altLang="en-US" dirty="0" err="1" smtClean="0">
                <a:latin typeface="Arial" charset="0"/>
                <a:cs typeface="Arial" charset="0"/>
              </a:rPr>
              <a:t>merupakan</a:t>
            </a:r>
            <a:r>
              <a:rPr lang="en-US" altLang="en-US" dirty="0" smtClean="0">
                <a:latin typeface="Arial" charset="0"/>
                <a:cs typeface="Arial" charset="0"/>
              </a:rPr>
              <a:t> </a:t>
            </a:r>
            <a:r>
              <a:rPr lang="en-US" altLang="en-US" dirty="0" err="1" smtClean="0">
                <a:latin typeface="Arial" charset="0"/>
                <a:cs typeface="Arial" charset="0"/>
              </a:rPr>
              <a:t>hasil</a:t>
            </a:r>
            <a:r>
              <a:rPr lang="en-US" altLang="en-US" dirty="0" smtClean="0">
                <a:latin typeface="Arial" charset="0"/>
                <a:cs typeface="Arial" charset="0"/>
              </a:rPr>
              <a:t> </a:t>
            </a:r>
            <a:r>
              <a:rPr lang="en-US" altLang="en-US" dirty="0" err="1" smtClean="0">
                <a:latin typeface="Arial" charset="0"/>
                <a:cs typeface="Arial" charset="0"/>
              </a:rPr>
              <a:t>dari</a:t>
            </a:r>
            <a:r>
              <a:rPr lang="en-US" altLang="en-US" dirty="0" smtClean="0">
                <a:latin typeface="Arial" charset="0"/>
                <a:cs typeface="Arial" charset="0"/>
              </a:rPr>
              <a:t> </a:t>
            </a:r>
            <a:r>
              <a:rPr lang="en-US" altLang="en-US" dirty="0" err="1" smtClean="0">
                <a:latin typeface="Arial" charset="0"/>
                <a:cs typeface="Arial" charset="0"/>
              </a:rPr>
              <a:t>penelitian</a:t>
            </a:r>
            <a:r>
              <a:rPr lang="en-US" altLang="en-US" dirty="0" smtClean="0">
                <a:latin typeface="Arial" charset="0"/>
                <a:cs typeface="Arial" charset="0"/>
              </a:rPr>
              <a:t> </a:t>
            </a:r>
            <a:r>
              <a:rPr lang="en-US" altLang="en-US" dirty="0" err="1" smtClean="0">
                <a:latin typeface="Arial" charset="0"/>
                <a:cs typeface="Arial" charset="0"/>
              </a:rPr>
              <a:t>anda</a:t>
            </a:r>
            <a:r>
              <a:rPr lang="en-US" altLang="en-US" dirty="0" smtClean="0">
                <a:latin typeface="Arial" charset="0"/>
                <a:cs typeface="Arial" charset="0"/>
              </a:rPr>
              <a:t>) </a:t>
            </a:r>
            <a:r>
              <a:rPr lang="id-ID" altLang="en-US" dirty="0" smtClean="0">
                <a:latin typeface="Arial" charset="0"/>
                <a:cs typeface="Arial" charset="0"/>
              </a:rPr>
              <a:t>tentang penerapan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 And Pattern Recognition</a:t>
            </a:r>
            <a:r>
              <a:rPr lang="id-ID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altLang="en-US" dirty="0" smtClean="0">
                <a:latin typeface="Arial" charset="0"/>
                <a:cs typeface="Arial" charset="0"/>
              </a:rPr>
              <a:t>dengan format: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 smtClean="0">
                <a:latin typeface="Arial" charset="0"/>
                <a:cs typeface="Arial" charset="0"/>
              </a:rPr>
              <a:t>Latar belakang masalah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 smtClean="0">
                <a:latin typeface="Arial" charset="0"/>
                <a:cs typeface="Arial" charset="0"/>
              </a:rPr>
              <a:t>Tujuan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 smtClean="0">
                <a:latin typeface="Arial" charset="0"/>
                <a:cs typeface="Arial" charset="0"/>
              </a:rPr>
              <a:t>Manfaat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 smtClean="0">
                <a:latin typeface="Arial" charset="0"/>
                <a:cs typeface="Arial" charset="0"/>
              </a:rPr>
              <a:t>Landasan Teori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(related work)</a:t>
            </a:r>
            <a:endParaRPr lang="id-ID" altLang="en-US" sz="2400" dirty="0" smtClean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en-US" altLang="en-US" sz="2400" dirty="0" smtClean="0">
                <a:latin typeface="Arial" charset="0"/>
                <a:cs typeface="Arial" charset="0"/>
              </a:rPr>
              <a:t>Proposed method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en-US" altLang="en-US" sz="2400" dirty="0" err="1" smtClean="0">
                <a:latin typeface="Arial" charset="0"/>
                <a:cs typeface="Arial" charset="0"/>
              </a:rPr>
              <a:t>Hasil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</a:t>
            </a:r>
            <a:r>
              <a:rPr lang="en-US" altLang="en-US" sz="2400" dirty="0" err="1" smtClean="0">
                <a:latin typeface="Arial" charset="0"/>
                <a:cs typeface="Arial" charset="0"/>
              </a:rPr>
              <a:t>dan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</a:t>
            </a:r>
            <a:r>
              <a:rPr lang="en-US" altLang="en-US" sz="2400" dirty="0" err="1" smtClean="0">
                <a:latin typeface="Arial" charset="0"/>
                <a:cs typeface="Arial" charset="0"/>
              </a:rPr>
              <a:t>pembahasan</a:t>
            </a:r>
            <a:endParaRPr lang="id-ID" altLang="en-US" sz="2400" dirty="0" smtClean="0">
              <a:latin typeface="Arial" charset="0"/>
              <a:cs typeface="Arial" charset="0"/>
            </a:endParaRP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 smtClean="0">
                <a:latin typeface="Arial" charset="0"/>
                <a:cs typeface="Arial" charset="0"/>
              </a:rPr>
              <a:t>Kesimpulan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r>
              <a:rPr lang="id-ID" altLang="en-US" sz="2400" dirty="0" smtClean="0">
                <a:latin typeface="Arial" charset="0"/>
                <a:cs typeface="Arial" charset="0"/>
              </a:rPr>
              <a:t>Daftar Pustaka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id-ID" altLang="en-US" sz="2400" dirty="0">
              <a:latin typeface="Arial" charset="0"/>
              <a:cs typeface="Arial" charset="0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2339975" y="212725"/>
            <a:ext cx="5643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/>
              <a:t>TUGAS </a:t>
            </a:r>
            <a:r>
              <a:rPr lang="en-US" altLang="en-US" sz="4000" b="1" dirty="0" smtClean="0"/>
              <a:t>KELOMPOK</a:t>
            </a:r>
            <a:endParaRPr lang="en-US" altLang="en-US" sz="4000" b="1" dirty="0">
              <a:latin typeface="Cambria" pitchFamily="18" charset="0"/>
            </a:endParaRPr>
          </a:p>
        </p:txBody>
      </p:sp>
      <p:sp>
        <p:nvSpPr>
          <p:cNvPr id="13316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15A26F-D40D-4B2A-9E29-862582B4032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" name="7-Point Star 4"/>
          <p:cNvSpPr/>
          <p:nvPr/>
        </p:nvSpPr>
        <p:spPr>
          <a:xfrm>
            <a:off x="4786314" y="3857628"/>
            <a:ext cx="3929090" cy="257176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Paper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publish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Proseding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Journal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285750" y="1412775"/>
            <a:ext cx="8401050" cy="4802287"/>
          </a:xfrm>
        </p:spPr>
        <p:txBody>
          <a:bodyPr/>
          <a:lstStyle/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id-ID" sz="2400" dirty="0"/>
              <a:t>Pengenalan </a:t>
            </a:r>
            <a:r>
              <a:rPr lang="en-US" sz="2400" dirty="0"/>
              <a:t>Artificial Intelligence And Pattern Recognition </a:t>
            </a:r>
            <a:endParaRPr lang="en-US" sz="2400" dirty="0" smtClean="0"/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Knowledge </a:t>
            </a:r>
            <a:r>
              <a:rPr lang="en-US" sz="2400" dirty="0" smtClean="0"/>
              <a:t>representation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Expert </a:t>
            </a:r>
            <a:r>
              <a:rPr lang="en-US" sz="2400" dirty="0" smtClean="0"/>
              <a:t>System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id-ID" sz="2400" dirty="0"/>
              <a:t>Case Based </a:t>
            </a:r>
            <a:r>
              <a:rPr lang="id-ID" sz="2400" dirty="0" smtClean="0"/>
              <a:t>Reasoning</a:t>
            </a:r>
            <a:endParaRPr lang="en-US" sz="2400" dirty="0" smtClean="0"/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id-ID" sz="2400" dirty="0"/>
              <a:t>Fuzzy </a:t>
            </a:r>
            <a:r>
              <a:rPr lang="id-ID" sz="2400" dirty="0" smtClean="0"/>
              <a:t>Logic</a:t>
            </a:r>
            <a:endParaRPr lang="en-US" sz="2400" dirty="0" smtClean="0"/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Artificial Neural Network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Machine Learning and Data </a:t>
            </a:r>
            <a:r>
              <a:rPr lang="en-US" sz="2400" dirty="0" smtClean="0"/>
              <a:t>Mining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Pattern </a:t>
            </a:r>
            <a:r>
              <a:rPr lang="en-US" sz="2400" dirty="0" smtClean="0"/>
              <a:t>classification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Pattern </a:t>
            </a:r>
            <a:r>
              <a:rPr lang="en-US" sz="2400" dirty="0" smtClean="0"/>
              <a:t>Clustering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/>
              <a:t>Deep </a:t>
            </a:r>
            <a:r>
              <a:rPr lang="en-US" sz="2400" dirty="0" smtClean="0"/>
              <a:t>Learning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smtClean="0"/>
              <a:t>Text</a:t>
            </a:r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Citra</a:t>
            </a:r>
            <a:endParaRPr lang="en-US" sz="2400" dirty="0" smtClean="0"/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endParaRPr lang="en-US" altLang="en-US" sz="2800" dirty="0"/>
          </a:p>
          <a:p>
            <a:pPr marL="514350" indent="-514350" eaLnBrk="1" hangingPunct="1">
              <a:spcBef>
                <a:spcPct val="0"/>
              </a:spcBef>
              <a:buFont typeface="Calibri" pitchFamily="34" charset="0"/>
              <a:buAutoNum type="arabicPeriod"/>
            </a:pPr>
            <a:endParaRPr lang="en-US" altLang="en-US" sz="2800" dirty="0" smtClean="0"/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800" dirty="0"/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23529" y="285750"/>
            <a:ext cx="832041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eaLnBrk="1" hangingPunct="1"/>
            <a:r>
              <a:rPr lang="id-ID" altLang="en-US" sz="3600" b="1" dirty="0">
                <a:cs typeface="Arial" charset="0"/>
              </a:rPr>
              <a:t>SILABUS</a:t>
            </a:r>
            <a:endParaRPr lang="en-GB" altLang="en-US" sz="3600" b="1" dirty="0">
              <a:cs typeface="Arial" charset="0"/>
            </a:endParaRPr>
          </a:p>
        </p:txBody>
      </p:sp>
      <p:sp>
        <p:nvSpPr>
          <p:cNvPr id="14340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34E96E-475C-4DA0-AEA2-6260608C90BF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01336" y="918473"/>
            <a:ext cx="8229600" cy="4752975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1. Russell, S. and </a:t>
            </a:r>
            <a:r>
              <a:rPr lang="en-US" sz="1600" dirty="0" err="1"/>
              <a:t>Novig</a:t>
            </a:r>
            <a:r>
              <a:rPr lang="en-US" sz="1600" dirty="0"/>
              <a:t>, P., </a:t>
            </a:r>
            <a:r>
              <a:rPr lang="en-US" sz="1600" i="1" dirty="0"/>
              <a:t>Artificial Intelligence: A Modern Approach</a:t>
            </a:r>
            <a:r>
              <a:rPr lang="en-US" sz="1600" dirty="0"/>
              <a:t>, 3rd Edition, </a:t>
            </a:r>
            <a:r>
              <a:rPr lang="en-US" sz="1600" dirty="0" err="1"/>
              <a:t>PrenticeHall</a:t>
            </a:r>
            <a:r>
              <a:rPr lang="en-US" sz="1600" dirty="0"/>
              <a:t>, 2009.</a:t>
            </a:r>
          </a:p>
          <a:p>
            <a:pPr marL="0" indent="0">
              <a:buNone/>
            </a:pPr>
            <a:r>
              <a:rPr lang="en-US" sz="1600" dirty="0"/>
              <a:t>2. George F. Luger, Artificial Intelligence: Structures and Strategies for Complex Problem Solving, 6th Edition, Addison-Wesley, ,2008.</a:t>
            </a:r>
          </a:p>
          <a:p>
            <a:pPr marL="0" indent="0">
              <a:buNone/>
            </a:pPr>
            <a:r>
              <a:rPr lang="en-US" sz="1600" dirty="0"/>
              <a:t>3. Michael </a:t>
            </a:r>
            <a:r>
              <a:rPr lang="en-US" sz="1600" dirty="0" err="1"/>
              <a:t>Negnivitsky</a:t>
            </a:r>
            <a:r>
              <a:rPr lang="en-US" sz="1600" dirty="0"/>
              <a:t>, </a:t>
            </a:r>
            <a:r>
              <a:rPr lang="en-US" sz="1600" i="1" dirty="0"/>
              <a:t>Artificial Intelligence: A Guide to Expert Systems</a:t>
            </a:r>
            <a:r>
              <a:rPr lang="en-US" sz="1600" dirty="0"/>
              <a:t>, 2nd Edition, Addison Wesley, 2004.</a:t>
            </a:r>
          </a:p>
          <a:p>
            <a:pPr marL="0" indent="0">
              <a:buNone/>
            </a:pPr>
            <a:r>
              <a:rPr lang="en-US" sz="1600" dirty="0"/>
              <a:t>4. W. Firebaugh, </a:t>
            </a:r>
            <a:r>
              <a:rPr lang="en-US" sz="1600" i="1" dirty="0"/>
              <a:t>Artificial Intelligence: A Knowledge</a:t>
            </a:r>
            <a:r>
              <a:rPr lang="en-US" sz="1600" dirty="0"/>
              <a:t>‐</a:t>
            </a:r>
            <a:r>
              <a:rPr lang="en-US" sz="1600" i="1" dirty="0"/>
              <a:t>Based Approach</a:t>
            </a:r>
            <a:r>
              <a:rPr lang="en-US" sz="1600" dirty="0"/>
              <a:t>, W. </a:t>
            </a:r>
            <a:r>
              <a:rPr lang="en-US" sz="1600" dirty="0" err="1"/>
              <a:t>Firebaough</a:t>
            </a:r>
            <a:r>
              <a:rPr lang="en-US" sz="1600" dirty="0"/>
              <a:t> PWS-Kent Publishing </a:t>
            </a:r>
            <a:r>
              <a:rPr lang="en-US" sz="1600" dirty="0" err="1"/>
              <a:t>Compan</a:t>
            </a:r>
            <a:r>
              <a:rPr lang="en-US" sz="1600" dirty="0"/>
              <a:t>, 2009.</a:t>
            </a:r>
          </a:p>
          <a:p>
            <a:pPr marL="0" indent="0">
              <a:buNone/>
            </a:pPr>
            <a:r>
              <a:rPr lang="en-US" sz="1600" dirty="0"/>
              <a:t>5.  </a:t>
            </a:r>
            <a:r>
              <a:rPr lang="en-US" sz="1600" dirty="0" err="1"/>
              <a:t>Arhami</a:t>
            </a:r>
            <a:r>
              <a:rPr lang="en-US" sz="1600" dirty="0"/>
              <a:t>, M. (2005). </a:t>
            </a:r>
            <a:r>
              <a:rPr lang="en-US" sz="1600" i="1" dirty="0" err="1"/>
              <a:t>Konsep</a:t>
            </a:r>
            <a:r>
              <a:rPr lang="en-US" sz="1600" i="1" dirty="0"/>
              <a:t> </a:t>
            </a:r>
            <a:r>
              <a:rPr lang="en-US" sz="1600" i="1" dirty="0" err="1"/>
              <a:t>Dasar</a:t>
            </a:r>
            <a:r>
              <a:rPr lang="en-US" sz="1600" i="1" dirty="0"/>
              <a:t> </a:t>
            </a:r>
            <a:r>
              <a:rPr lang="en-US" sz="1600" i="1" dirty="0" err="1">
                <a:hlinkClick r:id="rId2" tooltip="SISTEM PAKAR"/>
              </a:rPr>
              <a:t>Sistem</a:t>
            </a:r>
            <a:r>
              <a:rPr lang="en-US" sz="1600" i="1" dirty="0">
                <a:hlinkClick r:id="rId2" tooltip="SISTEM PAKAR"/>
              </a:rPr>
              <a:t> </a:t>
            </a:r>
            <a:r>
              <a:rPr lang="en-US" sz="1600" i="1" dirty="0" err="1">
                <a:hlinkClick r:id="rId2" tooltip="SISTEM PAKAR"/>
              </a:rPr>
              <a:t>Pakar</a:t>
            </a:r>
            <a:r>
              <a:rPr lang="en-US" sz="1600" i="1" dirty="0"/>
              <a:t>.</a:t>
            </a:r>
            <a:r>
              <a:rPr lang="en-US" sz="1600" dirty="0"/>
              <a:t> Yogyakarta: Andi Offset.</a:t>
            </a:r>
          </a:p>
          <a:p>
            <a:pPr marL="0" indent="0">
              <a:buNone/>
            </a:pPr>
            <a:r>
              <a:rPr lang="en-US" sz="1600" dirty="0"/>
              <a:t>6.  </a:t>
            </a:r>
            <a:r>
              <a:rPr lang="en-US" sz="1600" dirty="0" err="1"/>
              <a:t>Bojadziev</a:t>
            </a:r>
            <a:r>
              <a:rPr lang="en-US" sz="1600" dirty="0"/>
              <a:t>, G., &amp; </a:t>
            </a:r>
            <a:r>
              <a:rPr lang="en-US" sz="1600" dirty="0" err="1"/>
              <a:t>Bojadziev</a:t>
            </a:r>
            <a:r>
              <a:rPr lang="en-US" sz="1600" dirty="0"/>
              <a:t>, M. (2007). </a:t>
            </a:r>
            <a:r>
              <a:rPr lang="en-US" sz="1600" i="1" dirty="0">
                <a:hlinkClick r:id="rId3" tooltip="FUZZY LOGIC"/>
              </a:rPr>
              <a:t>Fuzzy Logic</a:t>
            </a:r>
            <a:r>
              <a:rPr lang="en-US" sz="1600" i="1" dirty="0"/>
              <a:t> for Business, Finance, and Management .</a:t>
            </a:r>
            <a:r>
              <a:rPr lang="en-US" sz="1600" dirty="0"/>
              <a:t> Singapore: Word Scientific.</a:t>
            </a:r>
          </a:p>
          <a:p>
            <a:pPr marL="0" indent="0">
              <a:buNone/>
            </a:pPr>
            <a:r>
              <a:rPr lang="en-US" sz="1600" dirty="0"/>
              <a:t>7. </a:t>
            </a:r>
            <a:r>
              <a:rPr lang="en-US" sz="1600" dirty="0" err="1"/>
              <a:t>Desiani</a:t>
            </a:r>
            <a:r>
              <a:rPr lang="en-US" sz="1600" dirty="0"/>
              <a:t>, A., &amp; </a:t>
            </a:r>
            <a:r>
              <a:rPr lang="en-US" sz="1600" dirty="0" err="1"/>
              <a:t>Arhami</a:t>
            </a:r>
            <a:r>
              <a:rPr lang="en-US" sz="1600" dirty="0"/>
              <a:t>, M. (2006). </a:t>
            </a:r>
            <a:r>
              <a:rPr lang="en-US" sz="1600" i="1" dirty="0" err="1"/>
              <a:t>Konsep</a:t>
            </a:r>
            <a:r>
              <a:rPr lang="en-US" sz="1600" i="1" dirty="0"/>
              <a:t> </a:t>
            </a:r>
            <a:r>
              <a:rPr lang="en-US" sz="1600" i="1" dirty="0" err="1"/>
              <a:t>Kecerdasan</a:t>
            </a:r>
            <a:r>
              <a:rPr lang="en-US" sz="1600" i="1" dirty="0"/>
              <a:t> </a:t>
            </a:r>
            <a:r>
              <a:rPr lang="en-US" sz="1600" i="1" dirty="0" err="1"/>
              <a:t>Buatan</a:t>
            </a:r>
            <a:r>
              <a:rPr lang="en-US" sz="1600" i="1" dirty="0"/>
              <a:t>.</a:t>
            </a:r>
            <a:r>
              <a:rPr lang="en-US" sz="1600" dirty="0"/>
              <a:t> Yogyakarta: Andi Offset.</a:t>
            </a:r>
          </a:p>
          <a:p>
            <a:pPr marL="0" indent="0">
              <a:buNone/>
            </a:pPr>
            <a:r>
              <a:rPr lang="en-US" sz="1600" dirty="0"/>
              <a:t>8. </a:t>
            </a:r>
            <a:r>
              <a:rPr lang="en-US" sz="1600" dirty="0" err="1"/>
              <a:t>Kusumadewi</a:t>
            </a:r>
            <a:r>
              <a:rPr lang="en-US" sz="1600" dirty="0"/>
              <a:t>, s. (2003). </a:t>
            </a:r>
            <a:r>
              <a:rPr lang="en-US" sz="1600" i="1" dirty="0"/>
              <a:t>Artificial </a:t>
            </a:r>
            <a:r>
              <a:rPr lang="en-US" sz="1600" i="1" dirty="0" err="1"/>
              <a:t>Intelegence</a:t>
            </a:r>
            <a:r>
              <a:rPr lang="en-US" sz="1600" i="1" dirty="0"/>
              <a:t> (</a:t>
            </a:r>
            <a:r>
              <a:rPr lang="en-US" sz="1600" i="1" dirty="0" err="1"/>
              <a:t>Teknik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Aplikasinya</a:t>
            </a:r>
            <a:r>
              <a:rPr lang="en-US" sz="1600" i="1" dirty="0"/>
              <a:t>).</a:t>
            </a:r>
            <a:r>
              <a:rPr lang="en-US" sz="1600" dirty="0"/>
              <a:t> Yogyakarta: </a:t>
            </a:r>
            <a:r>
              <a:rPr lang="en-US" sz="1600" dirty="0" err="1"/>
              <a:t>Graha</a:t>
            </a:r>
            <a:r>
              <a:rPr lang="en-US" sz="1600" dirty="0"/>
              <a:t> </a:t>
            </a:r>
            <a:r>
              <a:rPr lang="en-US" sz="1600" dirty="0" err="1"/>
              <a:t>Ilmu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dirty="0"/>
              <a:t>9. </a:t>
            </a:r>
            <a:r>
              <a:rPr lang="en-US" sz="1600" dirty="0" err="1"/>
              <a:t>Kusumadewi</a:t>
            </a:r>
            <a:r>
              <a:rPr lang="en-US" sz="1600" dirty="0"/>
              <a:t>, S., &amp; </a:t>
            </a:r>
            <a:r>
              <a:rPr lang="en-US" sz="1600" dirty="0" err="1"/>
              <a:t>Purnomo</a:t>
            </a:r>
            <a:r>
              <a:rPr lang="en-US" sz="1600" dirty="0"/>
              <a:t>, H. (2010). </a:t>
            </a:r>
            <a:r>
              <a:rPr lang="en-US" sz="1600" i="1" dirty="0" err="1"/>
              <a:t>Aplikasi</a:t>
            </a:r>
            <a:r>
              <a:rPr lang="en-US" sz="1600" i="1" dirty="0"/>
              <a:t> </a:t>
            </a:r>
            <a:r>
              <a:rPr lang="en-US" sz="1600" i="1" dirty="0" err="1"/>
              <a:t>Logika</a:t>
            </a:r>
            <a:r>
              <a:rPr lang="en-US" sz="1600" i="1" dirty="0"/>
              <a:t> Fuzzy : </a:t>
            </a:r>
            <a:r>
              <a:rPr lang="en-US" sz="1600" i="1" dirty="0" err="1"/>
              <a:t>Untuk</a:t>
            </a:r>
            <a:r>
              <a:rPr lang="en-US" sz="1600" i="1" dirty="0"/>
              <a:t> </a:t>
            </a:r>
            <a:r>
              <a:rPr lang="en-US" sz="1600" i="1" dirty="0" err="1"/>
              <a:t>Pendukung</a:t>
            </a:r>
            <a:r>
              <a:rPr lang="en-US" sz="1600" i="1" dirty="0"/>
              <a:t> </a:t>
            </a:r>
            <a:r>
              <a:rPr lang="en-US" sz="1600" i="1" dirty="0" err="1"/>
              <a:t>Keputusan</a:t>
            </a:r>
            <a:r>
              <a:rPr lang="en-US" sz="1600" i="1" dirty="0"/>
              <a:t>.</a:t>
            </a:r>
            <a:r>
              <a:rPr lang="en-US" sz="1600" dirty="0"/>
              <a:t> Yogyakarta: </a:t>
            </a:r>
            <a:r>
              <a:rPr lang="en-US" sz="1600" dirty="0" err="1"/>
              <a:t>Graha</a:t>
            </a:r>
            <a:r>
              <a:rPr lang="en-US" sz="1600" dirty="0"/>
              <a:t> </a:t>
            </a:r>
            <a:r>
              <a:rPr lang="en-US" sz="1600" dirty="0" err="1"/>
              <a:t>Ilmu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dirty="0"/>
              <a:t>10. Morris W, F. (1989). </a:t>
            </a:r>
            <a:r>
              <a:rPr lang="en-US" sz="1600" i="1" dirty="0"/>
              <a:t>Artificial Intelligence .</a:t>
            </a:r>
            <a:r>
              <a:rPr lang="en-US" sz="1600" dirty="0"/>
              <a:t> Boston: PWS-Kent .</a:t>
            </a:r>
          </a:p>
          <a:p>
            <a:pPr marL="0" indent="0">
              <a:buNone/>
            </a:pPr>
            <a:r>
              <a:rPr lang="en-US" sz="1600" dirty="0"/>
              <a:t>11. </a:t>
            </a:r>
            <a:r>
              <a:rPr lang="en-US" sz="1600" dirty="0" err="1"/>
              <a:t>Puspitaningrum</a:t>
            </a:r>
            <a:r>
              <a:rPr lang="en-US" sz="1600" dirty="0"/>
              <a:t>, D. (2006). </a:t>
            </a:r>
            <a:r>
              <a:rPr lang="en-US" sz="1600" i="1" dirty="0" err="1"/>
              <a:t>Pengantar</a:t>
            </a:r>
            <a:r>
              <a:rPr lang="en-US" sz="1600" i="1" dirty="0"/>
              <a:t> </a:t>
            </a:r>
            <a:r>
              <a:rPr lang="en-US" sz="1600" i="1" dirty="0" err="1"/>
              <a:t>jaringan</a:t>
            </a:r>
            <a:r>
              <a:rPr lang="en-US" sz="1600" i="1" dirty="0"/>
              <a:t> </a:t>
            </a:r>
            <a:r>
              <a:rPr lang="en-US" sz="1600" i="1" dirty="0" err="1"/>
              <a:t>Syaraf</a:t>
            </a:r>
            <a:r>
              <a:rPr lang="en-US" sz="1600" i="1" dirty="0"/>
              <a:t> </a:t>
            </a:r>
            <a:r>
              <a:rPr lang="en-US" sz="1600" i="1" dirty="0" err="1"/>
              <a:t>Tiruan</a:t>
            </a:r>
            <a:r>
              <a:rPr lang="en-US" sz="1600" i="1" dirty="0"/>
              <a:t>.</a:t>
            </a:r>
            <a:r>
              <a:rPr lang="en-US" sz="1600" dirty="0"/>
              <a:t> Yogyakarta: Andi Offset.</a:t>
            </a:r>
          </a:p>
          <a:p>
            <a:pPr marL="0" indent="0">
              <a:buNone/>
            </a:pPr>
            <a:r>
              <a:rPr lang="en-US" sz="1600" dirty="0"/>
              <a:t>12. </a:t>
            </a:r>
            <a:r>
              <a:rPr lang="en-US" sz="1600" dirty="0" err="1"/>
              <a:t>Suyanto</a:t>
            </a:r>
            <a:r>
              <a:rPr lang="en-US" sz="1600" dirty="0"/>
              <a:t>. (2005). </a:t>
            </a:r>
            <a:r>
              <a:rPr lang="en-US" sz="1600" i="1" dirty="0" err="1">
                <a:hlinkClick r:id="rId4" tooltip="ALGORITMA GENETIKA"/>
              </a:rPr>
              <a:t>Algoritma</a:t>
            </a:r>
            <a:r>
              <a:rPr lang="en-US" sz="1600" i="1" dirty="0">
                <a:hlinkClick r:id="rId4" tooltip="ALGORITMA GENETIKA"/>
              </a:rPr>
              <a:t> </a:t>
            </a:r>
            <a:r>
              <a:rPr lang="en-US" sz="1600" i="1" dirty="0" err="1">
                <a:hlinkClick r:id="rId4" tooltip="ALGORITMA GENETIKA"/>
              </a:rPr>
              <a:t>Genetika</a:t>
            </a:r>
            <a:r>
              <a:rPr lang="en-US" sz="1600" i="1" dirty="0"/>
              <a:t> </a:t>
            </a:r>
            <a:r>
              <a:rPr lang="en-US" sz="1600" i="1" dirty="0" err="1"/>
              <a:t>dalam</a:t>
            </a:r>
            <a:r>
              <a:rPr lang="en-US" sz="1600" i="1" dirty="0"/>
              <a:t> </a:t>
            </a:r>
            <a:r>
              <a:rPr lang="en-US" sz="1600" i="1" dirty="0" err="1"/>
              <a:t>Matlab</a:t>
            </a:r>
            <a:r>
              <a:rPr lang="en-US" sz="1600" i="1" dirty="0"/>
              <a:t>.</a:t>
            </a:r>
            <a:r>
              <a:rPr lang="en-US" sz="1600" dirty="0"/>
              <a:t> Yogyakarta: Andi Offset.</a:t>
            </a:r>
          </a:p>
          <a:p>
            <a:pPr marL="0" indent="0">
              <a:buNone/>
            </a:pPr>
            <a:r>
              <a:rPr lang="en-US" sz="1600" dirty="0"/>
              <a:t>13. </a:t>
            </a:r>
            <a:r>
              <a:rPr lang="en-US" sz="1600" dirty="0" err="1"/>
              <a:t>Suyanto</a:t>
            </a:r>
            <a:r>
              <a:rPr lang="en-US" sz="1600" dirty="0"/>
              <a:t>. (2007). </a:t>
            </a:r>
            <a:r>
              <a:rPr lang="en-US" sz="1600" i="1" dirty="0"/>
              <a:t>Artificial </a:t>
            </a:r>
            <a:r>
              <a:rPr lang="en-US" sz="1600" i="1" dirty="0" err="1"/>
              <a:t>intelegence</a:t>
            </a:r>
            <a:r>
              <a:rPr lang="en-US" sz="1600" i="1" dirty="0"/>
              <a:t> : Searching, Reasoning, Planning, and Learning.</a:t>
            </a:r>
            <a:r>
              <a:rPr lang="en-US" sz="1600" dirty="0"/>
              <a:t> Bandung: </a:t>
            </a:r>
            <a:r>
              <a:rPr lang="en-US" sz="1600" dirty="0" err="1"/>
              <a:t>Informatika</a:t>
            </a:r>
            <a:r>
              <a:rPr lang="en-US" sz="1600" dirty="0"/>
              <a:t>.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3000375" y="285750"/>
            <a:ext cx="5643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3600" b="1">
                <a:cs typeface="Arial" charset="0"/>
              </a:rPr>
              <a:t>REFERANCE</a:t>
            </a:r>
          </a:p>
        </p:txBody>
      </p:sp>
      <p:sp>
        <p:nvSpPr>
          <p:cNvPr id="15364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BA70CF-00CA-4BEF-98D7-149F28542D37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3942</TotalTime>
  <Words>293</Words>
  <Application>Microsoft Office PowerPoint</Application>
  <PresentationFormat>On-screen Show (4:3)</PresentationFormat>
  <Paragraphs>79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Wingdings</vt:lpstr>
      <vt:lpstr>Office Theme</vt:lpstr>
      <vt:lpstr> Kode MK/SKS : MTI193203/3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Kapsel_I_1</dc:title>
  <dc:creator>septilia</dc:creator>
  <cp:lastModifiedBy>Windows User</cp:lastModifiedBy>
  <cp:revision>241</cp:revision>
  <dcterms:created xsi:type="dcterms:W3CDTF">2010-04-18T12:06:30Z</dcterms:created>
  <dcterms:modified xsi:type="dcterms:W3CDTF">2023-03-15T13:05:10Z</dcterms:modified>
</cp:coreProperties>
</file>