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7"/>
  </p:notesMasterIdLst>
  <p:handoutMasterIdLst>
    <p:handoutMasterId r:id="rId58"/>
  </p:handoutMasterIdLst>
  <p:sldIdLst>
    <p:sldId id="256" r:id="rId2"/>
    <p:sldId id="257" r:id="rId3"/>
    <p:sldId id="312" r:id="rId4"/>
    <p:sldId id="259" r:id="rId5"/>
    <p:sldId id="260" r:id="rId6"/>
    <p:sldId id="261" r:id="rId7"/>
    <p:sldId id="262" r:id="rId8"/>
    <p:sldId id="263" r:id="rId9"/>
    <p:sldId id="264" r:id="rId10"/>
    <p:sldId id="265" r:id="rId11"/>
    <p:sldId id="258"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313" r:id="rId32"/>
    <p:sldId id="314" r:id="rId33"/>
    <p:sldId id="315" r:id="rId34"/>
    <p:sldId id="316" r:id="rId35"/>
    <p:sldId id="320" r:id="rId36"/>
    <p:sldId id="317" r:id="rId37"/>
    <p:sldId id="318" r:id="rId38"/>
    <p:sldId id="319" r:id="rId39"/>
    <p:sldId id="285" r:id="rId40"/>
    <p:sldId id="286" r:id="rId41"/>
    <p:sldId id="287" r:id="rId42"/>
    <p:sldId id="288" r:id="rId43"/>
    <p:sldId id="289" r:id="rId44"/>
    <p:sldId id="290" r:id="rId45"/>
    <p:sldId id="291" r:id="rId46"/>
    <p:sldId id="292" r:id="rId47"/>
    <p:sldId id="293" r:id="rId48"/>
    <p:sldId id="295" r:id="rId49"/>
    <p:sldId id="296" r:id="rId50"/>
    <p:sldId id="297" r:id="rId51"/>
    <p:sldId id="298" r:id="rId52"/>
    <p:sldId id="299" r:id="rId53"/>
    <p:sldId id="300" r:id="rId54"/>
    <p:sldId id="301" r:id="rId55"/>
    <p:sldId id="302" r:id="rId56"/>
  </p:sldIdLst>
  <p:sldSz cx="9144000" cy="6858000" type="screen4x3"/>
  <p:notesSz cx="6997700" cy="9271000"/>
  <p:defaultTextStyle>
    <a:defPPr>
      <a:defRPr lang="en-US"/>
    </a:defPPr>
    <a:lvl1pPr algn="l" rtl="0" fontAlgn="base">
      <a:spcBef>
        <a:spcPct val="0"/>
      </a:spcBef>
      <a:spcAft>
        <a:spcPct val="0"/>
      </a:spcAft>
      <a:defRPr kern="1200">
        <a:solidFill>
          <a:schemeClr val="tx1"/>
        </a:solidFill>
        <a:latin typeface="Garamond" pitchFamily="18" charset="0"/>
        <a:ea typeface="+mn-ea"/>
        <a:cs typeface="Arial" pitchFamily="34" charset="0"/>
      </a:defRPr>
    </a:lvl1pPr>
    <a:lvl2pPr marL="457200" algn="l" rtl="0" fontAlgn="base">
      <a:spcBef>
        <a:spcPct val="0"/>
      </a:spcBef>
      <a:spcAft>
        <a:spcPct val="0"/>
      </a:spcAft>
      <a:defRPr kern="1200">
        <a:solidFill>
          <a:schemeClr val="tx1"/>
        </a:solidFill>
        <a:latin typeface="Garamond" pitchFamily="18" charset="0"/>
        <a:ea typeface="+mn-ea"/>
        <a:cs typeface="Arial" pitchFamily="34" charset="0"/>
      </a:defRPr>
    </a:lvl2pPr>
    <a:lvl3pPr marL="914400" algn="l" rtl="0" fontAlgn="base">
      <a:spcBef>
        <a:spcPct val="0"/>
      </a:spcBef>
      <a:spcAft>
        <a:spcPct val="0"/>
      </a:spcAft>
      <a:defRPr kern="1200">
        <a:solidFill>
          <a:schemeClr val="tx1"/>
        </a:solidFill>
        <a:latin typeface="Garamond" pitchFamily="18" charset="0"/>
        <a:ea typeface="+mn-ea"/>
        <a:cs typeface="Arial" pitchFamily="34" charset="0"/>
      </a:defRPr>
    </a:lvl3pPr>
    <a:lvl4pPr marL="1371600" algn="l" rtl="0" fontAlgn="base">
      <a:spcBef>
        <a:spcPct val="0"/>
      </a:spcBef>
      <a:spcAft>
        <a:spcPct val="0"/>
      </a:spcAft>
      <a:defRPr kern="1200">
        <a:solidFill>
          <a:schemeClr val="tx1"/>
        </a:solidFill>
        <a:latin typeface="Garamond" pitchFamily="18" charset="0"/>
        <a:ea typeface="+mn-ea"/>
        <a:cs typeface="Arial" pitchFamily="34" charset="0"/>
      </a:defRPr>
    </a:lvl4pPr>
    <a:lvl5pPr marL="1828800" algn="l" rtl="0" fontAlgn="base">
      <a:spcBef>
        <a:spcPct val="0"/>
      </a:spcBef>
      <a:spcAft>
        <a:spcPct val="0"/>
      </a:spcAft>
      <a:defRPr kern="1200">
        <a:solidFill>
          <a:schemeClr val="tx1"/>
        </a:solidFill>
        <a:latin typeface="Garamond" pitchFamily="18" charset="0"/>
        <a:ea typeface="+mn-ea"/>
        <a:cs typeface="Arial" pitchFamily="34" charset="0"/>
      </a:defRPr>
    </a:lvl5pPr>
    <a:lvl6pPr marL="2286000" algn="l" defTabSz="914400" rtl="0" eaLnBrk="1" latinLnBrk="0" hangingPunct="1">
      <a:defRPr kern="1200">
        <a:solidFill>
          <a:schemeClr val="tx1"/>
        </a:solidFill>
        <a:latin typeface="Garamond" pitchFamily="18" charset="0"/>
        <a:ea typeface="+mn-ea"/>
        <a:cs typeface="Arial" pitchFamily="34" charset="0"/>
      </a:defRPr>
    </a:lvl6pPr>
    <a:lvl7pPr marL="2743200" algn="l" defTabSz="914400" rtl="0" eaLnBrk="1" latinLnBrk="0" hangingPunct="1">
      <a:defRPr kern="1200">
        <a:solidFill>
          <a:schemeClr val="tx1"/>
        </a:solidFill>
        <a:latin typeface="Garamond" pitchFamily="18" charset="0"/>
        <a:ea typeface="+mn-ea"/>
        <a:cs typeface="Arial" pitchFamily="34" charset="0"/>
      </a:defRPr>
    </a:lvl7pPr>
    <a:lvl8pPr marL="3200400" algn="l" defTabSz="914400" rtl="0" eaLnBrk="1" latinLnBrk="0" hangingPunct="1">
      <a:defRPr kern="1200">
        <a:solidFill>
          <a:schemeClr val="tx1"/>
        </a:solidFill>
        <a:latin typeface="Garamond" pitchFamily="18" charset="0"/>
        <a:ea typeface="+mn-ea"/>
        <a:cs typeface="Arial" pitchFamily="34" charset="0"/>
      </a:defRPr>
    </a:lvl8pPr>
    <a:lvl9pPr marL="3657600" algn="l" defTabSz="914400" rtl="0" eaLnBrk="1" latinLnBrk="0" hangingPunct="1">
      <a:defRPr kern="1200">
        <a:solidFill>
          <a:schemeClr val="tx1"/>
        </a:solidFill>
        <a:latin typeface="Garamond"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orient="horz" pos="240">
          <p15:clr>
            <a:srgbClr val="A4A3A4"/>
          </p15:clr>
        </p15:guide>
        <p15:guide id="3" orient="horz" pos="4128">
          <p15:clr>
            <a:srgbClr val="A4A3A4"/>
          </p15:clr>
        </p15:guide>
        <p15:guide id="4" orient="horz" pos="864">
          <p15:clr>
            <a:srgbClr val="A4A3A4"/>
          </p15:clr>
        </p15:guide>
        <p15:guide id="5" orient="horz" pos="1056">
          <p15:clr>
            <a:srgbClr val="A4A3A4"/>
          </p15:clr>
        </p15:guide>
        <p15:guide id="6" orient="horz" pos="576">
          <p15:clr>
            <a:srgbClr val="A4A3A4"/>
          </p15:clr>
        </p15:guide>
        <p15:guide id="7" pos="2880">
          <p15:clr>
            <a:srgbClr val="A4A3A4"/>
          </p15:clr>
        </p15:guide>
        <p15:guide id="8" pos="240">
          <p15:clr>
            <a:srgbClr val="A4A3A4"/>
          </p15:clr>
        </p15:guide>
        <p15:guide id="9" pos="56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73" d="100"/>
          <a:sy n="73" d="100"/>
        </p:scale>
        <p:origin x="1296" y="72"/>
      </p:cViewPr>
      <p:guideLst>
        <p:guide orient="horz" pos="2160"/>
        <p:guide orient="horz" pos="240"/>
        <p:guide orient="horz" pos="4128"/>
        <p:guide orient="horz" pos="864"/>
        <p:guide orient="horz" pos="1056"/>
        <p:guide orient="horz" pos="576"/>
        <p:guide pos="2880"/>
        <p:guide pos="240"/>
        <p:guide pos="5616"/>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_rels/viewProps.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slide" Target="slides/slide5.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2948" tIns="46474" rIns="92948" bIns="46474" numCol="1" anchor="t" anchorCtr="0" compatLnSpc="1">
            <a:prstTxWarp prst="textNoShape">
              <a:avLst/>
            </a:prstTxWarp>
          </a:bodyPr>
          <a:lstStyle>
            <a:lvl1pPr defTabSz="930275">
              <a:defRPr sz="1200">
                <a:latin typeface="Times New Roman" pitchFamily="18" charset="0"/>
              </a:defRPr>
            </a:lvl1pPr>
          </a:lstStyle>
          <a:p>
            <a:pPr>
              <a:defRPr/>
            </a:pPr>
            <a:endParaRPr lang="en-US"/>
          </a:p>
        </p:txBody>
      </p:sp>
      <p:sp>
        <p:nvSpPr>
          <p:cNvPr id="7171" name="Rectangle 3"/>
          <p:cNvSpPr>
            <a:spLocks noGrp="1" noChangeArrowheads="1"/>
          </p:cNvSpPr>
          <p:nvPr>
            <p:ph type="dt" sz="quarter" idx="1"/>
          </p:nvPr>
        </p:nvSpPr>
        <p:spPr bwMode="auto">
          <a:xfrm>
            <a:off x="3965575" y="0"/>
            <a:ext cx="3032125" cy="463550"/>
          </a:xfrm>
          <a:prstGeom prst="rect">
            <a:avLst/>
          </a:prstGeom>
          <a:noFill/>
          <a:ln w="9525">
            <a:noFill/>
            <a:miter lim="800000"/>
            <a:headEnd/>
            <a:tailEnd/>
          </a:ln>
          <a:effectLst/>
        </p:spPr>
        <p:txBody>
          <a:bodyPr vert="horz" wrap="square" lIns="92948" tIns="46474" rIns="92948" bIns="46474" numCol="1" anchor="t" anchorCtr="0" compatLnSpc="1">
            <a:prstTxWarp prst="textNoShape">
              <a:avLst/>
            </a:prstTxWarp>
          </a:bodyPr>
          <a:lstStyle>
            <a:lvl1pPr algn="r" defTabSz="930275">
              <a:defRPr sz="1200">
                <a:latin typeface="Times New Roman" pitchFamily="18" charset="0"/>
              </a:defRPr>
            </a:lvl1pPr>
          </a:lstStyle>
          <a:p>
            <a:pPr>
              <a:defRPr/>
            </a:pPr>
            <a:endParaRPr lang="en-US"/>
          </a:p>
        </p:txBody>
      </p:sp>
      <p:sp>
        <p:nvSpPr>
          <p:cNvPr id="7172" name="Rectangle 4"/>
          <p:cNvSpPr>
            <a:spLocks noGrp="1" noChangeArrowheads="1"/>
          </p:cNvSpPr>
          <p:nvPr>
            <p:ph type="ftr" sz="quarter" idx="2"/>
          </p:nvPr>
        </p:nvSpPr>
        <p:spPr bwMode="auto">
          <a:xfrm>
            <a:off x="0" y="8807450"/>
            <a:ext cx="3032125" cy="463550"/>
          </a:xfrm>
          <a:prstGeom prst="rect">
            <a:avLst/>
          </a:prstGeom>
          <a:noFill/>
          <a:ln w="9525">
            <a:noFill/>
            <a:miter lim="800000"/>
            <a:headEnd/>
            <a:tailEnd/>
          </a:ln>
          <a:effectLst/>
        </p:spPr>
        <p:txBody>
          <a:bodyPr vert="horz" wrap="square" lIns="92948" tIns="46474" rIns="92948" bIns="46474" numCol="1" anchor="b" anchorCtr="0" compatLnSpc="1">
            <a:prstTxWarp prst="textNoShape">
              <a:avLst/>
            </a:prstTxWarp>
          </a:bodyPr>
          <a:lstStyle>
            <a:lvl1pPr defTabSz="930275">
              <a:defRPr sz="1200">
                <a:latin typeface="Times New Roman" pitchFamily="18" charset="0"/>
              </a:defRPr>
            </a:lvl1pPr>
          </a:lstStyle>
          <a:p>
            <a:pPr>
              <a:defRPr/>
            </a:pPr>
            <a:endParaRPr lang="en-US"/>
          </a:p>
        </p:txBody>
      </p:sp>
      <p:sp>
        <p:nvSpPr>
          <p:cNvPr id="7173" name="Rectangle 5"/>
          <p:cNvSpPr>
            <a:spLocks noGrp="1" noChangeArrowheads="1"/>
          </p:cNvSpPr>
          <p:nvPr>
            <p:ph type="sldNum" sz="quarter" idx="3"/>
          </p:nvPr>
        </p:nvSpPr>
        <p:spPr bwMode="auto">
          <a:xfrm>
            <a:off x="3965575" y="8807450"/>
            <a:ext cx="3032125" cy="463550"/>
          </a:xfrm>
          <a:prstGeom prst="rect">
            <a:avLst/>
          </a:prstGeom>
          <a:noFill/>
          <a:ln w="9525">
            <a:noFill/>
            <a:miter lim="800000"/>
            <a:headEnd/>
            <a:tailEnd/>
          </a:ln>
          <a:effectLst/>
        </p:spPr>
        <p:txBody>
          <a:bodyPr vert="horz" wrap="square" lIns="92948" tIns="46474" rIns="92948" bIns="46474" numCol="1" anchor="b" anchorCtr="0" compatLnSpc="1">
            <a:prstTxWarp prst="textNoShape">
              <a:avLst/>
            </a:prstTxWarp>
          </a:bodyPr>
          <a:lstStyle>
            <a:lvl1pPr algn="r" defTabSz="930275">
              <a:defRPr sz="1200">
                <a:latin typeface="Times New Roman" pitchFamily="18" charset="0"/>
              </a:defRPr>
            </a:lvl1pPr>
          </a:lstStyle>
          <a:p>
            <a:pPr>
              <a:defRPr/>
            </a:pPr>
            <a:fld id="{102DFA3C-E088-462A-9BF6-2DFF7F04B33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67587" name="Rectangle 3"/>
          <p:cNvSpPr>
            <a:spLocks noGrp="1" noChangeArrowheads="1"/>
          </p:cNvSpPr>
          <p:nvPr>
            <p:ph type="dt" idx="1"/>
          </p:nvPr>
        </p:nvSpPr>
        <p:spPr bwMode="auto">
          <a:xfrm>
            <a:off x="3963988"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59396" name="Rectangle 4"/>
          <p:cNvSpPr>
            <a:spLocks noGrp="1" noRot="1" noChangeAspect="1" noChangeArrowheads="1" noTextEdit="1"/>
          </p:cNvSpPr>
          <p:nvPr>
            <p:ph type="sldImg" idx="2"/>
          </p:nvPr>
        </p:nvSpPr>
        <p:spPr bwMode="auto">
          <a:xfrm>
            <a:off x="1181100" y="695325"/>
            <a:ext cx="4635500" cy="3476625"/>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700088" y="4403725"/>
            <a:ext cx="5597525" cy="4171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7590" name="Rectangle 6"/>
          <p:cNvSpPr>
            <a:spLocks noGrp="1" noChangeArrowheads="1"/>
          </p:cNvSpPr>
          <p:nvPr>
            <p:ph type="ftr" sz="quarter" idx="4"/>
          </p:nvPr>
        </p:nvSpPr>
        <p:spPr bwMode="auto">
          <a:xfrm>
            <a:off x="0" y="88058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67591" name="Rectangle 7"/>
          <p:cNvSpPr>
            <a:spLocks noGrp="1" noChangeArrowheads="1"/>
          </p:cNvSpPr>
          <p:nvPr>
            <p:ph type="sldNum" sz="quarter" idx="5"/>
          </p:nvPr>
        </p:nvSpPr>
        <p:spPr bwMode="auto">
          <a:xfrm>
            <a:off x="3963988" y="88058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7A3E115F-C86F-41A7-94EE-20475C14ED8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DD3DA40-E910-4307-A337-C7332A8EA910}" type="slidenum">
              <a:rPr lang="en-US" smtClean="0"/>
              <a:pPr/>
              <a:t>1</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9447C31-077F-4051-8DB8-3E949A2BEF42}" type="slidenum">
              <a:rPr lang="en-US" smtClean="0"/>
              <a:pPr/>
              <a:t>10</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3639349A-0F51-4677-ACBD-2175C3D00A5A}" type="slidenum">
              <a:rPr lang="en-US" smtClean="0"/>
              <a:pPr/>
              <a:t>11</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E698DF43-C057-40E0-893C-644BA685A5B5}" type="slidenum">
              <a:rPr lang="en-US" smtClean="0"/>
              <a:pPr/>
              <a:t>12</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A38FD76C-6379-44EF-9839-2BDF9F8F229D}" type="slidenum">
              <a:rPr lang="en-US" smtClean="0"/>
              <a:pPr/>
              <a:t>13</a:t>
            </a:fld>
            <a:endParaRPr 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1D426C2E-C1D0-4DC1-98E2-BD8592C1B6AC}" type="slidenum">
              <a:rPr lang="en-US" smtClean="0"/>
              <a:pPr/>
              <a:t>14</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C61D8984-6663-45C8-845F-919C5C326DB9}" type="slidenum">
              <a:rPr lang="en-US" smtClean="0"/>
              <a:pPr/>
              <a:t>15</a:t>
            </a:fld>
            <a:endParaRPr 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1366845D-D965-454D-8E98-4F3E66ED32DA}" type="slidenum">
              <a:rPr lang="en-US" smtClean="0"/>
              <a:pPr/>
              <a:t>16</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2E68A9A1-F448-4BF6-A4C3-189E65E01116}" type="slidenum">
              <a:rPr lang="en-US" smtClean="0"/>
              <a:pPr/>
              <a:t>17</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C0E28C9D-308F-4B7C-9E1E-6C60D768FE68}" type="slidenum">
              <a:rPr lang="en-US" smtClean="0"/>
              <a:pPr/>
              <a:t>18</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A65B052-7921-4350-BD4A-1D52577F4018}" type="slidenum">
              <a:rPr lang="en-US" smtClean="0"/>
              <a:pPr/>
              <a:t>19</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C45A3FA8-FAD3-40AF-846F-853865BFAD40}" type="slidenum">
              <a:rPr lang="en-US" smtClean="0"/>
              <a:pPr/>
              <a:t>2</a:t>
            </a:fld>
            <a:endParaRPr 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B04DE33C-B26A-4482-8056-BAC93AEEA1D6}" type="slidenum">
              <a:rPr lang="en-US" smtClean="0"/>
              <a:pPr/>
              <a:t>20</a:t>
            </a:fld>
            <a:endParaRPr lang="en-US"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8A988972-AB21-491E-85EC-BE1CC76DC0C8}" type="slidenum">
              <a:rPr lang="en-US" smtClean="0"/>
              <a:pPr/>
              <a:t>21</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9C442ABB-9AD3-47A5-9A9E-422D5140E6FB}" type="slidenum">
              <a:rPr lang="en-US" smtClean="0"/>
              <a:pPr/>
              <a:t>22</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708452BA-CE0C-4C74-8029-BF2B236D4BB4}" type="slidenum">
              <a:rPr lang="en-US" smtClean="0"/>
              <a:pPr/>
              <a:t>23</a:t>
            </a:fld>
            <a:endParaRPr lang="en-US"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4A1A1667-159E-4169-838B-70269195B029}" type="slidenum">
              <a:rPr lang="en-US" smtClean="0"/>
              <a:pPr/>
              <a:t>24</a:t>
            </a:fld>
            <a:endParaRPr lang="en-US"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3E0648E6-257E-4D11-9BC0-9B3E4F47A62C}" type="slidenum">
              <a:rPr lang="en-US" smtClean="0"/>
              <a:pPr/>
              <a:t>25</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9F583F7C-9BE8-4DEF-8483-A090ACF240B1}" type="slidenum">
              <a:rPr lang="en-US" smtClean="0"/>
              <a:pPr/>
              <a:t>26</a:t>
            </a:fld>
            <a:endParaRPr lang="en-US"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8BC502A0-74A7-44E5-8BE3-2F54D30419AB}" type="slidenum">
              <a:rPr lang="en-US" smtClean="0"/>
              <a:pPr/>
              <a:t>27</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78E89D4C-0E88-40B0-8684-F05F309BEA6D}" type="slidenum">
              <a:rPr lang="en-US" smtClean="0"/>
              <a:pPr/>
              <a:t>28</a:t>
            </a:fld>
            <a:endParaRPr lang="en-US"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E910B19B-0E58-416C-B7E3-56831BE0FB10}" type="slidenum">
              <a:rPr lang="en-US" smtClean="0"/>
              <a:pPr/>
              <a:t>29</a:t>
            </a:fld>
            <a:endParaRPr lang="en-US"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B64FCBA-7C4E-423A-97B8-AE05A770BC69}" type="slidenum">
              <a:rPr lang="en-US" smtClean="0"/>
              <a:pPr/>
              <a:t>3</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8FD26B7E-670D-469A-AA3E-2553238BDF30}" type="slidenum">
              <a:rPr lang="en-US" smtClean="0"/>
              <a:pPr/>
              <a:t>30</a:t>
            </a:fld>
            <a:endParaRPr lang="en-US"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7B1227A0-7E06-43E9-AAA1-3969C2ECFD24}" type="slidenum">
              <a:rPr lang="en-US" smtClean="0"/>
              <a:pPr/>
              <a:t>31</a:t>
            </a:fld>
            <a:endParaRPr lang="en-US"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671DD3D0-F082-4C59-A4E6-E57934221936}" type="slidenum">
              <a:rPr lang="en-US" smtClean="0"/>
              <a:pPr/>
              <a:t>32</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12C5A30B-FB8B-4B83-B0A5-93F10F978B13}" type="slidenum">
              <a:rPr lang="en-US" smtClean="0"/>
              <a:pPr/>
              <a:t>33</a:t>
            </a:fld>
            <a:endParaRPr lang="en-US"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A5F8A2DD-1C6F-46C3-B316-44C87BAF6D93}" type="slidenum">
              <a:rPr lang="en-US" smtClean="0"/>
              <a:pPr/>
              <a:t>34</a:t>
            </a:fld>
            <a:endParaRPr lang="en-US" smtClean="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0943B8EE-069F-48A1-AD05-7E5581F4E78E}" type="slidenum">
              <a:rPr lang="en-US" smtClean="0"/>
              <a:pPr/>
              <a:t>35</a:t>
            </a:fld>
            <a:endParaRPr lang="en-US" smtClean="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F72F8535-46CB-48C1-8F78-C84612CCDC98}" type="slidenum">
              <a:rPr lang="en-US" smtClean="0"/>
              <a:pPr/>
              <a:t>36</a:t>
            </a:fld>
            <a:endParaRPr lang="en-US"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9A30D16D-E3E8-455A-BBB1-CBDD6D9368FE}" type="slidenum">
              <a:rPr lang="en-US" smtClean="0"/>
              <a:pPr/>
              <a:t>37</a:t>
            </a:fld>
            <a:endParaRPr lang="en-US"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6FE28DF5-3D09-4B7E-89A7-29B6DE38F077}" type="slidenum">
              <a:rPr lang="en-US" smtClean="0"/>
              <a:pPr/>
              <a:t>38</a:t>
            </a:fld>
            <a:endParaRPr lang="en-US"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8467AA4D-64D1-4C51-9C18-382020C71FA4}" type="slidenum">
              <a:rPr lang="en-US" smtClean="0"/>
              <a:pPr/>
              <a:t>39</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EF8CE300-A146-46B8-BDD7-577AA86B5843}" type="slidenum">
              <a:rPr lang="en-US" smtClean="0"/>
              <a:pPr/>
              <a:t>4</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BE604AAA-7F85-4E83-AC6C-408475D776F3}" type="slidenum">
              <a:rPr lang="en-US" smtClean="0"/>
              <a:pPr/>
              <a:t>40</a:t>
            </a:fld>
            <a:endParaRPr lang="en-US"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38BD5920-6B99-4B08-A597-5CE3CDB0DD8D}" type="slidenum">
              <a:rPr lang="en-US" smtClean="0"/>
              <a:pPr/>
              <a:t>41</a:t>
            </a:fld>
            <a:endParaRPr lang="en-US" smtClean="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72F1539F-15FE-4050-B806-2F8C063C5D49}" type="slidenum">
              <a:rPr lang="en-US" smtClean="0"/>
              <a:pPr/>
              <a:t>42</a:t>
            </a:fld>
            <a:endParaRPr lang="en-US"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37F5B5E0-D2EF-411D-8710-C25F28C1202C}" type="slidenum">
              <a:rPr lang="en-US" smtClean="0"/>
              <a:pPr/>
              <a:t>43</a:t>
            </a:fld>
            <a:endParaRPr lang="en-US" smtClean="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A4AF4707-B539-4D5B-AE67-8C18FC8EF00B}" type="slidenum">
              <a:rPr lang="en-US" smtClean="0"/>
              <a:pPr/>
              <a:t>44</a:t>
            </a:fld>
            <a:endParaRPr lang="en-US"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71CFFE58-0ECD-4B94-A6DB-CB4285AF62F9}" type="slidenum">
              <a:rPr lang="en-US" smtClean="0"/>
              <a:pPr/>
              <a:t>45</a:t>
            </a:fld>
            <a:endParaRPr lang="en-US" smtClean="0"/>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C0352685-468F-4F2D-B5A6-953463016C6D}" type="slidenum">
              <a:rPr lang="en-US" smtClean="0"/>
              <a:pPr/>
              <a:t>46</a:t>
            </a:fld>
            <a:endParaRPr lang="en-US"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9142EA23-02ED-48CC-B4B5-8373EA75A888}" type="slidenum">
              <a:rPr lang="en-US" smtClean="0"/>
              <a:pPr/>
              <a:t>47</a:t>
            </a:fld>
            <a:endParaRPr lang="en-US" smtClean="0"/>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44648180-68A8-4A21-8378-59F81A208541}" type="slidenum">
              <a:rPr lang="en-US" smtClean="0"/>
              <a:pPr/>
              <a:t>48</a:t>
            </a:fld>
            <a:endParaRPr lang="en-US" smtClean="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41E9CB97-6022-4D43-A75E-A9C3B248D3A3}" type="slidenum">
              <a:rPr lang="en-US" smtClean="0"/>
              <a:pPr/>
              <a:t>49</a:t>
            </a:fld>
            <a:endParaRPr lang="en-US" smtClean="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2C2C5354-B3D4-4262-A4C1-7F3161382D11}" type="slidenum">
              <a:rPr lang="en-US" smtClean="0"/>
              <a:pPr/>
              <a:t>5</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25C004FE-5219-4AA3-A7B4-0D5FCD60E7D2}" type="slidenum">
              <a:rPr lang="en-US" smtClean="0"/>
              <a:pPr/>
              <a:t>50</a:t>
            </a:fld>
            <a:endParaRPr lang="en-US" smtClean="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2A86707E-BD15-4AF1-BFBC-3D2E43493694}" type="slidenum">
              <a:rPr lang="en-US" smtClean="0"/>
              <a:pPr/>
              <a:t>51</a:t>
            </a:fld>
            <a:endParaRPr lang="en-US" smtClean="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C9FC099B-A80F-4E67-B393-5AD9EC26B1BC}" type="slidenum">
              <a:rPr lang="en-US" smtClean="0"/>
              <a:pPr/>
              <a:t>52</a:t>
            </a:fld>
            <a:endParaRPr lang="en-US"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42B86595-409A-4C0B-A1F2-AA66AF93A73A}" type="slidenum">
              <a:rPr lang="en-US" smtClean="0"/>
              <a:pPr/>
              <a:t>53</a:t>
            </a:fld>
            <a:endParaRPr lang="en-US" smtClean="0"/>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B3AE6E61-AD9D-4287-9F7F-9B38A92BD759}" type="slidenum">
              <a:rPr lang="en-US" smtClean="0"/>
              <a:pPr/>
              <a:t>54</a:t>
            </a:fld>
            <a:endParaRPr lang="en-US" smtClean="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A03C9A43-DBC0-4C42-A7EE-1D3A42F0AFBF}" type="slidenum">
              <a:rPr lang="en-US" smtClean="0"/>
              <a:pPr/>
              <a:t>55</a:t>
            </a:fld>
            <a:endParaRPr lang="en-US" smtClean="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2C4E1C56-C31E-4C6B-93AF-639F37581E13}" type="slidenum">
              <a:rPr lang="en-US" smtClean="0"/>
              <a:pPr/>
              <a:t>6</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8A2B80B0-B6A3-4899-8A9F-D7B7123D7132}" type="slidenum">
              <a:rPr lang="en-US" smtClean="0"/>
              <a:pPr/>
              <a:t>7</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2C41F471-EBF9-4E3E-988F-659519BCA114}" type="slidenum">
              <a:rPr lang="en-US" smtClean="0"/>
              <a:pPr/>
              <a:t>8</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5B8C053E-478F-42B4-B2AD-AEC283191833}" type="slidenum">
              <a:rPr lang="en-US" smtClean="0"/>
              <a:pPr/>
              <a:t>9</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65547"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6554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r>
              <a:rPr lang="en-US"/>
              <a:t>1/24/2008</a:t>
            </a:r>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r>
              <a:rPr lang="en-US"/>
              <a:t>Intelligent Systems and Soft Computing</a:t>
            </a:r>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5786A4CD-B7D8-4592-9D0E-77A3542CA60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5" name="Rectangle 3"/>
          <p:cNvSpPr>
            <a:spLocks noGrp="1" noChangeArrowheads="1"/>
          </p:cNvSpPr>
          <p:nvPr>
            <p:ph type="sldNum" sz="quarter" idx="11"/>
          </p:nvPr>
        </p:nvSpPr>
        <p:spPr>
          <a:ln/>
        </p:spPr>
        <p:txBody>
          <a:bodyPr/>
          <a:lstStyle>
            <a:lvl1pPr>
              <a:defRPr/>
            </a:lvl1pPr>
          </a:lstStyle>
          <a:p>
            <a:pPr>
              <a:defRPr/>
            </a:pPr>
            <a:fld id="{4F7F7613-98D2-422D-B042-0E20D44EC9FD}"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5" name="Rectangle 3"/>
          <p:cNvSpPr>
            <a:spLocks noGrp="1" noChangeArrowheads="1"/>
          </p:cNvSpPr>
          <p:nvPr>
            <p:ph type="sldNum" sz="quarter" idx="11"/>
          </p:nvPr>
        </p:nvSpPr>
        <p:spPr>
          <a:ln/>
        </p:spPr>
        <p:txBody>
          <a:bodyPr/>
          <a:lstStyle>
            <a:lvl1pPr>
              <a:defRPr/>
            </a:lvl1pPr>
          </a:lstStyle>
          <a:p>
            <a:pPr>
              <a:defRPr/>
            </a:pPr>
            <a:fld id="{B3B03F5D-E6E6-4355-AFA4-DFA9E013DC16}"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5" name="Rectangle 3"/>
          <p:cNvSpPr>
            <a:spLocks noGrp="1" noChangeArrowheads="1"/>
          </p:cNvSpPr>
          <p:nvPr>
            <p:ph type="sldNum" sz="quarter" idx="11"/>
          </p:nvPr>
        </p:nvSpPr>
        <p:spPr>
          <a:ln/>
        </p:spPr>
        <p:txBody>
          <a:bodyPr/>
          <a:lstStyle>
            <a:lvl1pPr>
              <a:defRPr/>
            </a:lvl1pPr>
          </a:lstStyle>
          <a:p>
            <a:pPr>
              <a:defRPr/>
            </a:pPr>
            <a:fld id="{A9AC9D51-CCE4-4AA1-908C-2C90DFEE2B4D}"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5" name="Rectangle 3"/>
          <p:cNvSpPr>
            <a:spLocks noGrp="1" noChangeArrowheads="1"/>
          </p:cNvSpPr>
          <p:nvPr>
            <p:ph type="sldNum" sz="quarter" idx="11"/>
          </p:nvPr>
        </p:nvSpPr>
        <p:spPr>
          <a:ln/>
        </p:spPr>
        <p:txBody>
          <a:bodyPr/>
          <a:lstStyle>
            <a:lvl1pPr>
              <a:defRPr/>
            </a:lvl1pPr>
          </a:lstStyle>
          <a:p>
            <a:pPr>
              <a:defRPr/>
            </a:pPr>
            <a:fld id="{C422E729-50B9-4513-BF66-FF242688E159}"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6" name="Rectangle 3"/>
          <p:cNvSpPr>
            <a:spLocks noGrp="1" noChangeArrowheads="1"/>
          </p:cNvSpPr>
          <p:nvPr>
            <p:ph type="sldNum" sz="quarter" idx="11"/>
          </p:nvPr>
        </p:nvSpPr>
        <p:spPr>
          <a:ln/>
        </p:spPr>
        <p:txBody>
          <a:bodyPr/>
          <a:lstStyle>
            <a:lvl1pPr>
              <a:defRPr/>
            </a:lvl1pPr>
          </a:lstStyle>
          <a:p>
            <a:pPr>
              <a:defRPr/>
            </a:pPr>
            <a:fld id="{DF7CA795-328A-491D-A472-16F056BD1B42}"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8" name="Rectangle 3"/>
          <p:cNvSpPr>
            <a:spLocks noGrp="1" noChangeArrowheads="1"/>
          </p:cNvSpPr>
          <p:nvPr>
            <p:ph type="sldNum" sz="quarter" idx="11"/>
          </p:nvPr>
        </p:nvSpPr>
        <p:spPr>
          <a:ln/>
        </p:spPr>
        <p:txBody>
          <a:bodyPr/>
          <a:lstStyle>
            <a:lvl1pPr>
              <a:defRPr/>
            </a:lvl1pPr>
          </a:lstStyle>
          <a:p>
            <a:pPr>
              <a:defRPr/>
            </a:pPr>
            <a:fld id="{053A1246-0C06-49EE-A48A-C258ADF039C8}"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4" name="Rectangle 3"/>
          <p:cNvSpPr>
            <a:spLocks noGrp="1" noChangeArrowheads="1"/>
          </p:cNvSpPr>
          <p:nvPr>
            <p:ph type="sldNum" sz="quarter" idx="11"/>
          </p:nvPr>
        </p:nvSpPr>
        <p:spPr>
          <a:ln/>
        </p:spPr>
        <p:txBody>
          <a:bodyPr/>
          <a:lstStyle>
            <a:lvl1pPr>
              <a:defRPr/>
            </a:lvl1pPr>
          </a:lstStyle>
          <a:p>
            <a:pPr>
              <a:defRPr/>
            </a:pPr>
            <a:fld id="{1FC2E308-59D5-433F-904A-89FA47A7484C}"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3" name="Rectangle 3"/>
          <p:cNvSpPr>
            <a:spLocks noGrp="1" noChangeArrowheads="1"/>
          </p:cNvSpPr>
          <p:nvPr>
            <p:ph type="sldNum" sz="quarter" idx="11"/>
          </p:nvPr>
        </p:nvSpPr>
        <p:spPr>
          <a:ln/>
        </p:spPr>
        <p:txBody>
          <a:bodyPr/>
          <a:lstStyle>
            <a:lvl1pPr>
              <a:defRPr/>
            </a:lvl1pPr>
          </a:lstStyle>
          <a:p>
            <a:pPr>
              <a:defRPr/>
            </a:pPr>
            <a:fld id="{693CBA59-81D7-4E42-81F5-63F8DD32FF43}"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6" name="Rectangle 3"/>
          <p:cNvSpPr>
            <a:spLocks noGrp="1" noChangeArrowheads="1"/>
          </p:cNvSpPr>
          <p:nvPr>
            <p:ph type="sldNum" sz="quarter" idx="11"/>
          </p:nvPr>
        </p:nvSpPr>
        <p:spPr>
          <a:ln/>
        </p:spPr>
        <p:txBody>
          <a:bodyPr/>
          <a:lstStyle>
            <a:lvl1pPr>
              <a:defRPr/>
            </a:lvl1pPr>
          </a:lstStyle>
          <a:p>
            <a:pPr>
              <a:defRPr/>
            </a:pPr>
            <a:fld id="{7736367B-5AD2-41ED-903D-C19B0303B859}"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r>
              <a:rPr lang="en-US"/>
              <a:t>1/24/2008</a:t>
            </a:r>
          </a:p>
        </p:txBody>
      </p:sp>
      <p:sp>
        <p:nvSpPr>
          <p:cNvPr id="6" name="Rectangle 3"/>
          <p:cNvSpPr>
            <a:spLocks noGrp="1" noChangeArrowheads="1"/>
          </p:cNvSpPr>
          <p:nvPr>
            <p:ph type="sldNum" sz="quarter" idx="11"/>
          </p:nvPr>
        </p:nvSpPr>
        <p:spPr>
          <a:ln/>
        </p:spPr>
        <p:txBody>
          <a:bodyPr/>
          <a:lstStyle>
            <a:lvl1pPr>
              <a:defRPr/>
            </a:lvl1pPr>
          </a:lstStyle>
          <a:p>
            <a:pPr>
              <a:defRPr/>
            </a:pPr>
            <a:fld id="{907DC3F2-478D-4E10-B70E-F8E8824A13A6}"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r>
              <a:rPr lang="en-US"/>
              <a:t>Intelligent Systems and Soft Computing</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r>
              <a:rPr lang="en-US"/>
              <a:t>1/24/2008</a:t>
            </a:r>
          </a:p>
        </p:txBody>
      </p:sp>
      <p:sp>
        <p:nvSpPr>
          <p:cNvPr id="64515"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08A3C20A-108B-49A7-ADFE-374CA859A06F}"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64518"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64519"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64520"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64521"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64522"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4523"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64524"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64525"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4526"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pitchFamily="34" charset="0"/>
              </a:defRPr>
            </a:lvl1pPr>
          </a:lstStyle>
          <a:p>
            <a:pPr>
              <a:defRPr/>
            </a:pPr>
            <a:r>
              <a:rPr lang="en-US"/>
              <a:t>Intelligent Systems and Soft Computing</a:t>
            </a:r>
          </a:p>
        </p:txBody>
      </p:sp>
      <p:sp>
        <p:nvSpPr>
          <p:cNvPr id="64527"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10"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hf hdr="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a:noFill/>
        </p:spPr>
        <p:txBody>
          <a:bodyPr/>
          <a:lstStyle/>
          <a:p>
            <a:r>
              <a:rPr lang="en-US" smtClean="0"/>
              <a:t>1/24/2008</a:t>
            </a:r>
          </a:p>
        </p:txBody>
      </p:sp>
      <p:sp>
        <p:nvSpPr>
          <p:cNvPr id="3075" name="Slide Number Placeholder 2"/>
          <p:cNvSpPr>
            <a:spLocks noGrp="1"/>
          </p:cNvSpPr>
          <p:nvPr>
            <p:ph type="sldNum" sz="quarter" idx="11"/>
          </p:nvPr>
        </p:nvSpPr>
        <p:spPr>
          <a:noFill/>
        </p:spPr>
        <p:txBody>
          <a:bodyPr/>
          <a:lstStyle/>
          <a:p>
            <a:fld id="{2AA0F21B-A05B-4333-98A7-DF0F4890ABE5}" type="slidenum">
              <a:rPr lang="en-US" smtClean="0"/>
              <a:pPr/>
              <a:t>1</a:t>
            </a:fld>
            <a:endParaRPr lang="en-US" smtClean="0"/>
          </a:p>
        </p:txBody>
      </p:sp>
      <p:sp>
        <p:nvSpPr>
          <p:cNvPr id="3076" name="Footer Placeholder 3"/>
          <p:cNvSpPr>
            <a:spLocks noGrp="1"/>
          </p:cNvSpPr>
          <p:nvPr>
            <p:ph type="ftr" sz="quarter" idx="12"/>
          </p:nvPr>
        </p:nvSpPr>
        <p:spPr>
          <a:noFill/>
        </p:spPr>
        <p:txBody>
          <a:bodyPr/>
          <a:lstStyle/>
          <a:p>
            <a:r>
              <a:rPr lang="en-US" smtClean="0"/>
              <a:t>Intelligent Systems and Soft Computing</a:t>
            </a:r>
          </a:p>
        </p:txBody>
      </p:sp>
      <p:sp>
        <p:nvSpPr>
          <p:cNvPr id="2058" name="Rectangle 10"/>
          <p:cNvSpPr>
            <a:spLocks noChangeArrowheads="1"/>
          </p:cNvSpPr>
          <p:nvPr/>
        </p:nvSpPr>
        <p:spPr bwMode="auto">
          <a:xfrm>
            <a:off x="301625" y="225425"/>
            <a:ext cx="2657475" cy="731838"/>
          </a:xfrm>
          <a:prstGeom prst="rect">
            <a:avLst/>
          </a:prstGeom>
          <a:noFill/>
          <a:ln w="12700" cap="sq">
            <a:noFill/>
            <a:miter lim="800000"/>
            <a:headEnd type="none" w="sm" len="sm"/>
            <a:tailEnd type="none" w="sm" len="sm"/>
          </a:ln>
          <a:effectLst/>
        </p:spPr>
        <p:txBody>
          <a:bodyPr>
            <a:spAutoFit/>
          </a:bodyPr>
          <a:lstStyle/>
          <a:p>
            <a:pPr>
              <a:spcBef>
                <a:spcPct val="50000"/>
              </a:spcBef>
              <a:defRPr/>
            </a:pPr>
            <a:r>
              <a:rPr lang="id-ID" sz="4200" b="1" u="sng" dirty="0" smtClean="0">
                <a:solidFill>
                  <a:srgbClr val="FBFE00"/>
                </a:solidFill>
                <a:effectLst>
                  <a:outerShdw blurRad="38100" dist="38100" dir="2700000" algn="tl">
                    <a:srgbClr val="000000"/>
                  </a:outerShdw>
                </a:effectLst>
                <a:latin typeface="Times New Roman" pitchFamily="18" charset="0"/>
              </a:rPr>
              <a:t>Subject</a:t>
            </a:r>
            <a:endParaRPr lang="en-US" sz="4200" b="1" dirty="0">
              <a:solidFill>
                <a:srgbClr val="FBFE00"/>
              </a:solidFill>
              <a:effectLst>
                <a:outerShdw blurRad="38100" dist="38100" dir="2700000" algn="tl">
                  <a:srgbClr val="000000"/>
                </a:outerShdw>
              </a:effectLst>
              <a:latin typeface="Times New Roman" pitchFamily="18" charset="0"/>
            </a:endParaRPr>
          </a:p>
        </p:txBody>
      </p:sp>
      <p:sp>
        <p:nvSpPr>
          <p:cNvPr id="2059" name="Rectangle 11"/>
          <p:cNvSpPr>
            <a:spLocks noChangeArrowheads="1"/>
          </p:cNvSpPr>
          <p:nvPr/>
        </p:nvSpPr>
        <p:spPr bwMode="auto">
          <a:xfrm>
            <a:off x="279400" y="1825625"/>
            <a:ext cx="8631238" cy="4435475"/>
          </a:xfrm>
          <a:prstGeom prst="rect">
            <a:avLst/>
          </a:prstGeom>
          <a:noFill/>
          <a:ln w="12700" cap="sq">
            <a:noFill/>
            <a:miter lim="800000"/>
            <a:headEnd type="none" w="sm" len="sm"/>
            <a:tailEnd type="none" w="sm" len="sm"/>
          </a:ln>
          <a:effectLst/>
        </p:spPr>
        <p:txBody>
          <a:bodyPr>
            <a:spAutoFit/>
          </a:bodyPr>
          <a:lstStyle/>
          <a:p>
            <a:pPr marL="381000" indent="-381000">
              <a:lnSpc>
                <a:spcPct val="75000"/>
              </a:lnSpc>
              <a:spcBef>
                <a:spcPct val="50000"/>
              </a:spcBef>
              <a:buClr>
                <a:schemeClr val="tx2"/>
              </a:buClr>
              <a:buFont typeface="Wingdings" pitchFamily="2" charset="2"/>
              <a:buChar char="n"/>
              <a:defRPr/>
            </a:pPr>
            <a:r>
              <a:rPr lang="en-US" sz="3000" b="1" dirty="0">
                <a:solidFill>
                  <a:srgbClr val="FFFFFF"/>
                </a:solidFill>
                <a:effectLst>
                  <a:outerShdw blurRad="38100" dist="38100" dir="2700000" algn="tl">
                    <a:srgbClr val="000000"/>
                  </a:outerShdw>
                </a:effectLst>
                <a:latin typeface="Times New Roman" pitchFamily="18" charset="0"/>
              </a:rPr>
              <a:t>Introduction, or what is knowledge?</a:t>
            </a:r>
          </a:p>
          <a:p>
            <a:pPr marL="381000" indent="-381000">
              <a:lnSpc>
                <a:spcPct val="75000"/>
              </a:lnSpc>
              <a:spcBef>
                <a:spcPct val="50000"/>
              </a:spcBef>
              <a:buClr>
                <a:schemeClr val="tx2"/>
              </a:buClr>
              <a:buFont typeface="Wingdings" pitchFamily="2" charset="2"/>
              <a:buChar char="n"/>
              <a:defRPr/>
            </a:pPr>
            <a:r>
              <a:rPr lang="en-US" sz="3000" b="1" dirty="0">
                <a:solidFill>
                  <a:srgbClr val="FFFFFF"/>
                </a:solidFill>
                <a:effectLst>
                  <a:outerShdw blurRad="38100" dist="38100" dir="2700000" algn="tl">
                    <a:srgbClr val="000000"/>
                  </a:outerShdw>
                </a:effectLst>
                <a:latin typeface="Times New Roman" pitchFamily="18" charset="0"/>
              </a:rPr>
              <a:t>Rules as a knowledge representation technique</a:t>
            </a:r>
          </a:p>
          <a:p>
            <a:pPr marL="381000" indent="-381000">
              <a:lnSpc>
                <a:spcPct val="75000"/>
              </a:lnSpc>
              <a:spcBef>
                <a:spcPct val="50000"/>
              </a:spcBef>
              <a:buClr>
                <a:schemeClr val="tx2"/>
              </a:buClr>
              <a:buFont typeface="Wingdings" pitchFamily="2" charset="2"/>
              <a:buChar char="n"/>
              <a:defRPr/>
            </a:pPr>
            <a:r>
              <a:rPr lang="en-US" sz="3000" b="1" dirty="0">
                <a:solidFill>
                  <a:srgbClr val="FFFFFF"/>
                </a:solidFill>
                <a:effectLst>
                  <a:outerShdw blurRad="38100" dist="38100" dir="2700000" algn="tl">
                    <a:srgbClr val="000000"/>
                  </a:outerShdw>
                </a:effectLst>
                <a:latin typeface="Times New Roman" pitchFamily="18" charset="0"/>
              </a:rPr>
              <a:t>The main players in the development team</a:t>
            </a:r>
          </a:p>
          <a:p>
            <a:pPr marL="381000" indent="-381000">
              <a:lnSpc>
                <a:spcPct val="75000"/>
              </a:lnSpc>
              <a:spcBef>
                <a:spcPct val="50000"/>
              </a:spcBef>
              <a:buClr>
                <a:schemeClr val="tx2"/>
              </a:buClr>
              <a:buFont typeface="Wingdings" pitchFamily="2" charset="2"/>
              <a:buChar char="n"/>
              <a:defRPr/>
            </a:pPr>
            <a:r>
              <a:rPr lang="en-US" sz="3000" b="1" dirty="0">
                <a:solidFill>
                  <a:srgbClr val="FFFFFF"/>
                </a:solidFill>
                <a:effectLst>
                  <a:outerShdw blurRad="38100" dist="38100" dir="2700000" algn="tl">
                    <a:srgbClr val="000000"/>
                  </a:outerShdw>
                </a:effectLst>
                <a:latin typeface="Times New Roman" pitchFamily="18" charset="0"/>
              </a:rPr>
              <a:t>Structure of a rule-based expert system</a:t>
            </a:r>
          </a:p>
          <a:p>
            <a:pPr marL="381000" indent="-381000">
              <a:lnSpc>
                <a:spcPct val="75000"/>
              </a:lnSpc>
              <a:spcBef>
                <a:spcPct val="50000"/>
              </a:spcBef>
              <a:buClr>
                <a:schemeClr val="tx2"/>
              </a:buClr>
              <a:buFont typeface="Wingdings" pitchFamily="2" charset="2"/>
              <a:buChar char="n"/>
              <a:defRPr/>
            </a:pPr>
            <a:r>
              <a:rPr lang="en-US" sz="3000" b="1" dirty="0">
                <a:solidFill>
                  <a:srgbClr val="FFFFFF"/>
                </a:solidFill>
                <a:effectLst>
                  <a:outerShdw blurRad="38100" dist="38100" dir="2700000" algn="tl">
                    <a:srgbClr val="000000"/>
                  </a:outerShdw>
                </a:effectLst>
                <a:latin typeface="Times New Roman" pitchFamily="18" charset="0"/>
              </a:rPr>
              <a:t>Characteristics of an expert system</a:t>
            </a:r>
          </a:p>
          <a:p>
            <a:pPr marL="381000" indent="-381000">
              <a:lnSpc>
                <a:spcPct val="75000"/>
              </a:lnSpc>
              <a:spcBef>
                <a:spcPct val="50000"/>
              </a:spcBef>
              <a:buClr>
                <a:schemeClr val="tx2"/>
              </a:buClr>
              <a:buFont typeface="Wingdings" pitchFamily="2" charset="2"/>
              <a:buChar char="n"/>
              <a:defRPr/>
            </a:pPr>
            <a:r>
              <a:rPr lang="en-US" sz="3000" b="1" dirty="0">
                <a:solidFill>
                  <a:srgbClr val="FFFFFF"/>
                </a:solidFill>
                <a:effectLst>
                  <a:outerShdw blurRad="38100" dist="38100" dir="2700000" algn="tl">
                    <a:srgbClr val="000000"/>
                  </a:outerShdw>
                </a:effectLst>
                <a:latin typeface="Times New Roman" pitchFamily="18" charset="0"/>
              </a:rPr>
              <a:t>Forward chaining and backward chaining</a:t>
            </a:r>
          </a:p>
          <a:p>
            <a:pPr marL="381000" indent="-381000">
              <a:lnSpc>
                <a:spcPct val="75000"/>
              </a:lnSpc>
              <a:spcBef>
                <a:spcPct val="50000"/>
              </a:spcBef>
              <a:buClr>
                <a:schemeClr val="tx2"/>
              </a:buClr>
              <a:buFont typeface="Wingdings" pitchFamily="2" charset="2"/>
              <a:buChar char="n"/>
              <a:defRPr/>
            </a:pPr>
            <a:r>
              <a:rPr lang="en-US" sz="3000" b="1" dirty="0">
                <a:solidFill>
                  <a:srgbClr val="FFFFFF"/>
                </a:solidFill>
                <a:effectLst>
                  <a:outerShdw blurRad="38100" dist="38100" dir="2700000" algn="tl">
                    <a:srgbClr val="000000"/>
                  </a:outerShdw>
                </a:effectLst>
                <a:latin typeface="Times New Roman" pitchFamily="18" charset="0"/>
              </a:rPr>
              <a:t>Conflict resolution</a:t>
            </a:r>
          </a:p>
          <a:p>
            <a:pPr marL="381000" indent="-381000">
              <a:lnSpc>
                <a:spcPct val="75000"/>
              </a:lnSpc>
              <a:spcBef>
                <a:spcPct val="50000"/>
              </a:spcBef>
              <a:buClr>
                <a:schemeClr val="tx2"/>
              </a:buClr>
              <a:buFont typeface="Wingdings" pitchFamily="2" charset="2"/>
              <a:buChar char="n"/>
              <a:defRPr/>
            </a:pPr>
            <a:r>
              <a:rPr lang="en-US" sz="3000" b="1" dirty="0">
                <a:solidFill>
                  <a:srgbClr val="FFFFFF"/>
                </a:solidFill>
                <a:effectLst>
                  <a:outerShdw blurRad="38100" dist="38100" dir="2700000" algn="tl">
                    <a:srgbClr val="000000"/>
                  </a:outerShdw>
                </a:effectLst>
                <a:latin typeface="Times New Roman" pitchFamily="18" charset="0"/>
              </a:rPr>
              <a:t>Summary </a:t>
            </a:r>
          </a:p>
        </p:txBody>
      </p:sp>
      <p:sp>
        <p:nvSpPr>
          <p:cNvPr id="2060" name="Rectangle 12"/>
          <p:cNvSpPr>
            <a:spLocks noChangeArrowheads="1"/>
          </p:cNvSpPr>
          <p:nvPr/>
        </p:nvSpPr>
        <p:spPr bwMode="auto">
          <a:xfrm>
            <a:off x="298450" y="1095375"/>
            <a:ext cx="6200775" cy="731838"/>
          </a:xfrm>
          <a:prstGeom prst="rect">
            <a:avLst/>
          </a:prstGeom>
          <a:noFill/>
          <a:ln w="12700" cap="sq">
            <a:noFill/>
            <a:miter lim="800000"/>
            <a:headEnd type="none" w="sm" len="sm"/>
            <a:tailEnd type="none" w="sm" len="sm"/>
          </a:ln>
          <a:effectLst/>
        </p:spPr>
        <p:txBody>
          <a:bodyPr wrap="none">
            <a:spAutoFit/>
          </a:bodyPr>
          <a:lstStyle/>
          <a:p>
            <a:pPr>
              <a:defRPr/>
            </a:pPr>
            <a:r>
              <a:rPr lang="en-US" sz="4200" b="1">
                <a:solidFill>
                  <a:srgbClr val="FBFE00"/>
                </a:solidFill>
                <a:effectLst>
                  <a:outerShdw blurRad="38100" dist="38100" dir="2700000" algn="tl">
                    <a:srgbClr val="000000"/>
                  </a:outerShdw>
                </a:effectLst>
                <a:latin typeface="Times New Roman" pitchFamily="18" charset="0"/>
              </a:rPr>
              <a:t>Rule-based expert systems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1"/>
          <p:cNvSpPr>
            <a:spLocks noGrp="1"/>
          </p:cNvSpPr>
          <p:nvPr>
            <p:ph type="dt" sz="quarter" idx="10"/>
          </p:nvPr>
        </p:nvSpPr>
        <p:spPr>
          <a:noFill/>
        </p:spPr>
        <p:txBody>
          <a:bodyPr/>
          <a:lstStyle/>
          <a:p>
            <a:r>
              <a:rPr lang="en-US" smtClean="0"/>
              <a:t>1/24/2008</a:t>
            </a:r>
          </a:p>
        </p:txBody>
      </p:sp>
      <p:sp>
        <p:nvSpPr>
          <p:cNvPr id="12291" name="Slide Number Placeholder 2"/>
          <p:cNvSpPr>
            <a:spLocks noGrp="1"/>
          </p:cNvSpPr>
          <p:nvPr>
            <p:ph type="sldNum" sz="quarter" idx="11"/>
          </p:nvPr>
        </p:nvSpPr>
        <p:spPr>
          <a:noFill/>
        </p:spPr>
        <p:txBody>
          <a:bodyPr/>
          <a:lstStyle/>
          <a:p>
            <a:fld id="{1E6F6A71-D665-49FC-A237-ECEEF628BAF0}" type="slidenum">
              <a:rPr lang="en-US" smtClean="0"/>
              <a:pPr/>
              <a:t>10</a:t>
            </a:fld>
            <a:endParaRPr lang="en-US" smtClean="0"/>
          </a:p>
        </p:txBody>
      </p:sp>
      <p:sp>
        <p:nvSpPr>
          <p:cNvPr id="12292" name="Footer Placeholder 3"/>
          <p:cNvSpPr>
            <a:spLocks noGrp="1"/>
          </p:cNvSpPr>
          <p:nvPr>
            <p:ph type="ftr" sz="quarter" idx="12"/>
          </p:nvPr>
        </p:nvSpPr>
        <p:spPr>
          <a:noFill/>
        </p:spPr>
        <p:txBody>
          <a:bodyPr/>
          <a:lstStyle/>
          <a:p>
            <a:r>
              <a:rPr lang="en-US" smtClean="0"/>
              <a:t>Intelligent Systems and Soft Computing</a:t>
            </a:r>
          </a:p>
        </p:txBody>
      </p:sp>
      <p:sp>
        <p:nvSpPr>
          <p:cNvPr id="20482" name="Rectangle 2"/>
          <p:cNvSpPr>
            <a:spLocks noChangeArrowheads="1"/>
          </p:cNvSpPr>
          <p:nvPr/>
        </p:nvSpPr>
        <p:spPr bwMode="auto">
          <a:xfrm>
            <a:off x="296863" y="215900"/>
            <a:ext cx="8682037" cy="641350"/>
          </a:xfrm>
          <a:prstGeom prst="rect">
            <a:avLst/>
          </a:prstGeom>
          <a:noFill/>
          <a:ln w="12700" cap="sq">
            <a:noFill/>
            <a:miter lim="800000"/>
            <a:headEnd type="none" w="sm" len="sm"/>
            <a:tailEnd type="none" w="sm" len="sm"/>
          </a:ln>
          <a:effectLst/>
        </p:spPr>
        <p:txBody>
          <a:bodyPr>
            <a:spAutoFit/>
          </a:bodyPr>
          <a:lstStyle/>
          <a:p>
            <a:pPr>
              <a:spcBef>
                <a:spcPct val="50000"/>
              </a:spcBef>
              <a:defRPr/>
            </a:pPr>
            <a:r>
              <a:rPr lang="en-US" sz="3600" b="1">
                <a:solidFill>
                  <a:srgbClr val="FBFE00"/>
                </a:solidFill>
                <a:effectLst>
                  <a:outerShdw blurRad="38100" dist="38100" dir="2700000" algn="tl">
                    <a:srgbClr val="000000"/>
                  </a:outerShdw>
                </a:effectLst>
                <a:latin typeface="Times New Roman" pitchFamily="18" charset="0"/>
              </a:rPr>
              <a:t>The main players in the development team</a:t>
            </a:r>
          </a:p>
        </p:txBody>
      </p:sp>
      <p:sp>
        <p:nvSpPr>
          <p:cNvPr id="20483" name="Rectangle 3"/>
          <p:cNvSpPr>
            <a:spLocks noChangeArrowheads="1"/>
          </p:cNvSpPr>
          <p:nvPr/>
        </p:nvSpPr>
        <p:spPr bwMode="auto">
          <a:xfrm>
            <a:off x="271463" y="1241425"/>
            <a:ext cx="8478837" cy="30638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There are five members of the expert system development team: the </a:t>
            </a:r>
            <a:r>
              <a:rPr lang="en-US" sz="3000" b="1">
                <a:solidFill>
                  <a:srgbClr val="FBFE00"/>
                </a:solidFill>
                <a:effectLst>
                  <a:outerShdw blurRad="38100" dist="38100" dir="2700000" algn="tl">
                    <a:srgbClr val="000000"/>
                  </a:outerShdw>
                </a:effectLst>
                <a:latin typeface="Times New Roman" pitchFamily="18" charset="0"/>
              </a:rPr>
              <a:t>domain expert</a:t>
            </a:r>
            <a:r>
              <a:rPr lang="en-US" sz="3000">
                <a:solidFill>
                  <a:srgbClr val="FFFFFF"/>
                </a:solidFill>
                <a:effectLst>
                  <a:outerShdw blurRad="38100" dist="38100" dir="2700000" algn="tl">
                    <a:srgbClr val="000000"/>
                  </a:outerShdw>
                </a:effectLst>
                <a:latin typeface="Times New Roman" pitchFamily="18" charset="0"/>
              </a:rPr>
              <a:t>, the </a:t>
            </a:r>
            <a:r>
              <a:rPr lang="en-US" sz="3000" b="1">
                <a:solidFill>
                  <a:srgbClr val="FBFE00"/>
                </a:solidFill>
                <a:effectLst>
                  <a:outerShdw blurRad="38100" dist="38100" dir="2700000" algn="tl">
                    <a:srgbClr val="000000"/>
                  </a:outerShdw>
                </a:effectLst>
                <a:latin typeface="Times New Roman" pitchFamily="18" charset="0"/>
              </a:rPr>
              <a:t>knowledge engineer</a:t>
            </a:r>
            <a:r>
              <a:rPr lang="en-US" sz="3000">
                <a:solidFill>
                  <a:srgbClr val="FFFFFF"/>
                </a:solidFill>
                <a:effectLst>
                  <a:outerShdw blurRad="38100" dist="38100" dir="2700000" algn="tl">
                    <a:srgbClr val="000000"/>
                  </a:outerShdw>
                </a:effectLst>
                <a:latin typeface="Times New Roman" pitchFamily="18" charset="0"/>
              </a:rPr>
              <a:t>, the </a:t>
            </a:r>
            <a:r>
              <a:rPr lang="en-US" sz="3000" b="1">
                <a:solidFill>
                  <a:srgbClr val="FBFE00"/>
                </a:solidFill>
                <a:effectLst>
                  <a:outerShdw blurRad="38100" dist="38100" dir="2700000" algn="tl">
                    <a:srgbClr val="000000"/>
                  </a:outerShdw>
                </a:effectLst>
                <a:latin typeface="Times New Roman" pitchFamily="18" charset="0"/>
              </a:rPr>
              <a:t>programmer</a:t>
            </a:r>
            <a:r>
              <a:rPr lang="en-US" sz="3000">
                <a:solidFill>
                  <a:srgbClr val="FFFFFF"/>
                </a:solidFill>
                <a:effectLst>
                  <a:outerShdw blurRad="38100" dist="38100" dir="2700000" algn="tl">
                    <a:srgbClr val="000000"/>
                  </a:outerShdw>
                </a:effectLst>
                <a:latin typeface="Times New Roman" pitchFamily="18" charset="0"/>
              </a:rPr>
              <a:t>, the </a:t>
            </a:r>
            <a:r>
              <a:rPr lang="en-US" sz="3000" b="1">
                <a:solidFill>
                  <a:srgbClr val="FBFE00"/>
                </a:solidFill>
                <a:effectLst>
                  <a:outerShdw blurRad="38100" dist="38100" dir="2700000" algn="tl">
                    <a:srgbClr val="000000"/>
                  </a:outerShdw>
                </a:effectLst>
                <a:latin typeface="Times New Roman" pitchFamily="18" charset="0"/>
              </a:rPr>
              <a:t>project manager </a:t>
            </a:r>
            <a:r>
              <a:rPr lang="en-US" sz="3000">
                <a:solidFill>
                  <a:srgbClr val="FFFFFF"/>
                </a:solidFill>
                <a:effectLst>
                  <a:outerShdw blurRad="38100" dist="38100" dir="2700000" algn="tl">
                    <a:srgbClr val="000000"/>
                  </a:outerShdw>
                </a:effectLst>
                <a:latin typeface="Times New Roman" pitchFamily="18" charset="0"/>
              </a:rPr>
              <a:t>and the </a:t>
            </a:r>
            <a:r>
              <a:rPr lang="en-US" sz="3000" b="1">
                <a:solidFill>
                  <a:srgbClr val="FBFE00"/>
                </a:solidFill>
                <a:effectLst>
                  <a:outerShdw blurRad="38100" dist="38100" dir="2700000" algn="tl">
                    <a:srgbClr val="000000"/>
                  </a:outerShdw>
                </a:effectLst>
                <a:latin typeface="Times New Roman" pitchFamily="18" charset="0"/>
              </a:rPr>
              <a:t>end-user</a:t>
            </a:r>
            <a:r>
              <a:rPr lang="en-US" sz="3000">
                <a:solidFill>
                  <a:srgbClr val="FFFFFF"/>
                </a:solidFill>
                <a:effectLst>
                  <a:outerShdw blurRad="38100" dist="38100" dir="2700000" algn="tl">
                    <a:srgbClr val="000000"/>
                  </a:outerShdw>
                </a:effectLst>
                <a:latin typeface="Times New Roman" pitchFamily="18" charset="0"/>
              </a:rPr>
              <a:t>.</a:t>
            </a:r>
          </a:p>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success of their expert system entirely depends on how well the members work together.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1"/>
          <p:cNvSpPr>
            <a:spLocks noGrp="1"/>
          </p:cNvSpPr>
          <p:nvPr>
            <p:ph type="dt" sz="quarter" idx="10"/>
          </p:nvPr>
        </p:nvSpPr>
        <p:spPr>
          <a:noFill/>
        </p:spPr>
        <p:txBody>
          <a:bodyPr/>
          <a:lstStyle/>
          <a:p>
            <a:r>
              <a:rPr lang="en-US" smtClean="0"/>
              <a:t>1/24/2008</a:t>
            </a:r>
          </a:p>
        </p:txBody>
      </p:sp>
      <p:sp>
        <p:nvSpPr>
          <p:cNvPr id="13315" name="Slide Number Placeholder 2"/>
          <p:cNvSpPr>
            <a:spLocks noGrp="1"/>
          </p:cNvSpPr>
          <p:nvPr>
            <p:ph type="sldNum" sz="quarter" idx="11"/>
          </p:nvPr>
        </p:nvSpPr>
        <p:spPr>
          <a:noFill/>
        </p:spPr>
        <p:txBody>
          <a:bodyPr/>
          <a:lstStyle/>
          <a:p>
            <a:fld id="{9E50B0A8-7036-4AF9-9FB2-440FA90F9915}" type="slidenum">
              <a:rPr lang="en-US" smtClean="0"/>
              <a:pPr/>
              <a:t>11</a:t>
            </a:fld>
            <a:endParaRPr lang="en-US" smtClean="0"/>
          </a:p>
        </p:txBody>
      </p:sp>
      <p:sp>
        <p:nvSpPr>
          <p:cNvPr id="13316" name="Footer Placeholder 3"/>
          <p:cNvSpPr>
            <a:spLocks noGrp="1"/>
          </p:cNvSpPr>
          <p:nvPr>
            <p:ph type="ftr" sz="quarter" idx="12"/>
          </p:nvPr>
        </p:nvSpPr>
        <p:spPr>
          <a:noFill/>
        </p:spPr>
        <p:txBody>
          <a:bodyPr/>
          <a:lstStyle/>
          <a:p>
            <a:r>
              <a:rPr lang="en-US" smtClean="0"/>
              <a:t>Intelligent Systems and Soft Computing</a:t>
            </a:r>
          </a:p>
        </p:txBody>
      </p:sp>
      <p:sp>
        <p:nvSpPr>
          <p:cNvPr id="13319" name="Rectangle 7"/>
          <p:cNvSpPr>
            <a:spLocks noChangeArrowheads="1"/>
          </p:cNvSpPr>
          <p:nvPr/>
        </p:nvSpPr>
        <p:spPr bwMode="auto">
          <a:xfrm>
            <a:off x="669925" y="142875"/>
            <a:ext cx="7796213" cy="595313"/>
          </a:xfrm>
          <a:prstGeom prst="rect">
            <a:avLst/>
          </a:prstGeom>
          <a:noFill/>
          <a:ln w="12700" cap="sq">
            <a:noFill/>
            <a:miter lim="800000"/>
            <a:headEnd type="none" w="sm" len="sm"/>
            <a:tailEnd type="none" w="sm" len="sm"/>
          </a:ln>
          <a:effectLst/>
        </p:spPr>
        <p:txBody>
          <a:bodyPr wrap="none">
            <a:spAutoFit/>
          </a:bodyPr>
          <a:lstStyle/>
          <a:p>
            <a:pPr>
              <a:defRPr/>
            </a:pPr>
            <a:r>
              <a:rPr lang="en-US" sz="3300" b="1">
                <a:solidFill>
                  <a:srgbClr val="FBFE00"/>
                </a:solidFill>
                <a:effectLst>
                  <a:outerShdw blurRad="38100" dist="38100" dir="2700000" algn="tl">
                    <a:srgbClr val="000000"/>
                  </a:outerShdw>
                </a:effectLst>
                <a:latin typeface="Times New Roman" pitchFamily="18" charset="0"/>
              </a:rPr>
              <a:t>The main players in the development team</a:t>
            </a:r>
          </a:p>
        </p:txBody>
      </p:sp>
      <p:pic>
        <p:nvPicPr>
          <p:cNvPr id="13318" name="Picture 9" descr="Slide02-10"/>
          <p:cNvPicPr>
            <a:picLocks noChangeAspect="1" noChangeArrowheads="1"/>
          </p:cNvPicPr>
          <p:nvPr/>
        </p:nvPicPr>
        <p:blipFill>
          <a:blip r:embed="rId3" cstate="print"/>
          <a:srcRect/>
          <a:stretch>
            <a:fillRect/>
          </a:stretch>
        </p:blipFill>
        <p:spPr bwMode="auto">
          <a:xfrm>
            <a:off x="847725" y="900113"/>
            <a:ext cx="7448550" cy="5305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1"/>
          <p:cNvSpPr>
            <a:spLocks noGrp="1"/>
          </p:cNvSpPr>
          <p:nvPr>
            <p:ph type="dt" sz="quarter" idx="10"/>
          </p:nvPr>
        </p:nvSpPr>
        <p:spPr>
          <a:noFill/>
        </p:spPr>
        <p:txBody>
          <a:bodyPr/>
          <a:lstStyle/>
          <a:p>
            <a:r>
              <a:rPr lang="en-US" smtClean="0"/>
              <a:t>1/24/2008</a:t>
            </a:r>
          </a:p>
        </p:txBody>
      </p:sp>
      <p:sp>
        <p:nvSpPr>
          <p:cNvPr id="14339" name="Slide Number Placeholder 2"/>
          <p:cNvSpPr>
            <a:spLocks noGrp="1"/>
          </p:cNvSpPr>
          <p:nvPr>
            <p:ph type="sldNum" sz="quarter" idx="11"/>
          </p:nvPr>
        </p:nvSpPr>
        <p:spPr>
          <a:noFill/>
        </p:spPr>
        <p:txBody>
          <a:bodyPr/>
          <a:lstStyle/>
          <a:p>
            <a:fld id="{E27AF00B-DA9E-472B-8F18-C2E905ACC4BA}" type="slidenum">
              <a:rPr lang="en-US" smtClean="0"/>
              <a:pPr/>
              <a:t>12</a:t>
            </a:fld>
            <a:endParaRPr lang="en-US" smtClean="0"/>
          </a:p>
        </p:txBody>
      </p:sp>
      <p:sp>
        <p:nvSpPr>
          <p:cNvPr id="14340" name="Footer Placeholder 3"/>
          <p:cNvSpPr>
            <a:spLocks noGrp="1"/>
          </p:cNvSpPr>
          <p:nvPr>
            <p:ph type="ftr" sz="quarter" idx="12"/>
          </p:nvPr>
        </p:nvSpPr>
        <p:spPr>
          <a:noFill/>
        </p:spPr>
        <p:txBody>
          <a:bodyPr/>
          <a:lstStyle/>
          <a:p>
            <a:r>
              <a:rPr lang="en-US" smtClean="0"/>
              <a:t>Intelligent Systems and Soft Computing</a:t>
            </a:r>
          </a:p>
        </p:txBody>
      </p:sp>
      <p:sp>
        <p:nvSpPr>
          <p:cNvPr id="21506" name="Rectangle 2"/>
          <p:cNvSpPr>
            <a:spLocks noChangeArrowheads="1"/>
          </p:cNvSpPr>
          <p:nvPr/>
        </p:nvSpPr>
        <p:spPr bwMode="auto">
          <a:xfrm>
            <a:off x="279400" y="771525"/>
            <a:ext cx="8377238" cy="51212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i="1">
                <a:solidFill>
                  <a:srgbClr val="FBFE00"/>
                </a:solidFill>
                <a:effectLst>
                  <a:outerShdw blurRad="38100" dist="38100" dir="2700000" algn="tl">
                    <a:srgbClr val="000000"/>
                  </a:outerShdw>
                </a:effectLst>
                <a:latin typeface="Times New Roman" pitchFamily="18" charset="0"/>
              </a:rPr>
              <a:t>domain expert</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is a knowledgeable and skilled</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person capable of solving problems in a specific area or </a:t>
            </a:r>
            <a:r>
              <a:rPr lang="en-US" sz="3000" b="1" i="1">
                <a:solidFill>
                  <a:srgbClr val="FBFE00"/>
                </a:solidFill>
                <a:effectLst>
                  <a:outerShdw blurRad="38100" dist="38100" dir="2700000" algn="tl">
                    <a:srgbClr val="000000"/>
                  </a:outerShdw>
                </a:effectLst>
                <a:latin typeface="Times New Roman" pitchFamily="18" charset="0"/>
              </a:rPr>
              <a:t>domain</a:t>
            </a:r>
            <a:r>
              <a:rPr lang="en-US" sz="3000">
                <a:solidFill>
                  <a:srgbClr val="FFFFFF"/>
                </a:solidFill>
                <a:effectLst>
                  <a:outerShdw blurRad="38100" dist="38100" dir="2700000" algn="tl">
                    <a:srgbClr val="000000"/>
                  </a:outerShdw>
                </a:effectLst>
                <a:latin typeface="Times New Roman" pitchFamily="18" charset="0"/>
              </a:rPr>
              <a:t>. This person has the greatest</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expertise in a given domain. This expertise is to be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captured in the expert system. Therefore, the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expert must be able to communicate his or her</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knowledge, be willing to participate in the expert</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system development and commit a substantial</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amount of time to the project. The domain expert is the most important player in the expert system development team.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1"/>
          <p:cNvSpPr>
            <a:spLocks noGrp="1"/>
          </p:cNvSpPr>
          <p:nvPr>
            <p:ph type="dt" sz="quarter" idx="10"/>
          </p:nvPr>
        </p:nvSpPr>
        <p:spPr>
          <a:noFill/>
        </p:spPr>
        <p:txBody>
          <a:bodyPr/>
          <a:lstStyle/>
          <a:p>
            <a:r>
              <a:rPr lang="en-US" smtClean="0"/>
              <a:t>1/24/2008</a:t>
            </a:r>
          </a:p>
        </p:txBody>
      </p:sp>
      <p:sp>
        <p:nvSpPr>
          <p:cNvPr id="15363" name="Slide Number Placeholder 2"/>
          <p:cNvSpPr>
            <a:spLocks noGrp="1"/>
          </p:cNvSpPr>
          <p:nvPr>
            <p:ph type="sldNum" sz="quarter" idx="11"/>
          </p:nvPr>
        </p:nvSpPr>
        <p:spPr>
          <a:noFill/>
        </p:spPr>
        <p:txBody>
          <a:bodyPr/>
          <a:lstStyle/>
          <a:p>
            <a:fld id="{DBF0A476-E116-47A9-9282-970336DA18B3}" type="slidenum">
              <a:rPr lang="en-US" smtClean="0"/>
              <a:pPr/>
              <a:t>13</a:t>
            </a:fld>
            <a:endParaRPr lang="en-US" smtClean="0"/>
          </a:p>
        </p:txBody>
      </p:sp>
      <p:sp>
        <p:nvSpPr>
          <p:cNvPr id="15364" name="Footer Placeholder 3"/>
          <p:cNvSpPr>
            <a:spLocks noGrp="1"/>
          </p:cNvSpPr>
          <p:nvPr>
            <p:ph type="ftr" sz="quarter" idx="12"/>
          </p:nvPr>
        </p:nvSpPr>
        <p:spPr>
          <a:noFill/>
        </p:spPr>
        <p:txBody>
          <a:bodyPr/>
          <a:lstStyle/>
          <a:p>
            <a:r>
              <a:rPr lang="en-US" smtClean="0"/>
              <a:t>Intelligent Systems and Soft Computing</a:t>
            </a:r>
          </a:p>
        </p:txBody>
      </p:sp>
      <p:sp>
        <p:nvSpPr>
          <p:cNvPr id="22530" name="Rectangle 2"/>
          <p:cNvSpPr>
            <a:spLocks noChangeArrowheads="1"/>
          </p:cNvSpPr>
          <p:nvPr/>
        </p:nvSpPr>
        <p:spPr bwMode="auto">
          <a:xfrm>
            <a:off x="279400" y="231775"/>
            <a:ext cx="8661400" cy="60356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i="1">
                <a:solidFill>
                  <a:srgbClr val="FBFE00"/>
                </a:solidFill>
                <a:effectLst>
                  <a:outerShdw blurRad="38100" dist="38100" dir="2700000" algn="tl">
                    <a:srgbClr val="000000"/>
                  </a:outerShdw>
                </a:effectLst>
                <a:latin typeface="Times New Roman" pitchFamily="18" charset="0"/>
              </a:rPr>
              <a:t>knowledge engineer</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is someone who is capable of designing, building and testing an expert system. He or she interviews the domain expert to find out how a particular problem is solved. The knowledge engineer establishes what reasoning methods the expert uses to handle facts and rules and decides how to represent them in the expert system. The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knowledge engineer then chooses some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development software or an expert system shell, or</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looks at programming languages for encoding the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knowledge. And finally, the knowledge engineer is</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responsible for testing, revising and integrating the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expert system into the workplace.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1"/>
          <p:cNvSpPr>
            <a:spLocks noGrp="1"/>
          </p:cNvSpPr>
          <p:nvPr>
            <p:ph type="dt" sz="quarter" idx="10"/>
          </p:nvPr>
        </p:nvSpPr>
        <p:spPr>
          <a:noFill/>
        </p:spPr>
        <p:txBody>
          <a:bodyPr/>
          <a:lstStyle/>
          <a:p>
            <a:r>
              <a:rPr lang="en-US" smtClean="0"/>
              <a:t>1/24/2008</a:t>
            </a:r>
          </a:p>
        </p:txBody>
      </p:sp>
      <p:sp>
        <p:nvSpPr>
          <p:cNvPr id="16387" name="Slide Number Placeholder 2"/>
          <p:cNvSpPr>
            <a:spLocks noGrp="1"/>
          </p:cNvSpPr>
          <p:nvPr>
            <p:ph type="sldNum" sz="quarter" idx="11"/>
          </p:nvPr>
        </p:nvSpPr>
        <p:spPr>
          <a:noFill/>
        </p:spPr>
        <p:txBody>
          <a:bodyPr/>
          <a:lstStyle/>
          <a:p>
            <a:fld id="{33CF7CEF-3195-46E9-A554-887B0456409F}" type="slidenum">
              <a:rPr lang="en-US" smtClean="0"/>
              <a:pPr/>
              <a:t>14</a:t>
            </a:fld>
            <a:endParaRPr lang="en-US" smtClean="0"/>
          </a:p>
        </p:txBody>
      </p:sp>
      <p:sp>
        <p:nvSpPr>
          <p:cNvPr id="16388" name="Footer Placeholder 3"/>
          <p:cNvSpPr>
            <a:spLocks noGrp="1"/>
          </p:cNvSpPr>
          <p:nvPr>
            <p:ph type="ftr" sz="quarter" idx="12"/>
          </p:nvPr>
        </p:nvSpPr>
        <p:spPr>
          <a:noFill/>
        </p:spPr>
        <p:txBody>
          <a:bodyPr/>
          <a:lstStyle/>
          <a:p>
            <a:r>
              <a:rPr lang="en-US" smtClean="0"/>
              <a:t>Intelligent Systems and Soft Computing</a:t>
            </a:r>
          </a:p>
        </p:txBody>
      </p:sp>
      <p:sp>
        <p:nvSpPr>
          <p:cNvPr id="23554" name="Rectangle 2"/>
          <p:cNvSpPr>
            <a:spLocks noChangeArrowheads="1"/>
          </p:cNvSpPr>
          <p:nvPr/>
        </p:nvSpPr>
        <p:spPr bwMode="auto">
          <a:xfrm>
            <a:off x="279400" y="771525"/>
            <a:ext cx="8491538" cy="51212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i="1">
                <a:solidFill>
                  <a:srgbClr val="FBFE00"/>
                </a:solidFill>
                <a:effectLst>
                  <a:outerShdw blurRad="38100" dist="38100" dir="2700000" algn="tl">
                    <a:srgbClr val="000000"/>
                  </a:outerShdw>
                </a:effectLst>
                <a:latin typeface="Times New Roman" pitchFamily="18" charset="0"/>
              </a:rPr>
              <a:t>programmer </a:t>
            </a:r>
            <a:r>
              <a:rPr lang="en-US" sz="3000">
                <a:solidFill>
                  <a:srgbClr val="FFFFFF"/>
                </a:solidFill>
                <a:effectLst>
                  <a:outerShdw blurRad="38100" dist="38100" dir="2700000" algn="tl">
                    <a:srgbClr val="000000"/>
                  </a:outerShdw>
                </a:effectLst>
                <a:latin typeface="Times New Roman" pitchFamily="18" charset="0"/>
              </a:rPr>
              <a:t>is the person responsible for the actual programming, describing the domain knowledge in terms that a computer can understand. The programmer needs to have skills</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in symbolic programming in such AI languages as</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LISP, Prolog and OPS5 and also some experience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in the application of different types of expert system shells such as CLIPS and JESS. In addition, the programmer should</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know conventional programming languages like C, Pascal, FORTRAN and Basic.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1"/>
          <p:cNvSpPr>
            <a:spLocks noGrp="1"/>
          </p:cNvSpPr>
          <p:nvPr>
            <p:ph type="dt" sz="quarter" idx="10"/>
          </p:nvPr>
        </p:nvSpPr>
        <p:spPr>
          <a:noFill/>
        </p:spPr>
        <p:txBody>
          <a:bodyPr/>
          <a:lstStyle/>
          <a:p>
            <a:r>
              <a:rPr lang="en-US" smtClean="0"/>
              <a:t>1/24/2008</a:t>
            </a:r>
          </a:p>
        </p:txBody>
      </p:sp>
      <p:sp>
        <p:nvSpPr>
          <p:cNvPr id="17411" name="Slide Number Placeholder 2"/>
          <p:cNvSpPr>
            <a:spLocks noGrp="1"/>
          </p:cNvSpPr>
          <p:nvPr>
            <p:ph type="sldNum" sz="quarter" idx="11"/>
          </p:nvPr>
        </p:nvSpPr>
        <p:spPr>
          <a:noFill/>
        </p:spPr>
        <p:txBody>
          <a:bodyPr/>
          <a:lstStyle/>
          <a:p>
            <a:fld id="{5F75CBD6-0E58-4C2F-9EF8-B15F0D7CBB62}" type="slidenum">
              <a:rPr lang="en-US" smtClean="0"/>
              <a:pPr/>
              <a:t>15</a:t>
            </a:fld>
            <a:endParaRPr lang="en-US" smtClean="0"/>
          </a:p>
        </p:txBody>
      </p:sp>
      <p:sp>
        <p:nvSpPr>
          <p:cNvPr id="17412" name="Footer Placeholder 3"/>
          <p:cNvSpPr>
            <a:spLocks noGrp="1"/>
          </p:cNvSpPr>
          <p:nvPr>
            <p:ph type="ftr" sz="quarter" idx="12"/>
          </p:nvPr>
        </p:nvSpPr>
        <p:spPr>
          <a:noFill/>
        </p:spPr>
        <p:txBody>
          <a:bodyPr/>
          <a:lstStyle/>
          <a:p>
            <a:r>
              <a:rPr lang="en-US" smtClean="0"/>
              <a:t>Intelligent Systems and Soft Computing</a:t>
            </a:r>
          </a:p>
        </p:txBody>
      </p:sp>
      <p:sp>
        <p:nvSpPr>
          <p:cNvPr id="24578" name="Rectangle 2"/>
          <p:cNvSpPr>
            <a:spLocks noChangeArrowheads="1"/>
          </p:cNvSpPr>
          <p:nvPr/>
        </p:nvSpPr>
        <p:spPr bwMode="auto">
          <a:xfrm>
            <a:off x="279400" y="266700"/>
            <a:ext cx="8724900" cy="6038850"/>
          </a:xfrm>
          <a:prstGeom prst="rect">
            <a:avLst/>
          </a:prstGeom>
          <a:noFill/>
          <a:ln w="12700" cap="sq">
            <a:noFill/>
            <a:miter lim="800000"/>
            <a:headEnd type="none" w="sm" len="sm"/>
            <a:tailEnd type="none" w="sm" len="sm"/>
          </a:ln>
          <a:effectLst/>
        </p:spPr>
        <p:txBody>
          <a:bodyPr>
            <a:spAutoFit/>
          </a:bodyPr>
          <a:lstStyle/>
          <a:p>
            <a:pPr marL="381000" indent="-381000">
              <a:lnSpc>
                <a:spcPct val="95000"/>
              </a:lnSpc>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i="1">
                <a:solidFill>
                  <a:srgbClr val="FBFE00"/>
                </a:solidFill>
                <a:effectLst>
                  <a:outerShdw blurRad="38100" dist="38100" dir="2700000" algn="tl">
                    <a:srgbClr val="000000"/>
                  </a:outerShdw>
                </a:effectLst>
                <a:latin typeface="Times New Roman" pitchFamily="18" charset="0"/>
              </a:rPr>
              <a:t>project manager </a:t>
            </a:r>
            <a:r>
              <a:rPr lang="en-US" sz="3000">
                <a:solidFill>
                  <a:srgbClr val="FFFFFF"/>
                </a:solidFill>
                <a:effectLst>
                  <a:outerShdw blurRad="38100" dist="38100" dir="2700000" algn="tl">
                    <a:srgbClr val="000000"/>
                  </a:outerShdw>
                </a:effectLst>
                <a:latin typeface="Times New Roman" pitchFamily="18" charset="0"/>
              </a:rPr>
              <a:t>is the leader of the expert system development team, responsible for keeping the project on track. He or she makes sure that all deliverables and milestones are met, interacts with the expert, knowledge engineer, programmer and end-user.</a:t>
            </a:r>
          </a:p>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i="1">
                <a:solidFill>
                  <a:srgbClr val="FBFE00"/>
                </a:solidFill>
                <a:effectLst>
                  <a:outerShdw blurRad="38100" dist="38100" dir="2700000" algn="tl">
                    <a:srgbClr val="000000"/>
                  </a:outerShdw>
                </a:effectLst>
                <a:latin typeface="Times New Roman" pitchFamily="18" charset="0"/>
              </a:rPr>
              <a:t>end-user</a:t>
            </a:r>
            <a:r>
              <a:rPr lang="en-US" sz="3000">
                <a:solidFill>
                  <a:srgbClr val="FFFFFF"/>
                </a:solidFill>
                <a:effectLst>
                  <a:outerShdw blurRad="38100" dist="38100" dir="2700000" algn="tl">
                    <a:srgbClr val="000000"/>
                  </a:outerShdw>
                </a:effectLst>
                <a:latin typeface="Times New Roman" pitchFamily="18" charset="0"/>
              </a:rPr>
              <a:t>, often called just the </a:t>
            </a:r>
            <a:r>
              <a:rPr lang="en-US" sz="3000" i="1">
                <a:solidFill>
                  <a:srgbClr val="FFFFFF"/>
                </a:solidFill>
                <a:effectLst>
                  <a:outerShdw blurRad="38100" dist="38100" dir="2700000" algn="tl">
                    <a:srgbClr val="000000"/>
                  </a:outerShdw>
                </a:effectLst>
                <a:latin typeface="Times New Roman" pitchFamily="18" charset="0"/>
              </a:rPr>
              <a:t>user</a:t>
            </a:r>
            <a:r>
              <a:rPr lang="en-US" sz="3000">
                <a:solidFill>
                  <a:srgbClr val="FFFFFF"/>
                </a:solidFill>
                <a:effectLst>
                  <a:outerShdw blurRad="38100" dist="38100" dir="2700000" algn="tl">
                    <a:srgbClr val="000000"/>
                  </a:outerShdw>
                </a:effectLst>
                <a:latin typeface="Times New Roman" pitchFamily="18" charset="0"/>
              </a:rPr>
              <a:t>, is a person</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who uses the expert system when it is developed. The user must not only be confident in the expert</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system performance but also feel comfortable using it. Therefore, the design of the user interface of the expert system is also vital for the project’s success; the end-user’s contribution here can be crucial.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1"/>
          <p:cNvSpPr>
            <a:spLocks noGrp="1"/>
          </p:cNvSpPr>
          <p:nvPr>
            <p:ph type="dt" sz="quarter" idx="10"/>
          </p:nvPr>
        </p:nvSpPr>
        <p:spPr>
          <a:noFill/>
        </p:spPr>
        <p:txBody>
          <a:bodyPr/>
          <a:lstStyle/>
          <a:p>
            <a:r>
              <a:rPr lang="en-US" smtClean="0"/>
              <a:t>1/24/2008</a:t>
            </a:r>
          </a:p>
        </p:txBody>
      </p:sp>
      <p:sp>
        <p:nvSpPr>
          <p:cNvPr id="18435" name="Slide Number Placeholder 2"/>
          <p:cNvSpPr>
            <a:spLocks noGrp="1"/>
          </p:cNvSpPr>
          <p:nvPr>
            <p:ph type="sldNum" sz="quarter" idx="11"/>
          </p:nvPr>
        </p:nvSpPr>
        <p:spPr>
          <a:noFill/>
        </p:spPr>
        <p:txBody>
          <a:bodyPr/>
          <a:lstStyle/>
          <a:p>
            <a:fld id="{F13915F6-1531-443C-9A03-EC521B6A9CE5}" type="slidenum">
              <a:rPr lang="en-US" smtClean="0"/>
              <a:pPr/>
              <a:t>16</a:t>
            </a:fld>
            <a:endParaRPr lang="en-US" smtClean="0"/>
          </a:p>
        </p:txBody>
      </p:sp>
      <p:sp>
        <p:nvSpPr>
          <p:cNvPr id="18436" name="Footer Placeholder 3"/>
          <p:cNvSpPr>
            <a:spLocks noGrp="1"/>
          </p:cNvSpPr>
          <p:nvPr>
            <p:ph type="ftr" sz="quarter" idx="12"/>
          </p:nvPr>
        </p:nvSpPr>
        <p:spPr>
          <a:noFill/>
        </p:spPr>
        <p:txBody>
          <a:bodyPr/>
          <a:lstStyle/>
          <a:p>
            <a:r>
              <a:rPr lang="en-US" smtClean="0"/>
              <a:t>Intelligent Systems and Soft Computing</a:t>
            </a:r>
          </a:p>
        </p:txBody>
      </p:sp>
      <p:sp>
        <p:nvSpPr>
          <p:cNvPr id="25602" name="Rectangle 2"/>
          <p:cNvSpPr>
            <a:spLocks noChangeArrowheads="1"/>
          </p:cNvSpPr>
          <p:nvPr/>
        </p:nvSpPr>
        <p:spPr bwMode="auto">
          <a:xfrm>
            <a:off x="279400" y="979488"/>
            <a:ext cx="8737600" cy="5334000"/>
          </a:xfrm>
          <a:prstGeom prst="rect">
            <a:avLst/>
          </a:prstGeom>
          <a:noFill/>
          <a:ln w="12700" cap="sq">
            <a:noFill/>
            <a:miter lim="800000"/>
            <a:headEnd type="none" w="sm" len="sm"/>
            <a:tailEnd type="none" w="sm" len="sm"/>
          </a:ln>
          <a:effectLst/>
        </p:spPr>
        <p:txBody>
          <a:bodyPr>
            <a:spAutoFit/>
          </a:bodyPr>
          <a:lstStyle/>
          <a:p>
            <a:pPr marL="381000" indent="-381000">
              <a:lnSpc>
                <a:spcPct val="95000"/>
              </a:lnSpc>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In the early seventies, Newell and Simon from Carnegie-Mellon University proposed a production system model, the foundation of the modern rule-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based expert systems.</a:t>
            </a:r>
          </a:p>
          <a:p>
            <a:pPr marL="381000" indent="-381000">
              <a:lnSpc>
                <a:spcPct val="95000"/>
              </a:lnSpc>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production model is based on the idea that humans solve problems by applying their knowledge (expressed as production rules) to a given problem represented by problem-specific information.</a:t>
            </a:r>
          </a:p>
          <a:p>
            <a:pPr marL="381000" indent="-381000">
              <a:lnSpc>
                <a:spcPct val="95000"/>
              </a:lnSpc>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production rules are stored in the long-term</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memory and the problem-specific information or facts in the short-term memory.</a:t>
            </a:r>
          </a:p>
        </p:txBody>
      </p:sp>
      <p:sp>
        <p:nvSpPr>
          <p:cNvPr id="25603" name="Rectangle 3"/>
          <p:cNvSpPr>
            <a:spLocks noChangeArrowheads="1"/>
          </p:cNvSpPr>
          <p:nvPr/>
        </p:nvSpPr>
        <p:spPr bwMode="auto">
          <a:xfrm>
            <a:off x="469900" y="228600"/>
            <a:ext cx="8288338" cy="671513"/>
          </a:xfrm>
          <a:prstGeom prst="rect">
            <a:avLst/>
          </a:prstGeom>
          <a:noFill/>
          <a:ln w="12700" cap="sq">
            <a:noFill/>
            <a:miter lim="800000"/>
            <a:headEnd type="none" w="sm" len="sm"/>
            <a:tailEnd type="none" w="sm" len="sm"/>
          </a:ln>
          <a:effectLst/>
        </p:spPr>
        <p:txBody>
          <a:bodyPr wrap="none">
            <a:spAutoFit/>
          </a:bodyPr>
          <a:lstStyle/>
          <a:p>
            <a:pPr>
              <a:spcBef>
                <a:spcPct val="50000"/>
              </a:spcBef>
              <a:defRPr/>
            </a:pPr>
            <a:r>
              <a:rPr lang="en-US" sz="3800" b="1">
                <a:solidFill>
                  <a:srgbClr val="FBFE00"/>
                </a:solidFill>
                <a:effectLst>
                  <a:outerShdw blurRad="38100" dist="38100" dir="2700000" algn="tl">
                    <a:srgbClr val="000000"/>
                  </a:outerShdw>
                </a:effectLst>
                <a:latin typeface="Times New Roman" pitchFamily="18" charset="0"/>
              </a:rPr>
              <a:t>Structure of a rule-based expert system</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1"/>
          <p:cNvSpPr>
            <a:spLocks noGrp="1"/>
          </p:cNvSpPr>
          <p:nvPr>
            <p:ph type="dt" sz="quarter" idx="10"/>
          </p:nvPr>
        </p:nvSpPr>
        <p:spPr>
          <a:noFill/>
        </p:spPr>
        <p:txBody>
          <a:bodyPr/>
          <a:lstStyle/>
          <a:p>
            <a:r>
              <a:rPr lang="en-US" smtClean="0"/>
              <a:t>1/24/2008</a:t>
            </a:r>
          </a:p>
        </p:txBody>
      </p:sp>
      <p:sp>
        <p:nvSpPr>
          <p:cNvPr id="19459" name="Slide Number Placeholder 2"/>
          <p:cNvSpPr>
            <a:spLocks noGrp="1"/>
          </p:cNvSpPr>
          <p:nvPr>
            <p:ph type="sldNum" sz="quarter" idx="11"/>
          </p:nvPr>
        </p:nvSpPr>
        <p:spPr>
          <a:noFill/>
        </p:spPr>
        <p:txBody>
          <a:bodyPr/>
          <a:lstStyle/>
          <a:p>
            <a:fld id="{9E351F8D-3706-4E8F-A62A-E48D323C00B7}" type="slidenum">
              <a:rPr lang="en-US" smtClean="0"/>
              <a:pPr/>
              <a:t>17</a:t>
            </a:fld>
            <a:endParaRPr lang="en-US" smtClean="0"/>
          </a:p>
        </p:txBody>
      </p:sp>
      <p:sp>
        <p:nvSpPr>
          <p:cNvPr id="19460" name="Footer Placeholder 3"/>
          <p:cNvSpPr>
            <a:spLocks noGrp="1"/>
          </p:cNvSpPr>
          <p:nvPr>
            <p:ph type="ftr" sz="quarter" idx="12"/>
          </p:nvPr>
        </p:nvSpPr>
        <p:spPr>
          <a:noFill/>
        </p:spPr>
        <p:txBody>
          <a:bodyPr/>
          <a:lstStyle/>
          <a:p>
            <a:r>
              <a:rPr lang="en-US" smtClean="0"/>
              <a:t>Intelligent Systems and Soft Computing</a:t>
            </a:r>
          </a:p>
        </p:txBody>
      </p:sp>
      <p:sp>
        <p:nvSpPr>
          <p:cNvPr id="26626" name="Rectangle 2"/>
          <p:cNvSpPr>
            <a:spLocks noChangeArrowheads="1"/>
          </p:cNvSpPr>
          <p:nvPr/>
        </p:nvSpPr>
        <p:spPr bwMode="auto">
          <a:xfrm>
            <a:off x="1728788" y="365125"/>
            <a:ext cx="5662612" cy="701675"/>
          </a:xfrm>
          <a:prstGeom prst="rect">
            <a:avLst/>
          </a:prstGeom>
          <a:noFill/>
          <a:ln w="12700" cap="sq">
            <a:noFill/>
            <a:miter lim="800000"/>
            <a:headEnd type="none" w="sm" len="sm"/>
            <a:tailEnd type="none" w="sm" len="sm"/>
          </a:ln>
          <a:effectLst/>
        </p:spPr>
        <p:txBody>
          <a:bodyPr wrap="none">
            <a:spAutoFit/>
          </a:bodyPr>
          <a:lstStyle/>
          <a:p>
            <a:pPr>
              <a:defRPr/>
            </a:pPr>
            <a:r>
              <a:rPr lang="en-US" sz="4000" b="1">
                <a:solidFill>
                  <a:srgbClr val="FBFE00"/>
                </a:solidFill>
                <a:effectLst>
                  <a:outerShdw blurRad="38100" dist="38100" dir="2700000" algn="tl">
                    <a:srgbClr val="000000"/>
                  </a:outerShdw>
                </a:effectLst>
                <a:latin typeface="Times New Roman" pitchFamily="18" charset="0"/>
              </a:rPr>
              <a:t>Production system model</a:t>
            </a:r>
          </a:p>
        </p:txBody>
      </p:sp>
      <p:pic>
        <p:nvPicPr>
          <p:cNvPr id="19462" name="Picture 4" descr="Slide02-16"/>
          <p:cNvPicPr>
            <a:picLocks noChangeAspect="1" noChangeArrowheads="1"/>
          </p:cNvPicPr>
          <p:nvPr/>
        </p:nvPicPr>
        <p:blipFill>
          <a:blip r:embed="rId3" cstate="print"/>
          <a:srcRect/>
          <a:stretch>
            <a:fillRect/>
          </a:stretch>
        </p:blipFill>
        <p:spPr bwMode="auto">
          <a:xfrm>
            <a:off x="365125" y="1338263"/>
            <a:ext cx="8553450" cy="43481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1"/>
          <p:cNvSpPr>
            <a:spLocks noGrp="1"/>
          </p:cNvSpPr>
          <p:nvPr>
            <p:ph type="dt" sz="quarter" idx="10"/>
          </p:nvPr>
        </p:nvSpPr>
        <p:spPr>
          <a:noFill/>
        </p:spPr>
        <p:txBody>
          <a:bodyPr/>
          <a:lstStyle/>
          <a:p>
            <a:r>
              <a:rPr lang="en-US" smtClean="0"/>
              <a:t>1/24/2008</a:t>
            </a:r>
          </a:p>
        </p:txBody>
      </p:sp>
      <p:sp>
        <p:nvSpPr>
          <p:cNvPr id="20483" name="Slide Number Placeholder 2"/>
          <p:cNvSpPr>
            <a:spLocks noGrp="1"/>
          </p:cNvSpPr>
          <p:nvPr>
            <p:ph type="sldNum" sz="quarter" idx="11"/>
          </p:nvPr>
        </p:nvSpPr>
        <p:spPr>
          <a:noFill/>
        </p:spPr>
        <p:txBody>
          <a:bodyPr/>
          <a:lstStyle/>
          <a:p>
            <a:fld id="{CF14B8DB-0D86-4072-9A8C-FBC7FBEFA0D3}" type="slidenum">
              <a:rPr lang="en-US" smtClean="0"/>
              <a:pPr/>
              <a:t>18</a:t>
            </a:fld>
            <a:endParaRPr lang="en-US" smtClean="0"/>
          </a:p>
        </p:txBody>
      </p:sp>
      <p:sp>
        <p:nvSpPr>
          <p:cNvPr id="20484" name="Footer Placeholder 3"/>
          <p:cNvSpPr>
            <a:spLocks noGrp="1"/>
          </p:cNvSpPr>
          <p:nvPr>
            <p:ph type="ftr" sz="quarter" idx="12"/>
          </p:nvPr>
        </p:nvSpPr>
        <p:spPr>
          <a:noFill/>
        </p:spPr>
        <p:txBody>
          <a:bodyPr/>
          <a:lstStyle/>
          <a:p>
            <a:r>
              <a:rPr lang="en-US" smtClean="0"/>
              <a:t>Intelligent Systems and Soft Computing</a:t>
            </a:r>
          </a:p>
        </p:txBody>
      </p:sp>
      <p:sp>
        <p:nvSpPr>
          <p:cNvPr id="27650" name="Rectangle 2"/>
          <p:cNvSpPr>
            <a:spLocks noChangeArrowheads="1"/>
          </p:cNvSpPr>
          <p:nvPr/>
        </p:nvSpPr>
        <p:spPr bwMode="auto">
          <a:xfrm>
            <a:off x="333375" y="152400"/>
            <a:ext cx="8467725" cy="609600"/>
          </a:xfrm>
          <a:prstGeom prst="rect">
            <a:avLst/>
          </a:prstGeom>
          <a:noFill/>
          <a:ln w="12700" cap="sq">
            <a:noFill/>
            <a:miter lim="800000"/>
            <a:headEnd type="none" w="sm" len="sm"/>
            <a:tailEnd type="none" w="sm" len="sm"/>
          </a:ln>
          <a:effectLst/>
        </p:spPr>
        <p:txBody>
          <a:bodyPr wrap="none">
            <a:spAutoFit/>
          </a:bodyPr>
          <a:lstStyle/>
          <a:p>
            <a:pPr>
              <a:defRPr/>
            </a:pPr>
            <a:r>
              <a:rPr lang="en-US" sz="3400" b="1">
                <a:solidFill>
                  <a:srgbClr val="FBFE00"/>
                </a:solidFill>
                <a:effectLst>
                  <a:outerShdw blurRad="38100" dist="38100" dir="2700000" algn="tl">
                    <a:srgbClr val="000000"/>
                  </a:outerShdw>
                </a:effectLst>
                <a:latin typeface="Times New Roman" pitchFamily="18" charset="0"/>
              </a:rPr>
              <a:t>Basic structure of a rule-based expert system</a:t>
            </a:r>
          </a:p>
        </p:txBody>
      </p:sp>
      <p:pic>
        <p:nvPicPr>
          <p:cNvPr id="20486" name="Picture 3" descr="Slide02-17"/>
          <p:cNvPicPr>
            <a:picLocks noChangeAspect="1" noChangeArrowheads="1"/>
          </p:cNvPicPr>
          <p:nvPr/>
        </p:nvPicPr>
        <p:blipFill>
          <a:blip r:embed="rId3" cstate="print"/>
          <a:srcRect/>
          <a:stretch>
            <a:fillRect/>
          </a:stretch>
        </p:blipFill>
        <p:spPr bwMode="auto">
          <a:xfrm>
            <a:off x="1157288" y="914400"/>
            <a:ext cx="6829425" cy="5419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1"/>
          <p:cNvSpPr>
            <a:spLocks noGrp="1"/>
          </p:cNvSpPr>
          <p:nvPr>
            <p:ph type="dt" sz="quarter" idx="10"/>
          </p:nvPr>
        </p:nvSpPr>
        <p:spPr>
          <a:noFill/>
        </p:spPr>
        <p:txBody>
          <a:bodyPr/>
          <a:lstStyle/>
          <a:p>
            <a:r>
              <a:rPr lang="en-US" smtClean="0"/>
              <a:t>1/24/2008</a:t>
            </a:r>
          </a:p>
        </p:txBody>
      </p:sp>
      <p:sp>
        <p:nvSpPr>
          <p:cNvPr id="21507" name="Slide Number Placeholder 2"/>
          <p:cNvSpPr>
            <a:spLocks noGrp="1"/>
          </p:cNvSpPr>
          <p:nvPr>
            <p:ph type="sldNum" sz="quarter" idx="11"/>
          </p:nvPr>
        </p:nvSpPr>
        <p:spPr>
          <a:noFill/>
        </p:spPr>
        <p:txBody>
          <a:bodyPr/>
          <a:lstStyle/>
          <a:p>
            <a:fld id="{EBBAD87A-DA90-44B7-AF17-D0E6F18D5596}" type="slidenum">
              <a:rPr lang="en-US" smtClean="0"/>
              <a:pPr/>
              <a:t>19</a:t>
            </a:fld>
            <a:endParaRPr lang="en-US" smtClean="0"/>
          </a:p>
        </p:txBody>
      </p:sp>
      <p:sp>
        <p:nvSpPr>
          <p:cNvPr id="21508" name="Footer Placeholder 3"/>
          <p:cNvSpPr>
            <a:spLocks noGrp="1"/>
          </p:cNvSpPr>
          <p:nvPr>
            <p:ph type="ftr" sz="quarter" idx="12"/>
          </p:nvPr>
        </p:nvSpPr>
        <p:spPr>
          <a:noFill/>
        </p:spPr>
        <p:txBody>
          <a:bodyPr/>
          <a:lstStyle/>
          <a:p>
            <a:r>
              <a:rPr lang="en-US" smtClean="0"/>
              <a:t>Intelligent Systems and Soft Computing</a:t>
            </a:r>
          </a:p>
        </p:txBody>
      </p:sp>
      <p:sp>
        <p:nvSpPr>
          <p:cNvPr id="28674" name="Rectangle 2"/>
          <p:cNvSpPr>
            <a:spLocks noChangeArrowheads="1"/>
          </p:cNvSpPr>
          <p:nvPr/>
        </p:nvSpPr>
        <p:spPr bwMode="auto">
          <a:xfrm>
            <a:off x="279400" y="495300"/>
            <a:ext cx="8648700" cy="5257800"/>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a:solidFill>
                  <a:srgbClr val="FBFE00"/>
                </a:solidFill>
                <a:effectLst>
                  <a:outerShdw blurRad="38100" dist="38100" dir="2700000" algn="tl">
                    <a:srgbClr val="000000"/>
                  </a:outerShdw>
                </a:effectLst>
                <a:latin typeface="Times New Roman" pitchFamily="18" charset="0"/>
              </a:rPr>
              <a:t>knowledge base </a:t>
            </a:r>
            <a:r>
              <a:rPr lang="en-US" sz="3000">
                <a:solidFill>
                  <a:srgbClr val="FFFFFF"/>
                </a:solidFill>
                <a:effectLst>
                  <a:outerShdw blurRad="38100" dist="38100" dir="2700000" algn="tl">
                    <a:srgbClr val="000000"/>
                  </a:outerShdw>
                </a:effectLst>
                <a:latin typeface="Times New Roman" pitchFamily="18" charset="0"/>
              </a:rPr>
              <a:t>contains the domain knowledge useful for problem solving. In a rule-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based expert system, the knowledge is represented as a set of rules. Each rule specifies a relation, recommendation, directive, strategy or heuristic   and has the IF (condition) THEN (action) structure. When the condition part of a rule is satisfied, the rule is said to </a:t>
            </a:r>
            <a:r>
              <a:rPr lang="en-US" sz="3000" b="1" i="1">
                <a:solidFill>
                  <a:srgbClr val="FBFE00"/>
                </a:solidFill>
                <a:effectLst>
                  <a:outerShdw blurRad="38100" dist="38100" dir="2700000" algn="tl">
                    <a:srgbClr val="000000"/>
                  </a:outerShdw>
                </a:effectLst>
                <a:latin typeface="Times New Roman" pitchFamily="18" charset="0"/>
              </a:rPr>
              <a:t>fire </a:t>
            </a:r>
            <a:r>
              <a:rPr lang="en-US" sz="3000">
                <a:solidFill>
                  <a:srgbClr val="FFFFFF"/>
                </a:solidFill>
                <a:effectLst>
                  <a:outerShdw blurRad="38100" dist="38100" dir="2700000" algn="tl">
                    <a:srgbClr val="000000"/>
                  </a:outerShdw>
                </a:effectLst>
                <a:latin typeface="Times New Roman" pitchFamily="18" charset="0"/>
              </a:rPr>
              <a:t>and the action part is executed. </a:t>
            </a:r>
          </a:p>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a:solidFill>
                  <a:srgbClr val="000000"/>
                </a:solidFill>
                <a:effectLst>
                  <a:outerShdw blurRad="38100" dist="38100" dir="2700000" algn="tl">
                    <a:srgbClr val="FFFFFF"/>
                  </a:outerShdw>
                </a:effectLst>
                <a:latin typeface="Times New Roman" pitchFamily="18" charset="0"/>
              </a:rPr>
              <a:t> </a:t>
            </a:r>
            <a:r>
              <a:rPr lang="en-US" sz="3000" b="1">
                <a:solidFill>
                  <a:srgbClr val="FBFE00"/>
                </a:solidFill>
                <a:effectLst>
                  <a:outerShdw blurRad="38100" dist="38100" dir="2700000" algn="tl">
                    <a:srgbClr val="000000"/>
                  </a:outerShdw>
                </a:effectLst>
                <a:latin typeface="Times New Roman" pitchFamily="18" charset="0"/>
              </a:rPr>
              <a:t>database </a:t>
            </a:r>
            <a:r>
              <a:rPr lang="en-US" sz="3000">
                <a:solidFill>
                  <a:srgbClr val="FFFFFF"/>
                </a:solidFill>
                <a:effectLst>
                  <a:outerShdw blurRad="38100" dist="38100" dir="2700000" algn="tl">
                    <a:srgbClr val="000000"/>
                  </a:outerShdw>
                </a:effectLst>
                <a:latin typeface="Times New Roman" pitchFamily="18" charset="0"/>
              </a:rPr>
              <a:t>includes a set of facts used to match against the IF (condition) parts of rules stored in the knowledge base.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1"/>
          <p:cNvSpPr>
            <a:spLocks noGrp="1"/>
          </p:cNvSpPr>
          <p:nvPr>
            <p:ph type="dt" sz="quarter" idx="10"/>
          </p:nvPr>
        </p:nvSpPr>
        <p:spPr>
          <a:noFill/>
        </p:spPr>
        <p:txBody>
          <a:bodyPr/>
          <a:lstStyle/>
          <a:p>
            <a:r>
              <a:rPr lang="en-US" smtClean="0"/>
              <a:t>1/24/2008</a:t>
            </a:r>
          </a:p>
        </p:txBody>
      </p:sp>
      <p:sp>
        <p:nvSpPr>
          <p:cNvPr id="4099" name="Slide Number Placeholder 2"/>
          <p:cNvSpPr>
            <a:spLocks noGrp="1"/>
          </p:cNvSpPr>
          <p:nvPr>
            <p:ph type="sldNum" sz="quarter" idx="11"/>
          </p:nvPr>
        </p:nvSpPr>
        <p:spPr>
          <a:noFill/>
        </p:spPr>
        <p:txBody>
          <a:bodyPr/>
          <a:lstStyle/>
          <a:p>
            <a:fld id="{7C9F82AD-F2EA-4FEA-B2AA-DF3A4729CC1F}" type="slidenum">
              <a:rPr lang="en-US" smtClean="0"/>
              <a:pPr/>
              <a:t>2</a:t>
            </a:fld>
            <a:endParaRPr lang="en-US" smtClean="0"/>
          </a:p>
        </p:txBody>
      </p:sp>
      <p:sp>
        <p:nvSpPr>
          <p:cNvPr id="4100" name="Footer Placeholder 3"/>
          <p:cNvSpPr>
            <a:spLocks noGrp="1"/>
          </p:cNvSpPr>
          <p:nvPr>
            <p:ph type="ftr" sz="quarter" idx="12"/>
          </p:nvPr>
        </p:nvSpPr>
        <p:spPr>
          <a:noFill/>
        </p:spPr>
        <p:txBody>
          <a:bodyPr/>
          <a:lstStyle/>
          <a:p>
            <a:r>
              <a:rPr lang="en-US" smtClean="0"/>
              <a:t>Intelligent Systems and Soft Computing</a:t>
            </a:r>
          </a:p>
        </p:txBody>
      </p:sp>
      <p:sp>
        <p:nvSpPr>
          <p:cNvPr id="12295" name="Rectangle 7"/>
          <p:cNvSpPr>
            <a:spLocks noChangeArrowheads="1"/>
          </p:cNvSpPr>
          <p:nvPr/>
        </p:nvSpPr>
        <p:spPr bwMode="auto">
          <a:xfrm>
            <a:off x="568325" y="355600"/>
            <a:ext cx="8347075" cy="701675"/>
          </a:xfrm>
          <a:prstGeom prst="rect">
            <a:avLst/>
          </a:prstGeom>
          <a:noFill/>
          <a:ln w="12700" cap="sq">
            <a:noFill/>
            <a:miter lim="800000"/>
            <a:headEnd type="none" w="sm" len="sm"/>
            <a:tailEnd type="none" w="sm" len="sm"/>
          </a:ln>
          <a:effectLst/>
        </p:spPr>
        <p:txBody>
          <a:bodyPr>
            <a:spAutoFit/>
          </a:bodyPr>
          <a:lstStyle/>
          <a:p>
            <a:pPr>
              <a:spcBef>
                <a:spcPct val="50000"/>
              </a:spcBef>
              <a:defRPr/>
            </a:pPr>
            <a:r>
              <a:rPr lang="en-US" sz="4000" b="1">
                <a:solidFill>
                  <a:srgbClr val="FBFE00"/>
                </a:solidFill>
                <a:effectLst>
                  <a:outerShdw blurRad="38100" dist="38100" dir="2700000" algn="tl">
                    <a:srgbClr val="000000"/>
                  </a:outerShdw>
                </a:effectLst>
                <a:latin typeface="Times New Roman" pitchFamily="18" charset="0"/>
              </a:rPr>
              <a:t>Introduction, or what is knowledge?</a:t>
            </a:r>
          </a:p>
        </p:txBody>
      </p:sp>
      <p:sp>
        <p:nvSpPr>
          <p:cNvPr id="12296" name="Rectangle 8"/>
          <p:cNvSpPr>
            <a:spLocks noChangeArrowheads="1"/>
          </p:cNvSpPr>
          <p:nvPr/>
        </p:nvSpPr>
        <p:spPr bwMode="auto">
          <a:xfrm>
            <a:off x="279400" y="1114425"/>
            <a:ext cx="8758238" cy="5013325"/>
          </a:xfrm>
          <a:prstGeom prst="rect">
            <a:avLst/>
          </a:prstGeom>
          <a:noFill/>
          <a:ln w="12700" cap="sq">
            <a:noFill/>
            <a:miter lim="800000"/>
            <a:headEnd type="none" w="sm" len="sm"/>
            <a:tailEnd type="none" w="sm" len="sm"/>
          </a:ln>
          <a:effectLst/>
        </p:spPr>
        <p:txBody>
          <a:bodyPr>
            <a:spAutoFit/>
          </a:bodyPr>
          <a:lstStyle/>
          <a:p>
            <a:pPr marL="381000" indent="-381000">
              <a:lnSpc>
                <a:spcPct val="95000"/>
              </a:lnSpc>
              <a:spcBef>
                <a:spcPct val="30000"/>
              </a:spcBef>
              <a:buFont typeface="Wingdings" pitchFamily="2" charset="2"/>
              <a:buChar char="n"/>
              <a:defRPr/>
            </a:pPr>
            <a:r>
              <a:rPr lang="en-US" sz="3000" b="1">
                <a:solidFill>
                  <a:srgbClr val="FBFE00"/>
                </a:solidFill>
                <a:effectLst>
                  <a:outerShdw blurRad="38100" dist="38100" dir="2700000" algn="tl">
                    <a:srgbClr val="000000"/>
                  </a:outerShdw>
                </a:effectLst>
                <a:latin typeface="Times New Roman" pitchFamily="18" charset="0"/>
              </a:rPr>
              <a:t>Knowledge </a:t>
            </a:r>
            <a:r>
              <a:rPr lang="en-US" sz="3000">
                <a:solidFill>
                  <a:srgbClr val="FFFFFF"/>
                </a:solidFill>
                <a:effectLst>
                  <a:outerShdw blurRad="38100" dist="38100" dir="2700000" algn="tl">
                    <a:srgbClr val="000000"/>
                  </a:outerShdw>
                </a:effectLst>
                <a:latin typeface="Times New Roman" pitchFamily="18" charset="0"/>
              </a:rPr>
              <a:t>is a theoretical or practical understanding of a subject or a domain.     Knowledge is also the sum of what is currently known, and apparently knowledge is power. Those who possess knowledge are called experts.</a:t>
            </a:r>
          </a:p>
          <a:p>
            <a:pPr marL="381000" indent="-381000">
              <a:lnSpc>
                <a:spcPct val="95000"/>
              </a:lnSpc>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Anyone can be considered a </a:t>
            </a:r>
            <a:r>
              <a:rPr lang="en-US" sz="3000" b="1">
                <a:solidFill>
                  <a:srgbClr val="FBFE00"/>
                </a:solidFill>
                <a:effectLst>
                  <a:outerShdw blurRad="38100" dist="38100" dir="2700000" algn="tl">
                    <a:srgbClr val="000000"/>
                  </a:outerShdw>
                </a:effectLst>
                <a:latin typeface="Times New Roman" pitchFamily="18" charset="0"/>
              </a:rPr>
              <a:t>domain expert </a:t>
            </a:r>
            <a:r>
              <a:rPr lang="en-US" sz="3000">
                <a:solidFill>
                  <a:srgbClr val="FFFFFF"/>
                </a:solidFill>
                <a:effectLst>
                  <a:outerShdw blurRad="38100" dist="38100" dir="2700000" algn="tl">
                    <a:srgbClr val="000000"/>
                  </a:outerShdw>
                </a:effectLst>
                <a:latin typeface="Times New Roman" pitchFamily="18" charset="0"/>
              </a:rPr>
              <a:t>if he or she has deep knowledge (of both facts and rules)   and strong practical experience in a particular domain. The area of the domain may be limited. In general, an expert is a skilful person who can do things other people cannot.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1"/>
          <p:cNvSpPr>
            <a:spLocks noGrp="1"/>
          </p:cNvSpPr>
          <p:nvPr>
            <p:ph type="dt" sz="quarter" idx="10"/>
          </p:nvPr>
        </p:nvSpPr>
        <p:spPr>
          <a:noFill/>
        </p:spPr>
        <p:txBody>
          <a:bodyPr/>
          <a:lstStyle/>
          <a:p>
            <a:r>
              <a:rPr lang="en-US" smtClean="0"/>
              <a:t>1/24/2008</a:t>
            </a:r>
          </a:p>
        </p:txBody>
      </p:sp>
      <p:sp>
        <p:nvSpPr>
          <p:cNvPr id="22531" name="Slide Number Placeholder 2"/>
          <p:cNvSpPr>
            <a:spLocks noGrp="1"/>
          </p:cNvSpPr>
          <p:nvPr>
            <p:ph type="sldNum" sz="quarter" idx="11"/>
          </p:nvPr>
        </p:nvSpPr>
        <p:spPr>
          <a:noFill/>
        </p:spPr>
        <p:txBody>
          <a:bodyPr/>
          <a:lstStyle/>
          <a:p>
            <a:fld id="{C9559724-36BD-41B6-83B9-47DE08445042}" type="slidenum">
              <a:rPr lang="en-US" smtClean="0"/>
              <a:pPr/>
              <a:t>20</a:t>
            </a:fld>
            <a:endParaRPr lang="en-US" smtClean="0"/>
          </a:p>
        </p:txBody>
      </p:sp>
      <p:sp>
        <p:nvSpPr>
          <p:cNvPr id="22532" name="Footer Placeholder 3"/>
          <p:cNvSpPr>
            <a:spLocks noGrp="1"/>
          </p:cNvSpPr>
          <p:nvPr>
            <p:ph type="ftr" sz="quarter" idx="12"/>
          </p:nvPr>
        </p:nvSpPr>
        <p:spPr>
          <a:noFill/>
        </p:spPr>
        <p:txBody>
          <a:bodyPr/>
          <a:lstStyle/>
          <a:p>
            <a:r>
              <a:rPr lang="en-US" smtClean="0"/>
              <a:t>Intelligent Systems and Soft Computing</a:t>
            </a:r>
          </a:p>
        </p:txBody>
      </p:sp>
      <p:sp>
        <p:nvSpPr>
          <p:cNvPr id="29698" name="Rectangle 2"/>
          <p:cNvSpPr>
            <a:spLocks noChangeArrowheads="1"/>
          </p:cNvSpPr>
          <p:nvPr/>
        </p:nvSpPr>
        <p:spPr bwMode="auto">
          <a:xfrm>
            <a:off x="279400" y="525463"/>
            <a:ext cx="8504238" cy="5584825"/>
          </a:xfrm>
          <a:prstGeom prst="rect">
            <a:avLst/>
          </a:prstGeom>
          <a:noFill/>
          <a:ln w="12700" cap="sq">
            <a:noFill/>
            <a:miter lim="800000"/>
            <a:headEnd type="none" w="sm" len="sm"/>
            <a:tailEnd type="none" w="sm" len="sm"/>
          </a:ln>
          <a:effectLst/>
        </p:spPr>
        <p:txBody>
          <a:bodyPr>
            <a:spAutoFit/>
          </a:bodyPr>
          <a:lstStyle/>
          <a:p>
            <a:pPr marL="381000" indent="-381000">
              <a:lnSpc>
                <a:spcPct val="95000"/>
              </a:lnSpc>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a:solidFill>
                  <a:srgbClr val="FBFE00"/>
                </a:solidFill>
                <a:effectLst>
                  <a:outerShdw blurRad="38100" dist="38100" dir="2700000" algn="tl">
                    <a:srgbClr val="000000"/>
                  </a:outerShdw>
                </a:effectLst>
                <a:latin typeface="Times New Roman" pitchFamily="18" charset="0"/>
              </a:rPr>
              <a:t>inference engine </a:t>
            </a:r>
            <a:r>
              <a:rPr lang="en-US" sz="3000">
                <a:solidFill>
                  <a:srgbClr val="FFFFFF"/>
                </a:solidFill>
                <a:effectLst>
                  <a:outerShdw blurRad="38100" dist="38100" dir="2700000" algn="tl">
                    <a:srgbClr val="000000"/>
                  </a:outerShdw>
                </a:effectLst>
                <a:latin typeface="Times New Roman" pitchFamily="18" charset="0"/>
              </a:rPr>
              <a:t>carries out the reasoning whereby the expert system reaches a solution. It links the rules given in the knowledge base with the facts provided in the database.</a:t>
            </a:r>
          </a:p>
          <a:p>
            <a:pPr marL="381000" indent="-381000">
              <a:lnSpc>
                <a:spcPct val="95000"/>
              </a:lnSpc>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a:solidFill>
                  <a:srgbClr val="FBFE00"/>
                </a:solidFill>
                <a:effectLst>
                  <a:outerShdw blurRad="38100" dist="38100" dir="2700000" algn="tl">
                    <a:srgbClr val="000000"/>
                  </a:outerShdw>
                </a:effectLst>
                <a:latin typeface="Times New Roman" pitchFamily="18" charset="0"/>
              </a:rPr>
              <a:t>explanation facilities </a:t>
            </a:r>
            <a:r>
              <a:rPr lang="en-US" sz="3000">
                <a:solidFill>
                  <a:srgbClr val="FFFFFF"/>
                </a:solidFill>
                <a:effectLst>
                  <a:outerShdw blurRad="38100" dist="38100" dir="2700000" algn="tl">
                    <a:srgbClr val="000000"/>
                  </a:outerShdw>
                </a:effectLst>
                <a:latin typeface="Times New Roman" pitchFamily="18" charset="0"/>
              </a:rPr>
              <a:t>enable the user to ask the expert system </a:t>
            </a:r>
            <a:r>
              <a:rPr lang="en-US" sz="3000" b="1" i="1">
                <a:solidFill>
                  <a:srgbClr val="FBFE00"/>
                </a:solidFill>
                <a:effectLst>
                  <a:outerShdw blurRad="38100" dist="38100" dir="2700000" algn="tl">
                    <a:srgbClr val="000000"/>
                  </a:outerShdw>
                </a:effectLst>
                <a:latin typeface="Times New Roman" pitchFamily="18" charset="0"/>
              </a:rPr>
              <a:t>how </a:t>
            </a:r>
            <a:r>
              <a:rPr lang="en-US" sz="3000">
                <a:solidFill>
                  <a:srgbClr val="FFFFFF"/>
                </a:solidFill>
                <a:effectLst>
                  <a:outerShdw blurRad="38100" dist="38100" dir="2700000" algn="tl">
                    <a:srgbClr val="000000"/>
                  </a:outerShdw>
                </a:effectLst>
                <a:latin typeface="Times New Roman" pitchFamily="18" charset="0"/>
              </a:rPr>
              <a:t>a particular conclusion is reached and </a:t>
            </a:r>
            <a:r>
              <a:rPr lang="en-US" sz="3000" b="1" i="1">
                <a:solidFill>
                  <a:srgbClr val="FBFE00"/>
                </a:solidFill>
                <a:effectLst>
                  <a:outerShdw blurRad="38100" dist="38100" dir="2700000" algn="tl">
                    <a:srgbClr val="000000"/>
                  </a:outerShdw>
                </a:effectLst>
                <a:latin typeface="Times New Roman" pitchFamily="18" charset="0"/>
              </a:rPr>
              <a:t>why </a:t>
            </a:r>
            <a:r>
              <a:rPr lang="en-US" sz="3000">
                <a:solidFill>
                  <a:srgbClr val="FFFFFF"/>
                </a:solidFill>
                <a:effectLst>
                  <a:outerShdw blurRad="38100" dist="38100" dir="2700000" algn="tl">
                    <a:srgbClr val="000000"/>
                  </a:outerShdw>
                </a:effectLst>
                <a:latin typeface="Times New Roman" pitchFamily="18" charset="0"/>
              </a:rPr>
              <a:t>a specific fact is needed. An expert system must be able to explain its reasoning and justify its advice, analysis or conclusion. </a:t>
            </a:r>
          </a:p>
          <a:p>
            <a:pPr marL="381000" indent="-381000">
              <a:lnSpc>
                <a:spcPct val="95000"/>
              </a:lnSpc>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t>
            </a:r>
            <a:r>
              <a:rPr lang="en-US" sz="3000" b="1">
                <a:solidFill>
                  <a:srgbClr val="FBFE00"/>
                </a:solidFill>
                <a:effectLst>
                  <a:outerShdw blurRad="38100" dist="38100" dir="2700000" algn="tl">
                    <a:srgbClr val="000000"/>
                  </a:outerShdw>
                </a:effectLst>
                <a:latin typeface="Times New Roman" pitchFamily="18" charset="0"/>
              </a:rPr>
              <a:t>user interface </a:t>
            </a:r>
            <a:r>
              <a:rPr lang="en-US" sz="3000">
                <a:solidFill>
                  <a:srgbClr val="FFFFFF"/>
                </a:solidFill>
                <a:effectLst>
                  <a:outerShdw blurRad="38100" dist="38100" dir="2700000" algn="tl">
                    <a:srgbClr val="000000"/>
                  </a:outerShdw>
                </a:effectLst>
                <a:latin typeface="Times New Roman" pitchFamily="18" charset="0"/>
              </a:rPr>
              <a:t>is the means of communication between a user seeking a solution to the problem and an expert system.</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1"/>
          <p:cNvSpPr>
            <a:spLocks noGrp="1"/>
          </p:cNvSpPr>
          <p:nvPr>
            <p:ph type="dt" sz="quarter" idx="10"/>
          </p:nvPr>
        </p:nvSpPr>
        <p:spPr>
          <a:noFill/>
        </p:spPr>
        <p:txBody>
          <a:bodyPr/>
          <a:lstStyle/>
          <a:p>
            <a:r>
              <a:rPr lang="en-US" smtClean="0"/>
              <a:t>1/24/2008</a:t>
            </a:r>
          </a:p>
        </p:txBody>
      </p:sp>
      <p:sp>
        <p:nvSpPr>
          <p:cNvPr id="23555" name="Slide Number Placeholder 2"/>
          <p:cNvSpPr>
            <a:spLocks noGrp="1"/>
          </p:cNvSpPr>
          <p:nvPr>
            <p:ph type="sldNum" sz="quarter" idx="11"/>
          </p:nvPr>
        </p:nvSpPr>
        <p:spPr>
          <a:noFill/>
        </p:spPr>
        <p:txBody>
          <a:bodyPr/>
          <a:lstStyle/>
          <a:p>
            <a:fld id="{64390EC5-12F2-4EA5-B6E5-D436D7B57E12}" type="slidenum">
              <a:rPr lang="en-US" smtClean="0"/>
              <a:pPr/>
              <a:t>21</a:t>
            </a:fld>
            <a:endParaRPr lang="en-US" smtClean="0"/>
          </a:p>
        </p:txBody>
      </p:sp>
      <p:sp>
        <p:nvSpPr>
          <p:cNvPr id="23556" name="Footer Placeholder 3"/>
          <p:cNvSpPr>
            <a:spLocks noGrp="1"/>
          </p:cNvSpPr>
          <p:nvPr>
            <p:ph type="ftr" sz="quarter" idx="12"/>
          </p:nvPr>
        </p:nvSpPr>
        <p:spPr>
          <a:noFill/>
        </p:spPr>
        <p:txBody>
          <a:bodyPr/>
          <a:lstStyle/>
          <a:p>
            <a:r>
              <a:rPr lang="en-US" smtClean="0"/>
              <a:t>Intelligent Systems and Soft Computing</a:t>
            </a:r>
          </a:p>
        </p:txBody>
      </p:sp>
      <p:sp>
        <p:nvSpPr>
          <p:cNvPr id="30722" name="Rectangle 2"/>
          <p:cNvSpPr>
            <a:spLocks noChangeArrowheads="1"/>
          </p:cNvSpPr>
          <p:nvPr/>
        </p:nvSpPr>
        <p:spPr bwMode="auto">
          <a:xfrm>
            <a:off x="541338" y="114300"/>
            <a:ext cx="8186737" cy="549275"/>
          </a:xfrm>
          <a:prstGeom prst="rect">
            <a:avLst/>
          </a:prstGeom>
          <a:noFill/>
          <a:ln w="12700" cap="sq">
            <a:noFill/>
            <a:miter lim="800000"/>
            <a:headEnd type="none" w="sm" len="sm"/>
            <a:tailEnd type="none" w="sm" len="sm"/>
          </a:ln>
          <a:effectLst/>
        </p:spPr>
        <p:txBody>
          <a:bodyPr wrap="none">
            <a:spAutoFit/>
          </a:bodyPr>
          <a:lstStyle/>
          <a:p>
            <a:pPr>
              <a:defRPr/>
            </a:pPr>
            <a:r>
              <a:rPr lang="en-US" sz="3000" b="1">
                <a:solidFill>
                  <a:srgbClr val="FBFE00"/>
                </a:solidFill>
                <a:effectLst>
                  <a:outerShdw blurRad="38100" dist="38100" dir="2700000" algn="tl">
                    <a:srgbClr val="000000"/>
                  </a:outerShdw>
                </a:effectLst>
                <a:latin typeface="Times New Roman" pitchFamily="18" charset="0"/>
              </a:rPr>
              <a:t>Complete structure of a rule-based expert system</a:t>
            </a:r>
          </a:p>
        </p:txBody>
      </p:sp>
      <p:pic>
        <p:nvPicPr>
          <p:cNvPr id="23558" name="Picture 9" descr="Slide02-20"/>
          <p:cNvPicPr>
            <a:picLocks noChangeAspect="1" noChangeArrowheads="1"/>
          </p:cNvPicPr>
          <p:nvPr/>
        </p:nvPicPr>
        <p:blipFill>
          <a:blip r:embed="rId3" cstate="print"/>
          <a:srcRect/>
          <a:stretch>
            <a:fillRect/>
          </a:stretch>
        </p:blipFill>
        <p:spPr bwMode="auto">
          <a:xfrm>
            <a:off x="1922463" y="652463"/>
            <a:ext cx="5535612" cy="5757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1"/>
          <p:cNvSpPr>
            <a:spLocks noGrp="1"/>
          </p:cNvSpPr>
          <p:nvPr>
            <p:ph type="dt" sz="quarter" idx="10"/>
          </p:nvPr>
        </p:nvSpPr>
        <p:spPr>
          <a:noFill/>
        </p:spPr>
        <p:txBody>
          <a:bodyPr/>
          <a:lstStyle/>
          <a:p>
            <a:r>
              <a:rPr lang="en-US" smtClean="0"/>
              <a:t>1/24/2008</a:t>
            </a:r>
          </a:p>
        </p:txBody>
      </p:sp>
      <p:sp>
        <p:nvSpPr>
          <p:cNvPr id="24579" name="Slide Number Placeholder 2"/>
          <p:cNvSpPr>
            <a:spLocks noGrp="1"/>
          </p:cNvSpPr>
          <p:nvPr>
            <p:ph type="sldNum" sz="quarter" idx="11"/>
          </p:nvPr>
        </p:nvSpPr>
        <p:spPr>
          <a:noFill/>
        </p:spPr>
        <p:txBody>
          <a:bodyPr/>
          <a:lstStyle/>
          <a:p>
            <a:fld id="{1966AB0D-DAFA-43EC-9B18-25A6E3D82BDF}" type="slidenum">
              <a:rPr lang="en-US" smtClean="0"/>
              <a:pPr/>
              <a:t>22</a:t>
            </a:fld>
            <a:endParaRPr lang="en-US" smtClean="0"/>
          </a:p>
        </p:txBody>
      </p:sp>
      <p:sp>
        <p:nvSpPr>
          <p:cNvPr id="24580" name="Footer Placeholder 3"/>
          <p:cNvSpPr>
            <a:spLocks noGrp="1"/>
          </p:cNvSpPr>
          <p:nvPr>
            <p:ph type="ftr" sz="quarter" idx="12"/>
          </p:nvPr>
        </p:nvSpPr>
        <p:spPr>
          <a:noFill/>
        </p:spPr>
        <p:txBody>
          <a:bodyPr/>
          <a:lstStyle/>
          <a:p>
            <a:r>
              <a:rPr lang="en-US" smtClean="0"/>
              <a:t>Intelligent Systems and Soft Computing</a:t>
            </a:r>
          </a:p>
        </p:txBody>
      </p:sp>
      <p:sp>
        <p:nvSpPr>
          <p:cNvPr id="31746" name="Rectangle 2"/>
          <p:cNvSpPr>
            <a:spLocks noChangeArrowheads="1"/>
          </p:cNvSpPr>
          <p:nvPr/>
        </p:nvSpPr>
        <p:spPr bwMode="auto">
          <a:xfrm>
            <a:off x="271463" y="1270000"/>
            <a:ext cx="8478837" cy="5105400"/>
          </a:xfrm>
          <a:prstGeom prst="rect">
            <a:avLst/>
          </a:prstGeom>
          <a:noFill/>
          <a:ln w="12700" cap="sq">
            <a:noFill/>
            <a:miter lim="800000"/>
            <a:headEnd type="none" w="sm" len="sm"/>
            <a:tailEnd type="none" w="sm" len="sm"/>
          </a:ln>
          <a:effectLst/>
        </p:spPr>
        <p:txBody>
          <a:bodyPr>
            <a:spAutoFit/>
          </a:bodyPr>
          <a:lstStyle/>
          <a:p>
            <a:pPr marL="381000" indent="-381000">
              <a:lnSpc>
                <a:spcPct val="95000"/>
              </a:lnSpc>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An expert system is built to perform at a human expert level in a </a:t>
            </a:r>
            <a:r>
              <a:rPr lang="en-US" sz="3000" b="1" i="1">
                <a:solidFill>
                  <a:srgbClr val="FBFE00"/>
                </a:solidFill>
                <a:effectLst>
                  <a:outerShdw blurRad="38100" dist="38100" dir="2700000" algn="tl">
                    <a:srgbClr val="000000"/>
                  </a:outerShdw>
                </a:effectLst>
                <a:latin typeface="Times New Roman" pitchFamily="18" charset="0"/>
              </a:rPr>
              <a:t>narrow, specialized domain</a:t>
            </a:r>
            <a:r>
              <a:rPr lang="en-US" sz="3000">
                <a:solidFill>
                  <a:srgbClr val="FFFFFF"/>
                </a:solidFill>
                <a:effectLst>
                  <a:outerShdw blurRad="38100" dist="38100" dir="2700000" algn="tl">
                    <a:srgbClr val="000000"/>
                  </a:outerShdw>
                </a:effectLst>
                <a:latin typeface="Times New Roman" pitchFamily="18" charset="0"/>
              </a:rPr>
              <a:t>.  Thus, the most important characteristic of an expert system is its high-quality performance. No matter how fast the system can solve a problem, the user will not be satisfied if the result is wrong.</a:t>
            </a:r>
          </a:p>
          <a:p>
            <a:pPr marL="381000" indent="-381000">
              <a:lnSpc>
                <a:spcPct val="95000"/>
              </a:lnSpc>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On the other hand, the speed of reaching a solution is very important. Even the most accurate decision or diagnosis may not be useful if it is too late to apply, for instance, in an emergency, when a patient dies or a nuclear power plant explodes.</a:t>
            </a:r>
          </a:p>
        </p:txBody>
      </p:sp>
      <p:sp>
        <p:nvSpPr>
          <p:cNvPr id="31747" name="Rectangle 3"/>
          <p:cNvSpPr>
            <a:spLocks noChangeArrowheads="1"/>
          </p:cNvSpPr>
          <p:nvPr/>
        </p:nvSpPr>
        <p:spPr bwMode="auto">
          <a:xfrm>
            <a:off x="687388" y="361950"/>
            <a:ext cx="7808912" cy="701675"/>
          </a:xfrm>
          <a:prstGeom prst="rect">
            <a:avLst/>
          </a:prstGeom>
          <a:noFill/>
          <a:ln w="12700" cap="sq">
            <a:noFill/>
            <a:miter lim="800000"/>
            <a:headEnd type="none" w="sm" len="sm"/>
            <a:tailEnd type="none" w="sm" len="sm"/>
          </a:ln>
          <a:effectLst/>
        </p:spPr>
        <p:txBody>
          <a:bodyPr wrap="none">
            <a:spAutoFit/>
          </a:bodyPr>
          <a:lstStyle/>
          <a:p>
            <a:pPr>
              <a:spcBef>
                <a:spcPct val="50000"/>
              </a:spcBef>
              <a:defRPr/>
            </a:pPr>
            <a:r>
              <a:rPr lang="en-US" sz="4000" b="1">
                <a:solidFill>
                  <a:srgbClr val="FBFE00"/>
                </a:solidFill>
                <a:effectLst>
                  <a:outerShdw blurRad="38100" dist="38100" dir="2700000" algn="tl">
                    <a:srgbClr val="000000"/>
                  </a:outerShdw>
                </a:effectLst>
                <a:latin typeface="Times New Roman" pitchFamily="18" charset="0"/>
              </a:rPr>
              <a:t>Characteristics of an expert system</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1"/>
          <p:cNvSpPr>
            <a:spLocks noGrp="1"/>
          </p:cNvSpPr>
          <p:nvPr>
            <p:ph type="dt" sz="quarter" idx="10"/>
          </p:nvPr>
        </p:nvSpPr>
        <p:spPr>
          <a:noFill/>
        </p:spPr>
        <p:txBody>
          <a:bodyPr/>
          <a:lstStyle/>
          <a:p>
            <a:r>
              <a:rPr lang="en-US" smtClean="0"/>
              <a:t>1/24/2008</a:t>
            </a:r>
          </a:p>
        </p:txBody>
      </p:sp>
      <p:sp>
        <p:nvSpPr>
          <p:cNvPr id="25603" name="Slide Number Placeholder 2"/>
          <p:cNvSpPr>
            <a:spLocks noGrp="1"/>
          </p:cNvSpPr>
          <p:nvPr>
            <p:ph type="sldNum" sz="quarter" idx="11"/>
          </p:nvPr>
        </p:nvSpPr>
        <p:spPr>
          <a:noFill/>
        </p:spPr>
        <p:txBody>
          <a:bodyPr/>
          <a:lstStyle/>
          <a:p>
            <a:fld id="{082E080C-0115-47C9-8170-BB72C06CE2DF}" type="slidenum">
              <a:rPr lang="en-US" smtClean="0"/>
              <a:pPr/>
              <a:t>23</a:t>
            </a:fld>
            <a:endParaRPr lang="en-US" smtClean="0"/>
          </a:p>
        </p:txBody>
      </p:sp>
      <p:sp>
        <p:nvSpPr>
          <p:cNvPr id="25604" name="Footer Placeholder 3"/>
          <p:cNvSpPr>
            <a:spLocks noGrp="1"/>
          </p:cNvSpPr>
          <p:nvPr>
            <p:ph type="ftr" sz="quarter" idx="12"/>
          </p:nvPr>
        </p:nvSpPr>
        <p:spPr>
          <a:noFill/>
        </p:spPr>
        <p:txBody>
          <a:bodyPr/>
          <a:lstStyle/>
          <a:p>
            <a:r>
              <a:rPr lang="en-US" smtClean="0"/>
              <a:t>Intelligent Systems and Soft Computing</a:t>
            </a:r>
          </a:p>
        </p:txBody>
      </p:sp>
      <p:sp>
        <p:nvSpPr>
          <p:cNvPr id="32770" name="Rectangle 2"/>
          <p:cNvSpPr>
            <a:spLocks noChangeArrowheads="1"/>
          </p:cNvSpPr>
          <p:nvPr/>
        </p:nvSpPr>
        <p:spPr bwMode="auto">
          <a:xfrm>
            <a:off x="279400" y="495300"/>
            <a:ext cx="8377238" cy="5394325"/>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Expert systems apply </a:t>
            </a:r>
            <a:r>
              <a:rPr lang="en-US" sz="3000" b="1">
                <a:solidFill>
                  <a:srgbClr val="FBFE00"/>
                </a:solidFill>
                <a:effectLst>
                  <a:outerShdw blurRad="38100" dist="38100" dir="2700000" algn="tl">
                    <a:srgbClr val="000000"/>
                  </a:outerShdw>
                </a:effectLst>
                <a:latin typeface="Times New Roman" pitchFamily="18" charset="0"/>
              </a:rPr>
              <a:t>heuristics </a:t>
            </a:r>
            <a:r>
              <a:rPr lang="en-US" sz="3000">
                <a:solidFill>
                  <a:srgbClr val="FFFFFF"/>
                </a:solidFill>
                <a:effectLst>
                  <a:outerShdw blurRad="38100" dist="38100" dir="2700000" algn="tl">
                    <a:srgbClr val="000000"/>
                  </a:outerShdw>
                </a:effectLst>
                <a:latin typeface="Times New Roman" pitchFamily="18" charset="0"/>
              </a:rPr>
              <a:t>to guide the reasoning and thus reduce the search area for a solution.</a:t>
            </a:r>
          </a:p>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A unique feature of an expert system is its </a:t>
            </a:r>
            <a:r>
              <a:rPr lang="en-US" sz="3000" b="1">
                <a:solidFill>
                  <a:srgbClr val="FBFE00"/>
                </a:solidFill>
                <a:effectLst>
                  <a:outerShdw blurRad="38100" dist="38100" dir="2700000" algn="tl">
                    <a:srgbClr val="000000"/>
                  </a:outerShdw>
                </a:effectLst>
                <a:latin typeface="Times New Roman" pitchFamily="18" charset="0"/>
              </a:rPr>
              <a:t>explanation capability</a:t>
            </a:r>
            <a:r>
              <a:rPr lang="en-US" sz="3000">
                <a:solidFill>
                  <a:srgbClr val="FFFFFF"/>
                </a:solidFill>
                <a:effectLst>
                  <a:outerShdw blurRad="38100" dist="38100" dir="2700000" algn="tl">
                    <a:srgbClr val="000000"/>
                  </a:outerShdw>
                </a:effectLst>
                <a:latin typeface="Times New Roman" pitchFamily="18" charset="0"/>
              </a:rPr>
              <a:t>. It enables the expert system to review its own reasoning and explain its decisions.</a:t>
            </a:r>
          </a:p>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Expert systems employ </a:t>
            </a:r>
            <a:r>
              <a:rPr lang="en-US" sz="3000" b="1">
                <a:solidFill>
                  <a:srgbClr val="FBFE00"/>
                </a:solidFill>
                <a:effectLst>
                  <a:outerShdw blurRad="38100" dist="38100" dir="2700000" algn="tl">
                    <a:srgbClr val="000000"/>
                  </a:outerShdw>
                </a:effectLst>
                <a:latin typeface="Times New Roman" pitchFamily="18" charset="0"/>
              </a:rPr>
              <a:t>symbolic reasoning </a:t>
            </a:r>
            <a:r>
              <a:rPr lang="en-US" sz="3000">
                <a:solidFill>
                  <a:srgbClr val="FFFFFF"/>
                </a:solidFill>
                <a:effectLst>
                  <a:outerShdw blurRad="38100" dist="38100" dir="2700000" algn="tl">
                    <a:srgbClr val="000000"/>
                  </a:outerShdw>
                </a:effectLst>
                <a:latin typeface="Times New Roman" pitchFamily="18" charset="0"/>
              </a:rPr>
              <a:t>when solving a problem. Symbols are used to represent different types of knowledge such as facts, concepts and rules.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1"/>
          <p:cNvSpPr>
            <a:spLocks noGrp="1"/>
          </p:cNvSpPr>
          <p:nvPr>
            <p:ph type="dt" sz="quarter" idx="10"/>
          </p:nvPr>
        </p:nvSpPr>
        <p:spPr>
          <a:noFill/>
        </p:spPr>
        <p:txBody>
          <a:bodyPr/>
          <a:lstStyle/>
          <a:p>
            <a:r>
              <a:rPr lang="en-US" smtClean="0"/>
              <a:t>1/24/2008</a:t>
            </a:r>
          </a:p>
        </p:txBody>
      </p:sp>
      <p:sp>
        <p:nvSpPr>
          <p:cNvPr id="26627" name="Slide Number Placeholder 2"/>
          <p:cNvSpPr>
            <a:spLocks noGrp="1"/>
          </p:cNvSpPr>
          <p:nvPr>
            <p:ph type="sldNum" sz="quarter" idx="11"/>
          </p:nvPr>
        </p:nvSpPr>
        <p:spPr>
          <a:noFill/>
        </p:spPr>
        <p:txBody>
          <a:bodyPr/>
          <a:lstStyle/>
          <a:p>
            <a:fld id="{8042D698-D624-43BD-BA1F-F602AF32B8A7}" type="slidenum">
              <a:rPr lang="en-US" smtClean="0"/>
              <a:pPr/>
              <a:t>24</a:t>
            </a:fld>
            <a:endParaRPr lang="en-US" smtClean="0"/>
          </a:p>
        </p:txBody>
      </p:sp>
      <p:sp>
        <p:nvSpPr>
          <p:cNvPr id="26628" name="Footer Placeholder 3"/>
          <p:cNvSpPr>
            <a:spLocks noGrp="1"/>
          </p:cNvSpPr>
          <p:nvPr>
            <p:ph type="ftr" sz="quarter" idx="12"/>
          </p:nvPr>
        </p:nvSpPr>
        <p:spPr>
          <a:noFill/>
        </p:spPr>
        <p:txBody>
          <a:bodyPr/>
          <a:lstStyle/>
          <a:p>
            <a:r>
              <a:rPr lang="en-US" smtClean="0"/>
              <a:t>Intelligent Systems and Soft Computing</a:t>
            </a:r>
          </a:p>
        </p:txBody>
      </p:sp>
      <p:sp>
        <p:nvSpPr>
          <p:cNvPr id="33794" name="Rectangle 2"/>
          <p:cNvSpPr>
            <a:spLocks noChangeArrowheads="1"/>
          </p:cNvSpPr>
          <p:nvPr/>
        </p:nvSpPr>
        <p:spPr bwMode="auto">
          <a:xfrm>
            <a:off x="576263" y="361950"/>
            <a:ext cx="7980362" cy="701675"/>
          </a:xfrm>
          <a:prstGeom prst="rect">
            <a:avLst/>
          </a:prstGeom>
          <a:noFill/>
          <a:ln w="12700" cap="sq">
            <a:noFill/>
            <a:miter lim="800000"/>
            <a:headEnd type="none" w="sm" len="sm"/>
            <a:tailEnd type="none" w="sm" len="sm"/>
          </a:ln>
          <a:effectLst/>
        </p:spPr>
        <p:txBody>
          <a:bodyPr wrap="none">
            <a:spAutoFit/>
          </a:bodyPr>
          <a:lstStyle/>
          <a:p>
            <a:pPr>
              <a:defRPr/>
            </a:pPr>
            <a:r>
              <a:rPr lang="en-US" sz="4000" b="1">
                <a:solidFill>
                  <a:srgbClr val="FBFE00"/>
                </a:solidFill>
                <a:effectLst>
                  <a:outerShdw blurRad="38100" dist="38100" dir="2700000" algn="tl">
                    <a:srgbClr val="000000"/>
                  </a:outerShdw>
                </a:effectLst>
                <a:latin typeface="Times New Roman" pitchFamily="18" charset="0"/>
              </a:rPr>
              <a:t>Can expert systems make mistakes?</a:t>
            </a:r>
          </a:p>
        </p:txBody>
      </p:sp>
      <p:sp>
        <p:nvSpPr>
          <p:cNvPr id="33795" name="Rectangle 3"/>
          <p:cNvSpPr>
            <a:spLocks noChangeArrowheads="1"/>
          </p:cNvSpPr>
          <p:nvPr/>
        </p:nvSpPr>
        <p:spPr bwMode="auto">
          <a:xfrm>
            <a:off x="279400" y="1254125"/>
            <a:ext cx="8648700" cy="42068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Even a brilliant expert is only a human and thus can make mistakes. This suggests that an expert system built to perform at a human expert level also should be allowed to make mistakes. But we still trust experts, even we recognise that their judgements are sometimes wrong. Likewise, at least in most cases, we can rely on solutions provided by expert systems, but mistakes are possible and we should be aware of this.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1"/>
          <p:cNvSpPr>
            <a:spLocks noGrp="1"/>
          </p:cNvSpPr>
          <p:nvPr>
            <p:ph type="dt" sz="quarter" idx="10"/>
          </p:nvPr>
        </p:nvSpPr>
        <p:spPr>
          <a:noFill/>
        </p:spPr>
        <p:txBody>
          <a:bodyPr/>
          <a:lstStyle/>
          <a:p>
            <a:r>
              <a:rPr lang="en-US" smtClean="0"/>
              <a:t>1/24/2008</a:t>
            </a:r>
          </a:p>
        </p:txBody>
      </p:sp>
      <p:sp>
        <p:nvSpPr>
          <p:cNvPr id="27651" name="Slide Number Placeholder 2"/>
          <p:cNvSpPr>
            <a:spLocks noGrp="1"/>
          </p:cNvSpPr>
          <p:nvPr>
            <p:ph type="sldNum" sz="quarter" idx="11"/>
          </p:nvPr>
        </p:nvSpPr>
        <p:spPr>
          <a:noFill/>
        </p:spPr>
        <p:txBody>
          <a:bodyPr/>
          <a:lstStyle/>
          <a:p>
            <a:fld id="{01401958-DA40-49E1-A9FB-3BE763703E31}" type="slidenum">
              <a:rPr lang="en-US" smtClean="0"/>
              <a:pPr/>
              <a:t>25</a:t>
            </a:fld>
            <a:endParaRPr lang="en-US" smtClean="0"/>
          </a:p>
        </p:txBody>
      </p:sp>
      <p:sp>
        <p:nvSpPr>
          <p:cNvPr id="27652" name="Footer Placeholder 3"/>
          <p:cNvSpPr>
            <a:spLocks noGrp="1"/>
          </p:cNvSpPr>
          <p:nvPr>
            <p:ph type="ftr" sz="quarter" idx="12"/>
          </p:nvPr>
        </p:nvSpPr>
        <p:spPr>
          <a:noFill/>
        </p:spPr>
        <p:txBody>
          <a:bodyPr/>
          <a:lstStyle/>
          <a:p>
            <a:r>
              <a:rPr lang="en-US" smtClean="0"/>
              <a:t>Intelligent Systems and Soft Computing</a:t>
            </a:r>
          </a:p>
        </p:txBody>
      </p:sp>
      <p:sp>
        <p:nvSpPr>
          <p:cNvPr id="34818" name="Rectangle 2"/>
          <p:cNvSpPr>
            <a:spLocks noChangeArrowheads="1"/>
          </p:cNvSpPr>
          <p:nvPr/>
        </p:nvSpPr>
        <p:spPr bwMode="auto">
          <a:xfrm>
            <a:off x="279400" y="238125"/>
            <a:ext cx="8724900" cy="5715000"/>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In expert systems, </a:t>
            </a:r>
            <a:r>
              <a:rPr lang="en-US" sz="3000" b="1">
                <a:solidFill>
                  <a:srgbClr val="FBFE00"/>
                </a:solidFill>
                <a:effectLst>
                  <a:outerShdw blurRad="38100" dist="38100" dir="2700000" algn="tl">
                    <a:srgbClr val="000000"/>
                  </a:outerShdw>
                </a:effectLst>
                <a:latin typeface="Times New Roman" pitchFamily="18" charset="0"/>
              </a:rPr>
              <a:t>knowledge is separated from its processing </a:t>
            </a:r>
            <a:r>
              <a:rPr lang="en-US" sz="3000">
                <a:solidFill>
                  <a:srgbClr val="FFFFFF"/>
                </a:solidFill>
                <a:effectLst>
                  <a:outerShdw blurRad="38100" dist="38100" dir="2700000" algn="tl">
                    <a:srgbClr val="000000"/>
                  </a:outerShdw>
                </a:effectLst>
                <a:latin typeface="Times New Roman" pitchFamily="18" charset="0"/>
              </a:rPr>
              <a:t>(the knowledge base and the inference engine are split up). A conventional program is a mixture of knowledge and the control structure to process this knowledge. This mixing leads to difficulties in understanding and reviewing the program code, as any change to the code affects both the knowledge and its processing.</a:t>
            </a:r>
          </a:p>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When an expert system shell is used, a knowledge engineer or an expert simply enters rules in the knowledge base. Each new rule adds some new knowledge and makes the expert system smarter.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1"/>
          <p:cNvSpPr>
            <a:spLocks noGrp="1"/>
          </p:cNvSpPr>
          <p:nvPr>
            <p:ph type="dt" sz="quarter" idx="10"/>
          </p:nvPr>
        </p:nvSpPr>
        <p:spPr>
          <a:noFill/>
        </p:spPr>
        <p:txBody>
          <a:bodyPr/>
          <a:lstStyle/>
          <a:p>
            <a:r>
              <a:rPr lang="en-US" smtClean="0"/>
              <a:t>1/24/2008</a:t>
            </a:r>
          </a:p>
        </p:txBody>
      </p:sp>
      <p:sp>
        <p:nvSpPr>
          <p:cNvPr id="28675" name="Slide Number Placeholder 2"/>
          <p:cNvSpPr>
            <a:spLocks noGrp="1"/>
          </p:cNvSpPr>
          <p:nvPr>
            <p:ph type="sldNum" sz="quarter" idx="11"/>
          </p:nvPr>
        </p:nvSpPr>
        <p:spPr>
          <a:noFill/>
        </p:spPr>
        <p:txBody>
          <a:bodyPr/>
          <a:lstStyle/>
          <a:p>
            <a:fld id="{0BEEEF40-9BA0-45F3-B6E1-A06EBEE6A87C}" type="slidenum">
              <a:rPr lang="en-US" smtClean="0"/>
              <a:pPr/>
              <a:t>26</a:t>
            </a:fld>
            <a:endParaRPr lang="en-US" smtClean="0"/>
          </a:p>
        </p:txBody>
      </p:sp>
      <p:sp>
        <p:nvSpPr>
          <p:cNvPr id="28676" name="Footer Placeholder 3"/>
          <p:cNvSpPr>
            <a:spLocks noGrp="1"/>
          </p:cNvSpPr>
          <p:nvPr>
            <p:ph type="ftr" sz="quarter" idx="12"/>
          </p:nvPr>
        </p:nvSpPr>
        <p:spPr>
          <a:noFill/>
        </p:spPr>
        <p:txBody>
          <a:bodyPr/>
          <a:lstStyle/>
          <a:p>
            <a:r>
              <a:rPr lang="en-US" smtClean="0"/>
              <a:t>Intelligent Systems and Soft Computing</a:t>
            </a:r>
          </a:p>
        </p:txBody>
      </p:sp>
      <p:sp>
        <p:nvSpPr>
          <p:cNvPr id="35842" name="Rectangle 2"/>
          <p:cNvSpPr>
            <a:spLocks noChangeArrowheads="1"/>
          </p:cNvSpPr>
          <p:nvPr/>
        </p:nvSpPr>
        <p:spPr bwMode="auto">
          <a:xfrm>
            <a:off x="404813" y="301625"/>
            <a:ext cx="8377237" cy="1006475"/>
          </a:xfrm>
          <a:prstGeom prst="rect">
            <a:avLst/>
          </a:prstGeom>
          <a:noFill/>
          <a:ln w="12700" cap="sq">
            <a:noFill/>
            <a:miter lim="800000"/>
            <a:headEnd type="none" w="sm" len="sm"/>
            <a:tailEnd type="none" w="sm" len="sm"/>
          </a:ln>
          <a:effectLst/>
        </p:spPr>
        <p:txBody>
          <a:bodyPr>
            <a:spAutoFit/>
          </a:bodyPr>
          <a:lstStyle/>
          <a:p>
            <a:pPr algn="ctr">
              <a:spcBef>
                <a:spcPct val="50000"/>
              </a:spcBef>
              <a:defRPr/>
            </a:pPr>
            <a:r>
              <a:rPr lang="en-US" sz="3000" b="1">
                <a:solidFill>
                  <a:srgbClr val="FBFE00"/>
                </a:solidFill>
                <a:effectLst>
                  <a:outerShdw blurRad="38100" dist="38100" dir="2700000" algn="tl">
                    <a:srgbClr val="000000"/>
                  </a:outerShdw>
                </a:effectLst>
                <a:latin typeface="Times New Roman" pitchFamily="18" charset="0"/>
              </a:rPr>
              <a:t>Comparison of expert systems with conventional systems and human experts</a:t>
            </a:r>
          </a:p>
        </p:txBody>
      </p:sp>
      <p:pic>
        <p:nvPicPr>
          <p:cNvPr id="28678" name="Picture 576" descr="Slide02-25"/>
          <p:cNvPicPr>
            <a:picLocks noChangeAspect="1" noChangeArrowheads="1"/>
          </p:cNvPicPr>
          <p:nvPr/>
        </p:nvPicPr>
        <p:blipFill>
          <a:blip r:embed="rId3" cstate="print"/>
          <a:srcRect/>
          <a:stretch>
            <a:fillRect/>
          </a:stretch>
        </p:blipFill>
        <p:spPr bwMode="auto">
          <a:xfrm>
            <a:off x="311150" y="1371600"/>
            <a:ext cx="8521700" cy="502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1"/>
          <p:cNvSpPr>
            <a:spLocks noGrp="1"/>
          </p:cNvSpPr>
          <p:nvPr>
            <p:ph type="dt" sz="quarter" idx="10"/>
          </p:nvPr>
        </p:nvSpPr>
        <p:spPr>
          <a:noFill/>
        </p:spPr>
        <p:txBody>
          <a:bodyPr/>
          <a:lstStyle/>
          <a:p>
            <a:r>
              <a:rPr lang="en-US" smtClean="0"/>
              <a:t>1/24/2008</a:t>
            </a:r>
          </a:p>
        </p:txBody>
      </p:sp>
      <p:sp>
        <p:nvSpPr>
          <p:cNvPr id="29699" name="Slide Number Placeholder 2"/>
          <p:cNvSpPr>
            <a:spLocks noGrp="1"/>
          </p:cNvSpPr>
          <p:nvPr>
            <p:ph type="sldNum" sz="quarter" idx="11"/>
          </p:nvPr>
        </p:nvSpPr>
        <p:spPr>
          <a:noFill/>
        </p:spPr>
        <p:txBody>
          <a:bodyPr/>
          <a:lstStyle/>
          <a:p>
            <a:fld id="{9EB42221-E378-4118-A825-C9117E1A1766}" type="slidenum">
              <a:rPr lang="en-US" smtClean="0"/>
              <a:pPr/>
              <a:t>27</a:t>
            </a:fld>
            <a:endParaRPr lang="en-US" smtClean="0"/>
          </a:p>
        </p:txBody>
      </p:sp>
      <p:sp>
        <p:nvSpPr>
          <p:cNvPr id="29700" name="Footer Placeholder 3"/>
          <p:cNvSpPr>
            <a:spLocks noGrp="1"/>
          </p:cNvSpPr>
          <p:nvPr>
            <p:ph type="ftr" sz="quarter" idx="12"/>
          </p:nvPr>
        </p:nvSpPr>
        <p:spPr>
          <a:noFill/>
        </p:spPr>
        <p:txBody>
          <a:bodyPr/>
          <a:lstStyle/>
          <a:p>
            <a:r>
              <a:rPr lang="en-US" smtClean="0"/>
              <a:t>Intelligent Systems and Soft Computing</a:t>
            </a:r>
          </a:p>
        </p:txBody>
      </p:sp>
      <p:sp>
        <p:nvSpPr>
          <p:cNvPr id="36866" name="Rectangle 2"/>
          <p:cNvSpPr>
            <a:spLocks noChangeArrowheads="1"/>
          </p:cNvSpPr>
          <p:nvPr/>
        </p:nvSpPr>
        <p:spPr bwMode="auto">
          <a:xfrm>
            <a:off x="381000" y="228600"/>
            <a:ext cx="8377238" cy="1006475"/>
          </a:xfrm>
          <a:prstGeom prst="rect">
            <a:avLst/>
          </a:prstGeom>
          <a:noFill/>
          <a:ln w="12700" cap="sq">
            <a:noFill/>
            <a:miter lim="800000"/>
            <a:headEnd type="none" w="sm" len="sm"/>
            <a:tailEnd type="none" w="sm" len="sm"/>
          </a:ln>
          <a:effectLst/>
        </p:spPr>
        <p:txBody>
          <a:bodyPr>
            <a:spAutoFit/>
          </a:bodyPr>
          <a:lstStyle/>
          <a:p>
            <a:pPr algn="ctr">
              <a:spcBef>
                <a:spcPct val="50000"/>
              </a:spcBef>
              <a:defRPr/>
            </a:pPr>
            <a:r>
              <a:rPr lang="en-US" sz="3000" b="1">
                <a:solidFill>
                  <a:srgbClr val="FBFE00"/>
                </a:solidFill>
                <a:effectLst>
                  <a:outerShdw blurRad="38100" dist="38100" dir="2700000" algn="tl">
                    <a:srgbClr val="000000"/>
                  </a:outerShdw>
                </a:effectLst>
                <a:latin typeface="Times New Roman" pitchFamily="18" charset="0"/>
              </a:rPr>
              <a:t>Comparison of expert systems with conventional systems and human experts (</a:t>
            </a:r>
            <a:r>
              <a:rPr lang="en-US" sz="3000" b="1" i="1">
                <a:solidFill>
                  <a:srgbClr val="FBFE00"/>
                </a:solidFill>
                <a:effectLst>
                  <a:outerShdw blurRad="38100" dist="38100" dir="2700000" algn="tl">
                    <a:srgbClr val="000000"/>
                  </a:outerShdw>
                </a:effectLst>
                <a:latin typeface="Times New Roman" pitchFamily="18" charset="0"/>
              </a:rPr>
              <a:t>Continued</a:t>
            </a:r>
            <a:r>
              <a:rPr lang="en-US" sz="3000" b="1">
                <a:solidFill>
                  <a:srgbClr val="FBFE00"/>
                </a:solidFill>
                <a:effectLst>
                  <a:outerShdw blurRad="38100" dist="38100" dir="2700000" algn="tl">
                    <a:srgbClr val="000000"/>
                  </a:outerShdw>
                </a:effectLst>
                <a:latin typeface="Times New Roman" pitchFamily="18" charset="0"/>
              </a:rPr>
              <a:t>)</a:t>
            </a:r>
          </a:p>
        </p:txBody>
      </p:sp>
      <p:pic>
        <p:nvPicPr>
          <p:cNvPr id="29702" name="Picture 21" descr="Slide02-26"/>
          <p:cNvPicPr>
            <a:picLocks noChangeAspect="1" noChangeArrowheads="1"/>
          </p:cNvPicPr>
          <p:nvPr/>
        </p:nvPicPr>
        <p:blipFill>
          <a:blip r:embed="rId3" cstate="print"/>
          <a:srcRect/>
          <a:stretch>
            <a:fillRect/>
          </a:stretch>
        </p:blipFill>
        <p:spPr bwMode="auto">
          <a:xfrm>
            <a:off x="223838" y="1306513"/>
            <a:ext cx="8696325" cy="4829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1"/>
          <p:cNvSpPr>
            <a:spLocks noGrp="1"/>
          </p:cNvSpPr>
          <p:nvPr>
            <p:ph type="dt" sz="quarter" idx="10"/>
          </p:nvPr>
        </p:nvSpPr>
        <p:spPr>
          <a:noFill/>
        </p:spPr>
        <p:txBody>
          <a:bodyPr/>
          <a:lstStyle/>
          <a:p>
            <a:r>
              <a:rPr lang="en-US" smtClean="0"/>
              <a:t>1/24/2008</a:t>
            </a:r>
          </a:p>
        </p:txBody>
      </p:sp>
      <p:sp>
        <p:nvSpPr>
          <p:cNvPr id="30723" name="Slide Number Placeholder 2"/>
          <p:cNvSpPr>
            <a:spLocks noGrp="1"/>
          </p:cNvSpPr>
          <p:nvPr>
            <p:ph type="sldNum" sz="quarter" idx="11"/>
          </p:nvPr>
        </p:nvSpPr>
        <p:spPr>
          <a:noFill/>
        </p:spPr>
        <p:txBody>
          <a:bodyPr/>
          <a:lstStyle/>
          <a:p>
            <a:fld id="{2CF09993-9103-437D-A82A-0080E01CD076}" type="slidenum">
              <a:rPr lang="en-US" smtClean="0"/>
              <a:pPr/>
              <a:t>28</a:t>
            </a:fld>
            <a:endParaRPr lang="en-US" smtClean="0"/>
          </a:p>
        </p:txBody>
      </p:sp>
      <p:sp>
        <p:nvSpPr>
          <p:cNvPr id="30724" name="Footer Placeholder 3"/>
          <p:cNvSpPr>
            <a:spLocks noGrp="1"/>
          </p:cNvSpPr>
          <p:nvPr>
            <p:ph type="ftr" sz="quarter" idx="12"/>
          </p:nvPr>
        </p:nvSpPr>
        <p:spPr>
          <a:noFill/>
        </p:spPr>
        <p:txBody>
          <a:bodyPr/>
          <a:lstStyle/>
          <a:p>
            <a:r>
              <a:rPr lang="en-US" smtClean="0"/>
              <a:t>Intelligent Systems and Soft Computing</a:t>
            </a:r>
          </a:p>
        </p:txBody>
      </p:sp>
      <p:sp>
        <p:nvSpPr>
          <p:cNvPr id="37890" name="Rectangle 2"/>
          <p:cNvSpPr>
            <a:spLocks noChangeArrowheads="1"/>
          </p:cNvSpPr>
          <p:nvPr/>
        </p:nvSpPr>
        <p:spPr bwMode="auto">
          <a:xfrm>
            <a:off x="2362200" y="152400"/>
            <a:ext cx="3829050" cy="641350"/>
          </a:xfrm>
          <a:prstGeom prst="rect">
            <a:avLst/>
          </a:prstGeom>
          <a:noFill/>
          <a:ln w="12700" cap="sq">
            <a:noFill/>
            <a:miter lim="800000"/>
            <a:headEnd type="none" w="sm" len="sm"/>
            <a:tailEnd type="none" w="sm" len="sm"/>
          </a:ln>
          <a:effectLst/>
        </p:spPr>
        <p:txBody>
          <a:bodyPr wrap="none">
            <a:spAutoFit/>
          </a:bodyPr>
          <a:lstStyle/>
          <a:p>
            <a:pPr algn="ctr">
              <a:defRPr/>
            </a:pPr>
            <a:r>
              <a:rPr lang="en-US" sz="3600" b="1" dirty="0">
                <a:solidFill>
                  <a:srgbClr val="FBFE00"/>
                </a:solidFill>
                <a:effectLst>
                  <a:outerShdw blurRad="38100" dist="38100" dir="2700000" algn="tl">
                    <a:srgbClr val="000000"/>
                  </a:outerShdw>
                </a:effectLst>
                <a:latin typeface="Times New Roman" pitchFamily="18" charset="0"/>
              </a:rPr>
              <a:t>Inference chaining</a:t>
            </a:r>
          </a:p>
        </p:txBody>
      </p:sp>
      <p:sp>
        <p:nvSpPr>
          <p:cNvPr id="37891" name="Rectangle 3"/>
          <p:cNvSpPr>
            <a:spLocks noChangeArrowheads="1"/>
          </p:cNvSpPr>
          <p:nvPr/>
        </p:nvSpPr>
        <p:spPr bwMode="auto">
          <a:xfrm>
            <a:off x="279400" y="771525"/>
            <a:ext cx="8534400" cy="4960938"/>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Clr>
                <a:schemeClr val="tx2"/>
              </a:buClr>
              <a:buFont typeface="Wingdings" pitchFamily="2" charset="2"/>
              <a:buChar char="n"/>
              <a:defRPr/>
            </a:pPr>
            <a:r>
              <a:rPr lang="en-US" sz="2800" dirty="0">
                <a:solidFill>
                  <a:srgbClr val="FFFFFF"/>
                </a:solidFill>
                <a:effectLst>
                  <a:outerShdw blurRad="38100" dist="38100" dir="2700000" algn="tl">
                    <a:srgbClr val="000000"/>
                  </a:outerShdw>
                </a:effectLst>
                <a:latin typeface="Times New Roman" pitchFamily="18" charset="0"/>
              </a:rPr>
              <a:t>In a rule-based expert system, the domain knowledge is represented by a set of IF-THEN production rules and data is represented by a set of facts about the current situation. The inference engine compares each rule stored in the knowledge base with facts contained in the database. When the IF (condition) part of the rule matches a fact, the rule is </a:t>
            </a:r>
            <a:r>
              <a:rPr lang="en-US" sz="2800" b="1" dirty="0">
                <a:solidFill>
                  <a:srgbClr val="FBFE00"/>
                </a:solidFill>
                <a:effectLst>
                  <a:outerShdw blurRad="38100" dist="38100" dir="2700000" algn="tl">
                    <a:srgbClr val="000000"/>
                  </a:outerShdw>
                </a:effectLst>
                <a:latin typeface="Times New Roman" pitchFamily="18" charset="0"/>
              </a:rPr>
              <a:t>fired </a:t>
            </a:r>
            <a:r>
              <a:rPr lang="en-US" sz="2800" dirty="0">
                <a:solidFill>
                  <a:srgbClr val="FFFFFF"/>
                </a:solidFill>
                <a:effectLst>
                  <a:outerShdw blurRad="38100" dist="38100" dir="2700000" algn="tl">
                    <a:srgbClr val="000000"/>
                  </a:outerShdw>
                </a:effectLst>
                <a:latin typeface="Times New Roman" pitchFamily="18" charset="0"/>
              </a:rPr>
              <a:t>and its THEN (action) part is placed in the </a:t>
            </a:r>
            <a:r>
              <a:rPr lang="en-US" sz="2800" dirty="0">
                <a:solidFill>
                  <a:srgbClr val="FFFF00"/>
                </a:solidFill>
                <a:effectLst>
                  <a:outerShdw blurRad="38100" dist="38100" dir="2700000" algn="tl">
                    <a:srgbClr val="000000"/>
                  </a:outerShdw>
                </a:effectLst>
                <a:latin typeface="Times New Roman" pitchFamily="18" charset="0"/>
              </a:rPr>
              <a:t>agenda</a:t>
            </a:r>
            <a:r>
              <a:rPr lang="en-US" sz="2800" dirty="0">
                <a:solidFill>
                  <a:srgbClr val="FFFFFF"/>
                </a:solidFill>
                <a:effectLst>
                  <a:outerShdw blurRad="38100" dist="38100" dir="2700000" algn="tl">
                    <a:srgbClr val="000000"/>
                  </a:outerShdw>
                </a:effectLst>
                <a:latin typeface="Times New Roman" pitchFamily="18" charset="0"/>
              </a:rPr>
              <a:t> for possible executed.</a:t>
            </a:r>
          </a:p>
          <a:p>
            <a:pPr marL="381000" indent="-381000">
              <a:spcBef>
                <a:spcPct val="30000"/>
              </a:spcBef>
              <a:buClr>
                <a:schemeClr val="tx2"/>
              </a:buClr>
              <a:buFont typeface="Wingdings" pitchFamily="2" charset="2"/>
              <a:buChar char="n"/>
              <a:defRPr/>
            </a:pPr>
            <a:r>
              <a:rPr lang="en-US" sz="2800" dirty="0">
                <a:solidFill>
                  <a:srgbClr val="FFFFFF"/>
                </a:solidFill>
                <a:effectLst>
                  <a:outerShdw blurRad="38100" dist="38100" dir="2700000" algn="tl">
                    <a:srgbClr val="000000"/>
                  </a:outerShdw>
                </a:effectLst>
                <a:latin typeface="Times New Roman" pitchFamily="18" charset="0"/>
              </a:rPr>
              <a:t>The matching of the rule IF parts to the facts produces </a:t>
            </a:r>
            <a:r>
              <a:rPr lang="en-US" sz="2800" b="1" dirty="0">
                <a:solidFill>
                  <a:srgbClr val="FBFE00"/>
                </a:solidFill>
                <a:effectLst>
                  <a:outerShdw blurRad="38100" dist="38100" dir="2700000" algn="tl">
                    <a:srgbClr val="000000"/>
                  </a:outerShdw>
                </a:effectLst>
                <a:latin typeface="Times New Roman" pitchFamily="18" charset="0"/>
              </a:rPr>
              <a:t>inference chains</a:t>
            </a:r>
            <a:r>
              <a:rPr lang="en-US" sz="2800" dirty="0">
                <a:solidFill>
                  <a:srgbClr val="FFFFFF"/>
                </a:solidFill>
                <a:effectLst>
                  <a:outerShdw blurRad="38100" dist="38100" dir="2700000" algn="tl">
                    <a:srgbClr val="000000"/>
                  </a:outerShdw>
                </a:effectLst>
                <a:latin typeface="Times New Roman" pitchFamily="18" charset="0"/>
              </a:rPr>
              <a:t>. The inference chain indicates how an expert system applies the rules to reach a conclusion.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1"/>
          <p:cNvSpPr>
            <a:spLocks noGrp="1"/>
          </p:cNvSpPr>
          <p:nvPr>
            <p:ph type="dt" sz="quarter" idx="10"/>
          </p:nvPr>
        </p:nvSpPr>
        <p:spPr>
          <a:noFill/>
        </p:spPr>
        <p:txBody>
          <a:bodyPr/>
          <a:lstStyle/>
          <a:p>
            <a:r>
              <a:rPr lang="en-US" smtClean="0"/>
              <a:t>1/24/2008</a:t>
            </a:r>
          </a:p>
        </p:txBody>
      </p:sp>
      <p:sp>
        <p:nvSpPr>
          <p:cNvPr id="31747" name="Slide Number Placeholder 2"/>
          <p:cNvSpPr>
            <a:spLocks noGrp="1"/>
          </p:cNvSpPr>
          <p:nvPr>
            <p:ph type="sldNum" sz="quarter" idx="11"/>
          </p:nvPr>
        </p:nvSpPr>
        <p:spPr>
          <a:noFill/>
        </p:spPr>
        <p:txBody>
          <a:bodyPr/>
          <a:lstStyle/>
          <a:p>
            <a:fld id="{6C37633C-6995-450B-8874-AA82A79E6874}" type="slidenum">
              <a:rPr lang="en-US" smtClean="0"/>
              <a:pPr/>
              <a:t>29</a:t>
            </a:fld>
            <a:endParaRPr lang="en-US" smtClean="0"/>
          </a:p>
        </p:txBody>
      </p:sp>
      <p:sp>
        <p:nvSpPr>
          <p:cNvPr id="31748" name="Footer Placeholder 3"/>
          <p:cNvSpPr>
            <a:spLocks noGrp="1"/>
          </p:cNvSpPr>
          <p:nvPr>
            <p:ph type="ftr" sz="quarter" idx="12"/>
          </p:nvPr>
        </p:nvSpPr>
        <p:spPr>
          <a:noFill/>
        </p:spPr>
        <p:txBody>
          <a:bodyPr/>
          <a:lstStyle/>
          <a:p>
            <a:r>
              <a:rPr lang="en-US" smtClean="0"/>
              <a:t>Intelligent Systems and Soft Computing</a:t>
            </a:r>
          </a:p>
        </p:txBody>
      </p:sp>
      <p:sp>
        <p:nvSpPr>
          <p:cNvPr id="38914" name="Rectangle 2"/>
          <p:cNvSpPr>
            <a:spLocks noChangeArrowheads="1"/>
          </p:cNvSpPr>
          <p:nvPr/>
        </p:nvSpPr>
        <p:spPr bwMode="auto">
          <a:xfrm>
            <a:off x="423863" y="238125"/>
            <a:ext cx="8382000" cy="549275"/>
          </a:xfrm>
          <a:prstGeom prst="rect">
            <a:avLst/>
          </a:prstGeom>
          <a:noFill/>
          <a:ln w="12700" cap="sq">
            <a:noFill/>
            <a:miter lim="800000"/>
            <a:headEnd type="none" w="sm" len="sm"/>
            <a:tailEnd type="none" w="sm" len="sm"/>
          </a:ln>
          <a:effectLst/>
        </p:spPr>
        <p:txBody>
          <a:bodyPr wrap="none">
            <a:spAutoFit/>
          </a:bodyPr>
          <a:lstStyle/>
          <a:p>
            <a:pPr>
              <a:defRPr/>
            </a:pPr>
            <a:r>
              <a:rPr lang="en-US" sz="3000" b="1">
                <a:solidFill>
                  <a:srgbClr val="FBFE00"/>
                </a:solidFill>
                <a:effectLst>
                  <a:outerShdw blurRad="38100" dist="38100" dir="2700000" algn="tl">
                    <a:srgbClr val="000000"/>
                  </a:outerShdw>
                </a:effectLst>
                <a:latin typeface="Times New Roman" pitchFamily="18" charset="0"/>
              </a:rPr>
              <a:t>Inference engine cycles via a match-fire procedure</a:t>
            </a:r>
          </a:p>
        </p:txBody>
      </p:sp>
      <p:pic>
        <p:nvPicPr>
          <p:cNvPr id="31750" name="Picture 3" descr="Slide02-28"/>
          <p:cNvPicPr>
            <a:picLocks noChangeAspect="1" noChangeArrowheads="1"/>
          </p:cNvPicPr>
          <p:nvPr/>
        </p:nvPicPr>
        <p:blipFill>
          <a:blip r:embed="rId3" cstate="print"/>
          <a:srcRect/>
          <a:stretch>
            <a:fillRect/>
          </a:stretch>
        </p:blipFill>
        <p:spPr bwMode="auto">
          <a:xfrm>
            <a:off x="1100138" y="928688"/>
            <a:ext cx="6943725" cy="5210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1"/>
          <p:cNvSpPr>
            <a:spLocks noGrp="1"/>
          </p:cNvSpPr>
          <p:nvPr>
            <p:ph type="dt" sz="quarter" idx="10"/>
          </p:nvPr>
        </p:nvSpPr>
        <p:spPr>
          <a:noFill/>
        </p:spPr>
        <p:txBody>
          <a:bodyPr/>
          <a:lstStyle/>
          <a:p>
            <a:r>
              <a:rPr lang="en-US" smtClean="0"/>
              <a:t>1/24/2008</a:t>
            </a:r>
          </a:p>
        </p:txBody>
      </p:sp>
      <p:sp>
        <p:nvSpPr>
          <p:cNvPr id="5123" name="Slide Number Placeholder 2"/>
          <p:cNvSpPr>
            <a:spLocks noGrp="1"/>
          </p:cNvSpPr>
          <p:nvPr>
            <p:ph type="sldNum" sz="quarter" idx="11"/>
          </p:nvPr>
        </p:nvSpPr>
        <p:spPr>
          <a:noFill/>
        </p:spPr>
        <p:txBody>
          <a:bodyPr/>
          <a:lstStyle/>
          <a:p>
            <a:fld id="{2ABD29ED-60D0-4C37-AFC2-0ACE34144DEB}" type="slidenum">
              <a:rPr lang="en-US" smtClean="0"/>
              <a:pPr/>
              <a:t>3</a:t>
            </a:fld>
            <a:endParaRPr lang="en-US" smtClean="0"/>
          </a:p>
        </p:txBody>
      </p:sp>
      <p:sp>
        <p:nvSpPr>
          <p:cNvPr id="5124" name="Footer Placeholder 3"/>
          <p:cNvSpPr>
            <a:spLocks noGrp="1"/>
          </p:cNvSpPr>
          <p:nvPr>
            <p:ph type="ftr" sz="quarter" idx="12"/>
          </p:nvPr>
        </p:nvSpPr>
        <p:spPr>
          <a:noFill/>
        </p:spPr>
        <p:txBody>
          <a:bodyPr/>
          <a:lstStyle/>
          <a:p>
            <a:r>
              <a:rPr lang="en-US" smtClean="0"/>
              <a:t>Intelligent Systems and Soft Computing</a:t>
            </a:r>
          </a:p>
        </p:txBody>
      </p:sp>
      <p:pic>
        <p:nvPicPr>
          <p:cNvPr id="5125" name="Picture 4"/>
          <p:cNvPicPr>
            <a:picLocks noChangeAspect="1" noChangeArrowheads="1"/>
          </p:cNvPicPr>
          <p:nvPr/>
        </p:nvPicPr>
        <p:blipFill>
          <a:blip r:embed="rId3" cstate="print"/>
          <a:srcRect/>
          <a:stretch>
            <a:fillRect/>
          </a:stretch>
        </p:blipFill>
        <p:spPr bwMode="auto">
          <a:xfrm>
            <a:off x="622300" y="1646238"/>
            <a:ext cx="7897813" cy="3570287"/>
          </a:xfrm>
          <a:prstGeom prst="rect">
            <a:avLst/>
          </a:prstGeom>
          <a:noFill/>
          <a:ln w="12700" cap="sq">
            <a:noFill/>
            <a:miter lim="800000"/>
            <a:headEnd type="none" w="sm" len="sm"/>
            <a:tailEnd type="none" w="sm" len="sm"/>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1"/>
          <p:cNvSpPr>
            <a:spLocks noGrp="1"/>
          </p:cNvSpPr>
          <p:nvPr>
            <p:ph type="dt" sz="quarter" idx="10"/>
          </p:nvPr>
        </p:nvSpPr>
        <p:spPr>
          <a:noFill/>
        </p:spPr>
        <p:txBody>
          <a:bodyPr/>
          <a:lstStyle/>
          <a:p>
            <a:r>
              <a:rPr lang="en-US" smtClean="0"/>
              <a:t>1/24/2008</a:t>
            </a:r>
          </a:p>
        </p:txBody>
      </p:sp>
      <p:sp>
        <p:nvSpPr>
          <p:cNvPr id="32771" name="Slide Number Placeholder 2"/>
          <p:cNvSpPr>
            <a:spLocks noGrp="1"/>
          </p:cNvSpPr>
          <p:nvPr>
            <p:ph type="sldNum" sz="quarter" idx="11"/>
          </p:nvPr>
        </p:nvSpPr>
        <p:spPr>
          <a:noFill/>
        </p:spPr>
        <p:txBody>
          <a:bodyPr/>
          <a:lstStyle/>
          <a:p>
            <a:fld id="{4567CA84-5330-4A91-A20F-02B83B0AC89A}" type="slidenum">
              <a:rPr lang="en-US" smtClean="0"/>
              <a:pPr/>
              <a:t>30</a:t>
            </a:fld>
            <a:endParaRPr lang="en-US" smtClean="0"/>
          </a:p>
        </p:txBody>
      </p:sp>
      <p:sp>
        <p:nvSpPr>
          <p:cNvPr id="32772" name="Footer Placeholder 3"/>
          <p:cNvSpPr>
            <a:spLocks noGrp="1"/>
          </p:cNvSpPr>
          <p:nvPr>
            <p:ph type="ftr" sz="quarter" idx="12"/>
          </p:nvPr>
        </p:nvSpPr>
        <p:spPr>
          <a:noFill/>
        </p:spPr>
        <p:txBody>
          <a:bodyPr/>
          <a:lstStyle/>
          <a:p>
            <a:r>
              <a:rPr lang="en-US" smtClean="0"/>
              <a:t>Intelligent Systems and Soft Computing</a:t>
            </a:r>
          </a:p>
        </p:txBody>
      </p:sp>
      <p:sp>
        <p:nvSpPr>
          <p:cNvPr id="39938" name="Rectangle 2"/>
          <p:cNvSpPr>
            <a:spLocks noChangeArrowheads="1"/>
          </p:cNvSpPr>
          <p:nvPr/>
        </p:nvSpPr>
        <p:spPr bwMode="auto">
          <a:xfrm>
            <a:off x="881063" y="355600"/>
            <a:ext cx="7424737" cy="701675"/>
          </a:xfrm>
          <a:prstGeom prst="rect">
            <a:avLst/>
          </a:prstGeom>
          <a:noFill/>
          <a:ln w="12700" cap="sq">
            <a:noFill/>
            <a:miter lim="800000"/>
            <a:headEnd type="none" w="sm" len="sm"/>
            <a:tailEnd type="none" w="sm" len="sm"/>
          </a:ln>
          <a:effectLst/>
        </p:spPr>
        <p:txBody>
          <a:bodyPr wrap="none">
            <a:spAutoFit/>
          </a:bodyPr>
          <a:lstStyle/>
          <a:p>
            <a:pPr>
              <a:defRPr/>
            </a:pPr>
            <a:r>
              <a:rPr lang="en-US" sz="4000" b="1">
                <a:solidFill>
                  <a:srgbClr val="FBFE00"/>
                </a:solidFill>
                <a:effectLst>
                  <a:outerShdw blurRad="38100" dist="38100" dir="2700000" algn="tl">
                    <a:srgbClr val="000000"/>
                  </a:outerShdw>
                </a:effectLst>
                <a:latin typeface="Times New Roman" pitchFamily="18" charset="0"/>
              </a:rPr>
              <a:t>An example of an inference chain</a:t>
            </a:r>
          </a:p>
        </p:txBody>
      </p:sp>
      <p:pic>
        <p:nvPicPr>
          <p:cNvPr id="32774" name="Picture 3" descr="Slide02-29"/>
          <p:cNvPicPr>
            <a:picLocks noChangeAspect="1" noChangeArrowheads="1"/>
          </p:cNvPicPr>
          <p:nvPr/>
        </p:nvPicPr>
        <p:blipFill>
          <a:blip r:embed="rId3" cstate="print"/>
          <a:srcRect/>
          <a:stretch>
            <a:fillRect/>
          </a:stretch>
        </p:blipFill>
        <p:spPr bwMode="auto">
          <a:xfrm>
            <a:off x="382588" y="1371600"/>
            <a:ext cx="8448675" cy="450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p>
            <a:r>
              <a:rPr lang="en-US" smtClean="0"/>
              <a:t>1/24/2008</a:t>
            </a:r>
          </a:p>
        </p:txBody>
      </p:sp>
      <p:sp>
        <p:nvSpPr>
          <p:cNvPr id="33795" name="Slide Number Placeholder 4"/>
          <p:cNvSpPr>
            <a:spLocks noGrp="1"/>
          </p:cNvSpPr>
          <p:nvPr>
            <p:ph type="sldNum" sz="quarter" idx="11"/>
          </p:nvPr>
        </p:nvSpPr>
        <p:spPr>
          <a:noFill/>
        </p:spPr>
        <p:txBody>
          <a:bodyPr/>
          <a:lstStyle/>
          <a:p>
            <a:fld id="{4AC0FE78-ADEE-452A-A5FD-A6FC67C74FAF}" type="slidenum">
              <a:rPr lang="en-US" smtClean="0"/>
              <a:pPr/>
              <a:t>31</a:t>
            </a:fld>
            <a:endParaRPr lang="en-US" smtClean="0"/>
          </a:p>
        </p:txBody>
      </p:sp>
      <p:sp>
        <p:nvSpPr>
          <p:cNvPr id="33796" name="Footer Placeholder 5"/>
          <p:cNvSpPr>
            <a:spLocks noGrp="1"/>
          </p:cNvSpPr>
          <p:nvPr>
            <p:ph type="ftr" sz="quarter" idx="12"/>
          </p:nvPr>
        </p:nvSpPr>
        <p:spPr>
          <a:noFill/>
        </p:spPr>
        <p:txBody>
          <a:bodyPr/>
          <a:lstStyle/>
          <a:p>
            <a:r>
              <a:rPr lang="en-US" smtClean="0"/>
              <a:t>Intelligent Systems and Soft Computing</a:t>
            </a:r>
          </a:p>
        </p:txBody>
      </p:sp>
      <p:sp>
        <p:nvSpPr>
          <p:cNvPr id="139266" name="Rectangle 2"/>
          <p:cNvSpPr>
            <a:spLocks noGrp="1" noRot="1" noChangeArrowheads="1"/>
          </p:cNvSpPr>
          <p:nvPr>
            <p:ph type="title"/>
          </p:nvPr>
        </p:nvSpPr>
        <p:spPr>
          <a:xfrm>
            <a:off x="1066800" y="304800"/>
            <a:ext cx="7620000" cy="1143000"/>
          </a:xfrm>
        </p:spPr>
        <p:txBody>
          <a:bodyPr/>
          <a:lstStyle/>
          <a:p>
            <a:pPr eaLnBrk="1" hangingPunct="1">
              <a:defRPr/>
            </a:pPr>
            <a:r>
              <a:rPr lang="en-US" b="0">
                <a:solidFill>
                  <a:srgbClr val="FFFF00"/>
                </a:solidFill>
                <a:latin typeface="Times New Roman" pitchFamily="18" charset="0"/>
              </a:rPr>
              <a:t>Inference Engine Cycle</a:t>
            </a:r>
          </a:p>
        </p:txBody>
      </p:sp>
      <p:sp>
        <p:nvSpPr>
          <p:cNvPr id="33798" name="Rectangle 3"/>
          <p:cNvSpPr>
            <a:spLocks noChangeArrowheads="1"/>
          </p:cNvSpPr>
          <p:nvPr/>
        </p:nvSpPr>
        <p:spPr bwMode="auto">
          <a:xfrm>
            <a:off x="228600" y="228600"/>
            <a:ext cx="609600" cy="51054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33799" name="Line 4"/>
          <p:cNvSpPr>
            <a:spLocks noChangeShapeType="1"/>
          </p:cNvSpPr>
          <p:nvPr/>
        </p:nvSpPr>
        <p:spPr bwMode="auto">
          <a:xfrm>
            <a:off x="457200" y="1585913"/>
            <a:ext cx="8226425" cy="0"/>
          </a:xfrm>
          <a:prstGeom prst="line">
            <a:avLst/>
          </a:prstGeom>
          <a:noFill/>
          <a:ln w="38100">
            <a:solidFill>
              <a:schemeClr val="tx1"/>
            </a:solidFill>
            <a:round/>
            <a:headEnd/>
            <a:tailEnd/>
          </a:ln>
        </p:spPr>
        <p:txBody>
          <a:bodyPr/>
          <a:lstStyle/>
          <a:p>
            <a:endParaRPr lang="en-US"/>
          </a:p>
        </p:txBody>
      </p:sp>
      <p:pic>
        <p:nvPicPr>
          <p:cNvPr id="33800" name="Picture 5"/>
          <p:cNvPicPr>
            <a:picLocks noChangeAspect="1" noChangeArrowheads="1"/>
          </p:cNvPicPr>
          <p:nvPr/>
        </p:nvPicPr>
        <p:blipFill>
          <a:blip r:embed="rId3" cstate="print"/>
          <a:srcRect/>
          <a:stretch>
            <a:fillRect/>
          </a:stretch>
        </p:blipFill>
        <p:spPr bwMode="auto">
          <a:xfrm>
            <a:off x="838200" y="1600200"/>
            <a:ext cx="7239000" cy="4914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p:spPr>
        <p:txBody>
          <a:bodyPr/>
          <a:lstStyle/>
          <a:p>
            <a:r>
              <a:rPr lang="en-US" smtClean="0"/>
              <a:t>1/24/2008</a:t>
            </a:r>
          </a:p>
        </p:txBody>
      </p:sp>
      <p:sp>
        <p:nvSpPr>
          <p:cNvPr id="34819" name="Slide Number Placeholder 4"/>
          <p:cNvSpPr>
            <a:spLocks noGrp="1"/>
          </p:cNvSpPr>
          <p:nvPr>
            <p:ph type="sldNum" sz="quarter" idx="11"/>
          </p:nvPr>
        </p:nvSpPr>
        <p:spPr>
          <a:noFill/>
        </p:spPr>
        <p:txBody>
          <a:bodyPr/>
          <a:lstStyle/>
          <a:p>
            <a:fld id="{8353437A-ECB0-4BC1-B563-ED731FAB8BCB}" type="slidenum">
              <a:rPr lang="en-US" smtClean="0"/>
              <a:pPr/>
              <a:t>32</a:t>
            </a:fld>
            <a:endParaRPr lang="en-US" smtClean="0"/>
          </a:p>
        </p:txBody>
      </p:sp>
      <p:sp>
        <p:nvSpPr>
          <p:cNvPr id="34820" name="Footer Placeholder 5"/>
          <p:cNvSpPr>
            <a:spLocks noGrp="1"/>
          </p:cNvSpPr>
          <p:nvPr>
            <p:ph type="ftr" sz="quarter" idx="12"/>
          </p:nvPr>
        </p:nvSpPr>
        <p:spPr>
          <a:noFill/>
        </p:spPr>
        <p:txBody>
          <a:bodyPr/>
          <a:lstStyle/>
          <a:p>
            <a:r>
              <a:rPr lang="en-US" smtClean="0"/>
              <a:t>Intelligent Systems and Soft Computing</a:t>
            </a:r>
          </a:p>
        </p:txBody>
      </p:sp>
      <p:sp>
        <p:nvSpPr>
          <p:cNvPr id="141314" name="Rectangle 2"/>
          <p:cNvSpPr>
            <a:spLocks noGrp="1" noRot="1" noChangeArrowheads="1"/>
          </p:cNvSpPr>
          <p:nvPr>
            <p:ph type="title"/>
          </p:nvPr>
        </p:nvSpPr>
        <p:spPr>
          <a:xfrm>
            <a:off x="1066800" y="304800"/>
            <a:ext cx="7620000" cy="1143000"/>
          </a:xfrm>
        </p:spPr>
        <p:txBody>
          <a:bodyPr/>
          <a:lstStyle/>
          <a:p>
            <a:pPr eaLnBrk="1" hangingPunct="1">
              <a:defRPr/>
            </a:pPr>
            <a:r>
              <a:rPr lang="en-US" b="0">
                <a:solidFill>
                  <a:srgbClr val="FFFF00"/>
                </a:solidFill>
                <a:latin typeface="Times New Roman" pitchFamily="18" charset="0"/>
              </a:rPr>
              <a:t>Foundation of Expert Systems</a:t>
            </a:r>
          </a:p>
        </p:txBody>
      </p:sp>
      <p:sp>
        <p:nvSpPr>
          <p:cNvPr id="34822" name="Rectangle 3"/>
          <p:cNvSpPr>
            <a:spLocks noChangeArrowheads="1"/>
          </p:cNvSpPr>
          <p:nvPr/>
        </p:nvSpPr>
        <p:spPr bwMode="auto">
          <a:xfrm>
            <a:off x="228600" y="228600"/>
            <a:ext cx="609600" cy="51054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34823" name="Line 4"/>
          <p:cNvSpPr>
            <a:spLocks noChangeShapeType="1"/>
          </p:cNvSpPr>
          <p:nvPr/>
        </p:nvSpPr>
        <p:spPr bwMode="auto">
          <a:xfrm>
            <a:off x="457200" y="1585913"/>
            <a:ext cx="8226425" cy="0"/>
          </a:xfrm>
          <a:prstGeom prst="line">
            <a:avLst/>
          </a:prstGeom>
          <a:noFill/>
          <a:ln w="38100">
            <a:solidFill>
              <a:schemeClr val="tx1"/>
            </a:solidFill>
            <a:round/>
            <a:headEnd/>
            <a:tailEnd/>
          </a:ln>
        </p:spPr>
        <p:txBody>
          <a:bodyPr/>
          <a:lstStyle/>
          <a:p>
            <a:endParaRPr lang="en-US"/>
          </a:p>
        </p:txBody>
      </p:sp>
      <p:pic>
        <p:nvPicPr>
          <p:cNvPr id="34824" name="Picture 5"/>
          <p:cNvPicPr>
            <a:picLocks noChangeAspect="1" noChangeArrowheads="1"/>
          </p:cNvPicPr>
          <p:nvPr/>
        </p:nvPicPr>
        <p:blipFill>
          <a:blip r:embed="rId3" cstate="print"/>
          <a:srcRect/>
          <a:stretch>
            <a:fillRect/>
          </a:stretch>
        </p:blipFill>
        <p:spPr bwMode="auto">
          <a:xfrm>
            <a:off x="914400" y="1676400"/>
            <a:ext cx="7696200" cy="4702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p:spPr>
        <p:txBody>
          <a:bodyPr/>
          <a:lstStyle/>
          <a:p>
            <a:r>
              <a:rPr lang="en-US" smtClean="0"/>
              <a:t>1/24/2008</a:t>
            </a:r>
          </a:p>
        </p:txBody>
      </p:sp>
      <p:sp>
        <p:nvSpPr>
          <p:cNvPr id="35843" name="Slide Number Placeholder 4"/>
          <p:cNvSpPr>
            <a:spLocks noGrp="1"/>
          </p:cNvSpPr>
          <p:nvPr>
            <p:ph type="sldNum" sz="quarter" idx="11"/>
          </p:nvPr>
        </p:nvSpPr>
        <p:spPr>
          <a:noFill/>
        </p:spPr>
        <p:txBody>
          <a:bodyPr/>
          <a:lstStyle/>
          <a:p>
            <a:fld id="{F27033DC-CCF4-4109-ADAC-032A9E7657D6}" type="slidenum">
              <a:rPr lang="en-US" smtClean="0"/>
              <a:pPr/>
              <a:t>33</a:t>
            </a:fld>
            <a:endParaRPr lang="en-US" smtClean="0"/>
          </a:p>
        </p:txBody>
      </p:sp>
      <p:sp>
        <p:nvSpPr>
          <p:cNvPr id="35844" name="Footer Placeholder 5"/>
          <p:cNvSpPr>
            <a:spLocks noGrp="1"/>
          </p:cNvSpPr>
          <p:nvPr>
            <p:ph type="ftr" sz="quarter" idx="12"/>
          </p:nvPr>
        </p:nvSpPr>
        <p:spPr>
          <a:noFill/>
        </p:spPr>
        <p:txBody>
          <a:bodyPr/>
          <a:lstStyle/>
          <a:p>
            <a:r>
              <a:rPr lang="en-US" smtClean="0"/>
              <a:t>Intelligent Systems and Soft Computing</a:t>
            </a:r>
          </a:p>
        </p:txBody>
      </p:sp>
      <p:sp>
        <p:nvSpPr>
          <p:cNvPr id="143362" name="Rectangle 2"/>
          <p:cNvSpPr>
            <a:spLocks noGrp="1" noRot="1" noChangeArrowheads="1"/>
          </p:cNvSpPr>
          <p:nvPr>
            <p:ph type="title"/>
          </p:nvPr>
        </p:nvSpPr>
        <p:spPr>
          <a:xfrm>
            <a:off x="1066800" y="304800"/>
            <a:ext cx="7620000" cy="1143000"/>
          </a:xfrm>
        </p:spPr>
        <p:txBody>
          <a:bodyPr/>
          <a:lstStyle/>
          <a:p>
            <a:pPr eaLnBrk="1" hangingPunct="1">
              <a:defRPr/>
            </a:pPr>
            <a:r>
              <a:rPr lang="en-US" b="0">
                <a:solidFill>
                  <a:srgbClr val="FFFF00"/>
                </a:solidFill>
                <a:latin typeface="Times New Roman" pitchFamily="18" charset="0"/>
              </a:rPr>
              <a:t>Production Systems</a:t>
            </a:r>
          </a:p>
        </p:txBody>
      </p:sp>
      <p:sp>
        <p:nvSpPr>
          <p:cNvPr id="143363" name="Rectangle 3"/>
          <p:cNvSpPr>
            <a:spLocks noGrp="1" noChangeArrowheads="1"/>
          </p:cNvSpPr>
          <p:nvPr>
            <p:ph type="body" idx="1"/>
          </p:nvPr>
        </p:nvSpPr>
        <p:spPr>
          <a:xfrm>
            <a:off x="1066800" y="1828800"/>
            <a:ext cx="7620000" cy="4297363"/>
          </a:xfrm>
        </p:spPr>
        <p:txBody>
          <a:bodyPr/>
          <a:lstStyle/>
          <a:p>
            <a:pPr eaLnBrk="1" hangingPunct="1">
              <a:buClr>
                <a:schemeClr val="tx1"/>
              </a:buClr>
              <a:defRPr/>
            </a:pPr>
            <a:r>
              <a:rPr lang="en-US" sz="2800">
                <a:latin typeface="Times New Roman" pitchFamily="18" charset="0"/>
              </a:rPr>
              <a:t>Rule-based expert systems – most popular type today.</a:t>
            </a:r>
          </a:p>
          <a:p>
            <a:pPr eaLnBrk="1" hangingPunct="1">
              <a:buClr>
                <a:schemeClr val="tx1"/>
              </a:buClr>
              <a:defRPr/>
            </a:pPr>
            <a:r>
              <a:rPr lang="en-US" sz="2800">
                <a:latin typeface="Times New Roman" pitchFamily="18" charset="0"/>
              </a:rPr>
              <a:t>Knowledge is represented as multiple rules that specify what should/not be concluded from different situations.</a:t>
            </a:r>
          </a:p>
          <a:p>
            <a:pPr eaLnBrk="1" hangingPunct="1">
              <a:buClr>
                <a:schemeClr val="tx1"/>
              </a:buClr>
              <a:defRPr/>
            </a:pPr>
            <a:r>
              <a:rPr lang="en-US" sz="2800">
                <a:latin typeface="Times New Roman" pitchFamily="18" charset="0"/>
              </a:rPr>
              <a:t>Forward chaining – start w/facts and use rules do draw conclusions/take actions.</a:t>
            </a:r>
          </a:p>
          <a:p>
            <a:pPr eaLnBrk="1" hangingPunct="1">
              <a:buClr>
                <a:schemeClr val="tx1"/>
              </a:buClr>
              <a:defRPr/>
            </a:pPr>
            <a:r>
              <a:rPr lang="en-US" sz="2800">
                <a:latin typeface="Times New Roman" pitchFamily="18" charset="0"/>
              </a:rPr>
              <a:t>Backward chaining – start w/hypothesis and look for rules that allow hypothesis to be proven true.</a:t>
            </a:r>
          </a:p>
        </p:txBody>
      </p:sp>
      <p:sp>
        <p:nvSpPr>
          <p:cNvPr id="35847" name="Rectangle 4"/>
          <p:cNvSpPr>
            <a:spLocks noChangeArrowheads="1"/>
          </p:cNvSpPr>
          <p:nvPr/>
        </p:nvSpPr>
        <p:spPr bwMode="auto">
          <a:xfrm>
            <a:off x="228600" y="228600"/>
            <a:ext cx="609600" cy="51054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35848" name="Line 5"/>
          <p:cNvSpPr>
            <a:spLocks noChangeShapeType="1"/>
          </p:cNvSpPr>
          <p:nvPr/>
        </p:nvSpPr>
        <p:spPr bwMode="auto">
          <a:xfrm>
            <a:off x="457200" y="1585913"/>
            <a:ext cx="8226425" cy="0"/>
          </a:xfrm>
          <a:prstGeom prst="line">
            <a:avLst/>
          </a:prstGeom>
          <a:noFill/>
          <a:ln w="38100">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p:spPr>
        <p:txBody>
          <a:bodyPr/>
          <a:lstStyle/>
          <a:p>
            <a:r>
              <a:rPr lang="en-US" smtClean="0"/>
              <a:t>1/24/2008</a:t>
            </a:r>
          </a:p>
        </p:txBody>
      </p:sp>
      <p:sp>
        <p:nvSpPr>
          <p:cNvPr id="36867" name="Slide Number Placeholder 4"/>
          <p:cNvSpPr>
            <a:spLocks noGrp="1"/>
          </p:cNvSpPr>
          <p:nvPr>
            <p:ph type="sldNum" sz="quarter" idx="11"/>
          </p:nvPr>
        </p:nvSpPr>
        <p:spPr>
          <a:noFill/>
        </p:spPr>
        <p:txBody>
          <a:bodyPr/>
          <a:lstStyle/>
          <a:p>
            <a:fld id="{A6A05B4C-B48D-4B74-84F9-68796FB7CEC5}" type="slidenum">
              <a:rPr lang="en-US" smtClean="0"/>
              <a:pPr/>
              <a:t>34</a:t>
            </a:fld>
            <a:endParaRPr lang="en-US" smtClean="0"/>
          </a:p>
        </p:txBody>
      </p:sp>
      <p:sp>
        <p:nvSpPr>
          <p:cNvPr id="36868" name="Footer Placeholder 5"/>
          <p:cNvSpPr>
            <a:spLocks noGrp="1"/>
          </p:cNvSpPr>
          <p:nvPr>
            <p:ph type="ftr" sz="quarter" idx="12"/>
          </p:nvPr>
        </p:nvSpPr>
        <p:spPr>
          <a:noFill/>
        </p:spPr>
        <p:txBody>
          <a:bodyPr/>
          <a:lstStyle/>
          <a:p>
            <a:r>
              <a:rPr lang="en-US" smtClean="0"/>
              <a:t>Intelligent Systems and Soft Computing</a:t>
            </a:r>
          </a:p>
        </p:txBody>
      </p:sp>
      <p:sp>
        <p:nvSpPr>
          <p:cNvPr id="145410" name="Rectangle 2"/>
          <p:cNvSpPr>
            <a:spLocks noGrp="1" noRot="1" noChangeArrowheads="1"/>
          </p:cNvSpPr>
          <p:nvPr>
            <p:ph type="title"/>
          </p:nvPr>
        </p:nvSpPr>
        <p:spPr>
          <a:xfrm>
            <a:off x="1066800" y="304800"/>
            <a:ext cx="7620000" cy="1143000"/>
          </a:xfrm>
        </p:spPr>
        <p:txBody>
          <a:bodyPr/>
          <a:lstStyle/>
          <a:p>
            <a:pPr eaLnBrk="1" hangingPunct="1">
              <a:defRPr/>
            </a:pPr>
            <a:r>
              <a:rPr lang="en-US" b="0">
                <a:solidFill>
                  <a:srgbClr val="FFFF00"/>
                </a:solidFill>
                <a:latin typeface="Times New Roman" pitchFamily="18" charset="0"/>
              </a:rPr>
              <a:t>Post Production System</a:t>
            </a:r>
          </a:p>
        </p:txBody>
      </p:sp>
      <p:sp>
        <p:nvSpPr>
          <p:cNvPr id="145411" name="Rectangle 3"/>
          <p:cNvSpPr>
            <a:spLocks noGrp="1" noChangeArrowheads="1"/>
          </p:cNvSpPr>
          <p:nvPr>
            <p:ph type="body" idx="1"/>
          </p:nvPr>
        </p:nvSpPr>
        <p:spPr>
          <a:xfrm>
            <a:off x="1066800" y="1828800"/>
            <a:ext cx="7620000" cy="4297363"/>
          </a:xfrm>
        </p:spPr>
        <p:txBody>
          <a:bodyPr/>
          <a:lstStyle/>
          <a:p>
            <a:pPr eaLnBrk="1" hangingPunct="1">
              <a:buClr>
                <a:schemeClr val="tx1"/>
              </a:buClr>
              <a:defRPr/>
            </a:pPr>
            <a:r>
              <a:rPr lang="en-US" sz="2800">
                <a:latin typeface="Times New Roman" pitchFamily="18" charset="0"/>
              </a:rPr>
              <a:t>Basic idea – any mathematical / logical system is simply a set of rules specifying how to change one string of symbols into another string of symbols.</a:t>
            </a:r>
          </a:p>
          <a:p>
            <a:pPr lvl="2" eaLnBrk="1" hangingPunct="1">
              <a:buClr>
                <a:schemeClr val="tx1"/>
              </a:buClr>
              <a:defRPr/>
            </a:pPr>
            <a:r>
              <a:rPr lang="en-US" sz="2000">
                <a:latin typeface="Times New Roman" pitchFamily="18" charset="0"/>
              </a:rPr>
              <a:t>these rules are also known as rewrite rules</a:t>
            </a:r>
          </a:p>
          <a:p>
            <a:pPr lvl="2" eaLnBrk="1" hangingPunct="1">
              <a:buClr>
                <a:schemeClr val="tx1"/>
              </a:buClr>
              <a:defRPr/>
            </a:pPr>
            <a:r>
              <a:rPr lang="en-US" sz="2000">
                <a:latin typeface="Times New Roman" pitchFamily="18" charset="0"/>
              </a:rPr>
              <a:t>simple syntactic string manipulation</a:t>
            </a:r>
          </a:p>
          <a:p>
            <a:pPr lvl="2" eaLnBrk="1" hangingPunct="1">
              <a:buClr>
                <a:schemeClr val="tx1"/>
              </a:buClr>
              <a:defRPr/>
            </a:pPr>
            <a:r>
              <a:rPr lang="en-US" sz="2000">
                <a:latin typeface="Times New Roman" pitchFamily="18" charset="0"/>
              </a:rPr>
              <a:t>no understanding or interpretation is required\also used to define grammars of languages</a:t>
            </a:r>
          </a:p>
          <a:p>
            <a:pPr lvl="3" eaLnBrk="1" hangingPunct="1">
              <a:buClr>
                <a:schemeClr val="tx1"/>
              </a:buClr>
              <a:defRPr/>
            </a:pPr>
            <a:r>
              <a:rPr lang="en-US" sz="1800">
                <a:latin typeface="Times New Roman" pitchFamily="18" charset="0"/>
              </a:rPr>
              <a:t>e.g BNF grammars of programming languages. </a:t>
            </a:r>
          </a:p>
          <a:p>
            <a:pPr eaLnBrk="1" hangingPunct="1">
              <a:buClr>
                <a:schemeClr val="tx1"/>
              </a:buClr>
              <a:defRPr/>
            </a:pPr>
            <a:r>
              <a:rPr lang="en-US" sz="2800">
                <a:latin typeface="Times New Roman" pitchFamily="18" charset="0"/>
              </a:rPr>
              <a:t>Basic limitation – lack of control mechanism to guide the application of the rules.</a:t>
            </a:r>
          </a:p>
        </p:txBody>
      </p:sp>
      <p:sp>
        <p:nvSpPr>
          <p:cNvPr id="36871" name="Rectangle 4"/>
          <p:cNvSpPr>
            <a:spLocks noChangeArrowheads="1"/>
          </p:cNvSpPr>
          <p:nvPr/>
        </p:nvSpPr>
        <p:spPr bwMode="auto">
          <a:xfrm>
            <a:off x="228600" y="228600"/>
            <a:ext cx="609600" cy="51054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36872" name="Line 5"/>
          <p:cNvSpPr>
            <a:spLocks noChangeShapeType="1"/>
          </p:cNvSpPr>
          <p:nvPr/>
        </p:nvSpPr>
        <p:spPr bwMode="auto">
          <a:xfrm>
            <a:off x="457200" y="1585913"/>
            <a:ext cx="8226425" cy="0"/>
          </a:xfrm>
          <a:prstGeom prst="line">
            <a:avLst/>
          </a:prstGeom>
          <a:noFill/>
          <a:ln w="38100">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2"/>
          <p:cNvSpPr>
            <a:spLocks noGrp="1"/>
          </p:cNvSpPr>
          <p:nvPr>
            <p:ph type="dt" sz="quarter" idx="10"/>
          </p:nvPr>
        </p:nvSpPr>
        <p:spPr>
          <a:noFill/>
        </p:spPr>
        <p:txBody>
          <a:bodyPr/>
          <a:lstStyle/>
          <a:p>
            <a:r>
              <a:rPr lang="en-US" smtClean="0"/>
              <a:t>1/24/2008</a:t>
            </a:r>
          </a:p>
        </p:txBody>
      </p:sp>
      <p:sp>
        <p:nvSpPr>
          <p:cNvPr id="37891" name="Slide Number Placeholder 3"/>
          <p:cNvSpPr>
            <a:spLocks noGrp="1"/>
          </p:cNvSpPr>
          <p:nvPr>
            <p:ph type="sldNum" sz="quarter" idx="11"/>
          </p:nvPr>
        </p:nvSpPr>
        <p:spPr>
          <a:noFill/>
        </p:spPr>
        <p:txBody>
          <a:bodyPr/>
          <a:lstStyle/>
          <a:p>
            <a:fld id="{FAEC35B8-BCD1-4A4A-9029-7267E0AAAA50}" type="slidenum">
              <a:rPr lang="en-US" smtClean="0"/>
              <a:pPr/>
              <a:t>35</a:t>
            </a:fld>
            <a:endParaRPr lang="en-US" smtClean="0"/>
          </a:p>
        </p:txBody>
      </p:sp>
      <p:sp>
        <p:nvSpPr>
          <p:cNvPr id="37892" name="Footer Placeholder 4"/>
          <p:cNvSpPr>
            <a:spLocks noGrp="1"/>
          </p:cNvSpPr>
          <p:nvPr>
            <p:ph type="ftr" sz="quarter" idx="12"/>
          </p:nvPr>
        </p:nvSpPr>
        <p:spPr>
          <a:noFill/>
        </p:spPr>
        <p:txBody>
          <a:bodyPr/>
          <a:lstStyle/>
          <a:p>
            <a:r>
              <a:rPr lang="en-US" smtClean="0"/>
              <a:t>Intelligent Systems and Soft Computing</a:t>
            </a:r>
          </a:p>
        </p:txBody>
      </p:sp>
      <p:sp>
        <p:nvSpPr>
          <p:cNvPr id="153604" name="Rectangle 4"/>
          <p:cNvSpPr>
            <a:spLocks noGrp="1" noRot="1" noChangeArrowheads="1"/>
          </p:cNvSpPr>
          <p:nvPr>
            <p:ph type="title"/>
          </p:nvPr>
        </p:nvSpPr>
        <p:spPr/>
        <p:txBody>
          <a:bodyPr/>
          <a:lstStyle/>
          <a:p>
            <a:pPr eaLnBrk="1" hangingPunct="1">
              <a:defRPr/>
            </a:pPr>
            <a:r>
              <a:rPr lang="en-US" sz="3000">
                <a:solidFill>
                  <a:srgbClr val="FFFF00"/>
                </a:solidFill>
                <a:latin typeface="Times New Roman" pitchFamily="18" charset="0"/>
                <a:cs typeface="Times New Roman" pitchFamily="18" charset="0"/>
              </a:rPr>
              <a:t>Example of Production Rules</a:t>
            </a:r>
          </a:p>
        </p:txBody>
      </p:sp>
      <p:pic>
        <p:nvPicPr>
          <p:cNvPr id="37894" name="Picture 5"/>
          <p:cNvPicPr>
            <a:picLocks noChangeAspect="1" noChangeArrowheads="1"/>
          </p:cNvPicPr>
          <p:nvPr/>
        </p:nvPicPr>
        <p:blipFill>
          <a:blip r:embed="rId3" cstate="print"/>
          <a:srcRect/>
          <a:stretch>
            <a:fillRect/>
          </a:stretch>
        </p:blipFill>
        <p:spPr bwMode="auto">
          <a:xfrm>
            <a:off x="609600" y="1828800"/>
            <a:ext cx="8069263" cy="4521200"/>
          </a:xfrm>
          <a:prstGeom prst="rect">
            <a:avLst/>
          </a:prstGeom>
          <a:noFill/>
          <a:ln w="12700" cap="sq">
            <a:noFill/>
            <a:miter lim="800000"/>
            <a:headEnd type="none" w="sm" len="sm"/>
            <a:tailEnd type="none" w="sm" len="sm"/>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r>
              <a:rPr lang="en-US" smtClean="0"/>
              <a:t>1/24/2008</a:t>
            </a:r>
          </a:p>
        </p:txBody>
      </p:sp>
      <p:sp>
        <p:nvSpPr>
          <p:cNvPr id="38915" name="Slide Number Placeholder 4"/>
          <p:cNvSpPr>
            <a:spLocks noGrp="1"/>
          </p:cNvSpPr>
          <p:nvPr>
            <p:ph type="sldNum" sz="quarter" idx="11"/>
          </p:nvPr>
        </p:nvSpPr>
        <p:spPr>
          <a:noFill/>
        </p:spPr>
        <p:txBody>
          <a:bodyPr/>
          <a:lstStyle/>
          <a:p>
            <a:fld id="{59CE7ABA-7C9D-492F-A87A-7FC207F43303}" type="slidenum">
              <a:rPr lang="en-US" smtClean="0"/>
              <a:pPr/>
              <a:t>36</a:t>
            </a:fld>
            <a:endParaRPr lang="en-US" smtClean="0"/>
          </a:p>
        </p:txBody>
      </p:sp>
      <p:sp>
        <p:nvSpPr>
          <p:cNvPr id="38916" name="Footer Placeholder 5"/>
          <p:cNvSpPr>
            <a:spLocks noGrp="1"/>
          </p:cNvSpPr>
          <p:nvPr>
            <p:ph type="ftr" sz="quarter" idx="12"/>
          </p:nvPr>
        </p:nvSpPr>
        <p:spPr>
          <a:noFill/>
        </p:spPr>
        <p:txBody>
          <a:bodyPr/>
          <a:lstStyle/>
          <a:p>
            <a:r>
              <a:rPr lang="en-US" smtClean="0"/>
              <a:t>Intelligent Systems and Soft Computing</a:t>
            </a:r>
          </a:p>
        </p:txBody>
      </p:sp>
      <p:sp>
        <p:nvSpPr>
          <p:cNvPr id="147458" name="Rectangle 2"/>
          <p:cNvSpPr>
            <a:spLocks noGrp="1" noRot="1" noChangeArrowheads="1"/>
          </p:cNvSpPr>
          <p:nvPr>
            <p:ph type="title"/>
          </p:nvPr>
        </p:nvSpPr>
        <p:spPr>
          <a:xfrm>
            <a:off x="1066800" y="304800"/>
            <a:ext cx="7620000" cy="1143000"/>
          </a:xfrm>
        </p:spPr>
        <p:txBody>
          <a:bodyPr/>
          <a:lstStyle/>
          <a:p>
            <a:pPr eaLnBrk="1" hangingPunct="1">
              <a:defRPr/>
            </a:pPr>
            <a:r>
              <a:rPr lang="en-US" b="0">
                <a:solidFill>
                  <a:srgbClr val="FFFF00"/>
                </a:solidFill>
                <a:latin typeface="Times New Roman" pitchFamily="18" charset="0"/>
              </a:rPr>
              <a:t>Markov Algorithm</a:t>
            </a:r>
          </a:p>
        </p:txBody>
      </p:sp>
      <p:sp>
        <p:nvSpPr>
          <p:cNvPr id="147459" name="Rectangle 3"/>
          <p:cNvSpPr>
            <a:spLocks noGrp="1" noChangeArrowheads="1"/>
          </p:cNvSpPr>
          <p:nvPr>
            <p:ph type="body" idx="1"/>
          </p:nvPr>
        </p:nvSpPr>
        <p:spPr>
          <a:xfrm>
            <a:off x="1066800" y="1828800"/>
            <a:ext cx="7620000" cy="4297363"/>
          </a:xfrm>
        </p:spPr>
        <p:txBody>
          <a:bodyPr/>
          <a:lstStyle/>
          <a:p>
            <a:pPr eaLnBrk="1" hangingPunct="1">
              <a:buClr>
                <a:schemeClr val="tx1"/>
              </a:buClr>
              <a:defRPr/>
            </a:pPr>
            <a:r>
              <a:rPr lang="en-US" sz="2400" dirty="0">
                <a:latin typeface="Times New Roman" pitchFamily="18" charset="0"/>
              </a:rPr>
              <a:t>An ordered group of productions applied in order or priority to an input string.</a:t>
            </a:r>
          </a:p>
          <a:p>
            <a:pPr eaLnBrk="1" hangingPunct="1">
              <a:buClr>
                <a:schemeClr val="tx1"/>
              </a:buClr>
              <a:defRPr/>
            </a:pPr>
            <a:r>
              <a:rPr lang="en-US" sz="2400" dirty="0">
                <a:latin typeface="Times New Roman" pitchFamily="18" charset="0"/>
              </a:rPr>
              <a:t>If the highest priority rule is not applicable, we apply the next, and so on.</a:t>
            </a:r>
          </a:p>
          <a:p>
            <a:pPr eaLnBrk="1" hangingPunct="1">
              <a:buClr>
                <a:schemeClr val="tx1"/>
              </a:buClr>
              <a:defRPr/>
            </a:pPr>
            <a:r>
              <a:rPr lang="en-US" sz="2400" dirty="0">
                <a:latin typeface="Times New Roman" pitchFamily="18" charset="0"/>
              </a:rPr>
              <a:t>An </a:t>
            </a:r>
            <a:r>
              <a:rPr lang="en-US" sz="2400" dirty="0" smtClean="0">
                <a:latin typeface="Times New Roman" pitchFamily="18" charset="0"/>
              </a:rPr>
              <a:t>inefficient </a:t>
            </a:r>
            <a:r>
              <a:rPr lang="en-US" sz="2400" dirty="0">
                <a:latin typeface="Times New Roman" pitchFamily="18" charset="0"/>
              </a:rPr>
              <a:t>algorithm for systems with many rules.</a:t>
            </a:r>
          </a:p>
          <a:p>
            <a:pPr eaLnBrk="1" hangingPunct="1">
              <a:buClr>
                <a:schemeClr val="tx1"/>
              </a:buClr>
              <a:defRPr/>
            </a:pPr>
            <a:r>
              <a:rPr lang="en-US" sz="2400" dirty="0">
                <a:latin typeface="Times New Roman" pitchFamily="18" charset="0"/>
              </a:rPr>
              <a:t>Termination on (1) last production not applicable to a string, or (2) production ending with period applied</a:t>
            </a:r>
          </a:p>
          <a:p>
            <a:pPr eaLnBrk="1" hangingPunct="1">
              <a:buClr>
                <a:schemeClr val="tx1"/>
              </a:buClr>
              <a:defRPr/>
            </a:pPr>
            <a:r>
              <a:rPr lang="en-US" sz="2400" dirty="0">
                <a:latin typeface="Times New Roman" pitchFamily="18" charset="0"/>
              </a:rPr>
              <a:t>Can be applied to substrings, beginning at left</a:t>
            </a:r>
          </a:p>
          <a:p>
            <a:pPr eaLnBrk="1" hangingPunct="1">
              <a:buClr>
                <a:schemeClr val="tx1"/>
              </a:buClr>
              <a:defRPr/>
            </a:pPr>
            <a:endParaRPr lang="en-US" sz="2800" dirty="0">
              <a:latin typeface="Times New Roman" pitchFamily="18" charset="0"/>
            </a:endParaRPr>
          </a:p>
        </p:txBody>
      </p:sp>
      <p:sp>
        <p:nvSpPr>
          <p:cNvPr id="38919" name="Rectangle 4"/>
          <p:cNvSpPr>
            <a:spLocks noChangeArrowheads="1"/>
          </p:cNvSpPr>
          <p:nvPr/>
        </p:nvSpPr>
        <p:spPr bwMode="auto">
          <a:xfrm>
            <a:off x="228600" y="228600"/>
            <a:ext cx="609600" cy="51054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38920" name="Line 5"/>
          <p:cNvSpPr>
            <a:spLocks noChangeShapeType="1"/>
          </p:cNvSpPr>
          <p:nvPr/>
        </p:nvSpPr>
        <p:spPr bwMode="auto">
          <a:xfrm>
            <a:off x="457200" y="1585913"/>
            <a:ext cx="8226425" cy="0"/>
          </a:xfrm>
          <a:prstGeom prst="line">
            <a:avLst/>
          </a:prstGeom>
          <a:noFill/>
          <a:ln w="38100">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p:spPr>
        <p:txBody>
          <a:bodyPr/>
          <a:lstStyle/>
          <a:p>
            <a:r>
              <a:rPr lang="en-US" smtClean="0"/>
              <a:t>1/24/2008</a:t>
            </a:r>
          </a:p>
        </p:txBody>
      </p:sp>
      <p:sp>
        <p:nvSpPr>
          <p:cNvPr id="39939" name="Slide Number Placeholder 4"/>
          <p:cNvSpPr>
            <a:spLocks noGrp="1"/>
          </p:cNvSpPr>
          <p:nvPr>
            <p:ph type="sldNum" sz="quarter" idx="11"/>
          </p:nvPr>
        </p:nvSpPr>
        <p:spPr>
          <a:noFill/>
        </p:spPr>
        <p:txBody>
          <a:bodyPr/>
          <a:lstStyle/>
          <a:p>
            <a:fld id="{B58359B2-7893-4AE4-ADF8-8B3ACB5B9157}" type="slidenum">
              <a:rPr lang="en-US" smtClean="0"/>
              <a:pPr/>
              <a:t>37</a:t>
            </a:fld>
            <a:endParaRPr lang="en-US" smtClean="0"/>
          </a:p>
        </p:txBody>
      </p:sp>
      <p:sp>
        <p:nvSpPr>
          <p:cNvPr id="39940" name="Footer Placeholder 5"/>
          <p:cNvSpPr>
            <a:spLocks noGrp="1"/>
          </p:cNvSpPr>
          <p:nvPr>
            <p:ph type="ftr" sz="quarter" idx="12"/>
          </p:nvPr>
        </p:nvSpPr>
        <p:spPr>
          <a:noFill/>
        </p:spPr>
        <p:txBody>
          <a:bodyPr/>
          <a:lstStyle/>
          <a:p>
            <a:r>
              <a:rPr lang="en-US" smtClean="0"/>
              <a:t>Intelligent Systems and Soft Computing</a:t>
            </a:r>
          </a:p>
        </p:txBody>
      </p:sp>
      <p:sp>
        <p:nvSpPr>
          <p:cNvPr id="149506" name="Rectangle 2"/>
          <p:cNvSpPr>
            <a:spLocks noGrp="1" noRot="1" noChangeArrowheads="1"/>
          </p:cNvSpPr>
          <p:nvPr>
            <p:ph type="title"/>
          </p:nvPr>
        </p:nvSpPr>
        <p:spPr>
          <a:xfrm>
            <a:off x="1066800" y="304800"/>
            <a:ext cx="7620000" cy="1143000"/>
          </a:xfrm>
        </p:spPr>
        <p:txBody>
          <a:bodyPr/>
          <a:lstStyle/>
          <a:p>
            <a:pPr eaLnBrk="1" hangingPunct="1">
              <a:defRPr/>
            </a:pPr>
            <a:r>
              <a:rPr lang="en-US" b="0">
                <a:solidFill>
                  <a:srgbClr val="FFFF00"/>
                </a:solidFill>
                <a:latin typeface="Times New Roman" pitchFamily="18" charset="0"/>
              </a:rPr>
              <a:t>Markov Algorithm</a:t>
            </a:r>
          </a:p>
        </p:txBody>
      </p:sp>
      <p:sp>
        <p:nvSpPr>
          <p:cNvPr id="39942" name="Rectangle 3"/>
          <p:cNvSpPr>
            <a:spLocks noChangeArrowheads="1"/>
          </p:cNvSpPr>
          <p:nvPr/>
        </p:nvSpPr>
        <p:spPr bwMode="auto">
          <a:xfrm>
            <a:off x="228600" y="228600"/>
            <a:ext cx="609600" cy="51054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39943" name="Line 4"/>
          <p:cNvSpPr>
            <a:spLocks noChangeShapeType="1"/>
          </p:cNvSpPr>
          <p:nvPr/>
        </p:nvSpPr>
        <p:spPr bwMode="auto">
          <a:xfrm>
            <a:off x="457200" y="1585913"/>
            <a:ext cx="8226425" cy="0"/>
          </a:xfrm>
          <a:prstGeom prst="line">
            <a:avLst/>
          </a:prstGeom>
          <a:noFill/>
          <a:ln w="38100">
            <a:solidFill>
              <a:schemeClr val="tx1"/>
            </a:solidFill>
            <a:round/>
            <a:headEnd/>
            <a:tailEnd/>
          </a:ln>
        </p:spPr>
        <p:txBody>
          <a:bodyPr/>
          <a:lstStyle/>
          <a:p>
            <a:endParaRPr lang="en-US"/>
          </a:p>
        </p:txBody>
      </p:sp>
      <p:pic>
        <p:nvPicPr>
          <p:cNvPr id="39944" name="Picture 5"/>
          <p:cNvPicPr>
            <a:picLocks noChangeAspect="1" noChangeArrowheads="1"/>
          </p:cNvPicPr>
          <p:nvPr/>
        </p:nvPicPr>
        <p:blipFill>
          <a:blip r:embed="rId3" cstate="print"/>
          <a:srcRect/>
          <a:stretch>
            <a:fillRect/>
          </a:stretch>
        </p:blipFill>
        <p:spPr bwMode="auto">
          <a:xfrm>
            <a:off x="1295400" y="1752600"/>
            <a:ext cx="6629400" cy="444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p>
            <a:r>
              <a:rPr lang="en-US" smtClean="0"/>
              <a:t>1/24/2008</a:t>
            </a:r>
          </a:p>
        </p:txBody>
      </p:sp>
      <p:sp>
        <p:nvSpPr>
          <p:cNvPr id="40963" name="Slide Number Placeholder 4"/>
          <p:cNvSpPr>
            <a:spLocks noGrp="1"/>
          </p:cNvSpPr>
          <p:nvPr>
            <p:ph type="sldNum" sz="quarter" idx="11"/>
          </p:nvPr>
        </p:nvSpPr>
        <p:spPr>
          <a:noFill/>
        </p:spPr>
        <p:txBody>
          <a:bodyPr/>
          <a:lstStyle/>
          <a:p>
            <a:fld id="{43FB161D-5F49-42B5-AEDE-B87709ED0EDF}" type="slidenum">
              <a:rPr lang="en-US" smtClean="0"/>
              <a:pPr/>
              <a:t>38</a:t>
            </a:fld>
            <a:endParaRPr lang="en-US" smtClean="0"/>
          </a:p>
        </p:txBody>
      </p:sp>
      <p:sp>
        <p:nvSpPr>
          <p:cNvPr id="40964" name="Footer Placeholder 5"/>
          <p:cNvSpPr>
            <a:spLocks noGrp="1"/>
          </p:cNvSpPr>
          <p:nvPr>
            <p:ph type="ftr" sz="quarter" idx="12"/>
          </p:nvPr>
        </p:nvSpPr>
        <p:spPr>
          <a:noFill/>
        </p:spPr>
        <p:txBody>
          <a:bodyPr/>
          <a:lstStyle/>
          <a:p>
            <a:r>
              <a:rPr lang="en-US" smtClean="0"/>
              <a:t>Intelligent Systems and Soft Computing</a:t>
            </a:r>
          </a:p>
        </p:txBody>
      </p:sp>
      <p:sp>
        <p:nvSpPr>
          <p:cNvPr id="151554" name="Rectangle 2"/>
          <p:cNvSpPr>
            <a:spLocks noGrp="1" noRot="1" noChangeArrowheads="1"/>
          </p:cNvSpPr>
          <p:nvPr>
            <p:ph type="title"/>
          </p:nvPr>
        </p:nvSpPr>
        <p:spPr>
          <a:xfrm>
            <a:off x="1066800" y="304800"/>
            <a:ext cx="7620000" cy="1143000"/>
          </a:xfrm>
        </p:spPr>
        <p:txBody>
          <a:bodyPr/>
          <a:lstStyle/>
          <a:p>
            <a:pPr eaLnBrk="1" hangingPunct="1">
              <a:defRPr/>
            </a:pPr>
            <a:r>
              <a:rPr lang="en-US" b="0">
                <a:solidFill>
                  <a:srgbClr val="FFFF00"/>
                </a:solidFill>
                <a:latin typeface="Times New Roman" pitchFamily="18" charset="0"/>
              </a:rPr>
              <a:t>Rete Algorithm</a:t>
            </a:r>
          </a:p>
        </p:txBody>
      </p:sp>
      <p:sp>
        <p:nvSpPr>
          <p:cNvPr id="151555" name="Rectangle 3"/>
          <p:cNvSpPr>
            <a:spLocks noGrp="1" noChangeArrowheads="1"/>
          </p:cNvSpPr>
          <p:nvPr>
            <p:ph type="body" idx="1"/>
          </p:nvPr>
        </p:nvSpPr>
        <p:spPr>
          <a:xfrm>
            <a:off x="1066800" y="1828800"/>
            <a:ext cx="7620000" cy="4297363"/>
          </a:xfrm>
        </p:spPr>
        <p:txBody>
          <a:bodyPr/>
          <a:lstStyle/>
          <a:p>
            <a:pPr eaLnBrk="1" hangingPunct="1">
              <a:lnSpc>
                <a:spcPct val="90000"/>
              </a:lnSpc>
              <a:buClr>
                <a:schemeClr val="tx1"/>
              </a:buClr>
              <a:defRPr/>
            </a:pPr>
            <a:r>
              <a:rPr lang="en-US" sz="2400" dirty="0">
                <a:latin typeface="Times New Roman" pitchFamily="18" charset="0"/>
              </a:rPr>
              <a:t>Markov: too inefficient to be used with many rules</a:t>
            </a:r>
          </a:p>
          <a:p>
            <a:pPr eaLnBrk="1" hangingPunct="1">
              <a:lnSpc>
                <a:spcPct val="90000"/>
              </a:lnSpc>
              <a:buClr>
                <a:schemeClr val="tx1"/>
              </a:buClr>
              <a:defRPr/>
            </a:pPr>
            <a:r>
              <a:rPr lang="en-US" sz="2400" dirty="0" err="1" smtClean="0">
                <a:latin typeface="Times New Roman" pitchFamily="18" charset="0"/>
              </a:rPr>
              <a:t>Rete</a:t>
            </a:r>
            <a:r>
              <a:rPr lang="en-US" sz="2400" dirty="0" smtClean="0">
                <a:latin typeface="Times New Roman" pitchFamily="18" charset="0"/>
              </a:rPr>
              <a:t> functions </a:t>
            </a:r>
            <a:r>
              <a:rPr lang="en-US" sz="2400" dirty="0">
                <a:latin typeface="Times New Roman" pitchFamily="18" charset="0"/>
              </a:rPr>
              <a:t>like a net – holding a lot of information.</a:t>
            </a:r>
          </a:p>
          <a:p>
            <a:pPr eaLnBrk="1" hangingPunct="1">
              <a:lnSpc>
                <a:spcPct val="90000"/>
              </a:lnSpc>
              <a:buClr>
                <a:schemeClr val="tx1"/>
              </a:buClr>
              <a:defRPr/>
            </a:pPr>
            <a:r>
              <a:rPr lang="en-US" sz="2400" dirty="0">
                <a:latin typeface="Times New Roman" pitchFamily="18" charset="0"/>
              </a:rPr>
              <a:t>Much faster response times and rule firings can occur compared to a large group of IF-THEN rules which would have to be checked one-by-one in conventional program.</a:t>
            </a:r>
          </a:p>
          <a:p>
            <a:pPr eaLnBrk="1" hangingPunct="1">
              <a:lnSpc>
                <a:spcPct val="90000"/>
              </a:lnSpc>
              <a:buClr>
                <a:schemeClr val="tx1"/>
              </a:buClr>
              <a:defRPr/>
            </a:pPr>
            <a:r>
              <a:rPr lang="en-US" sz="2400" dirty="0">
                <a:latin typeface="Times New Roman" pitchFamily="18" charset="0"/>
              </a:rPr>
              <a:t>Takes advantage of temporal redundancy and structural similarity.</a:t>
            </a:r>
          </a:p>
          <a:p>
            <a:pPr eaLnBrk="1" hangingPunct="1">
              <a:lnSpc>
                <a:spcPct val="90000"/>
              </a:lnSpc>
              <a:buClr>
                <a:schemeClr val="tx1"/>
              </a:buClr>
              <a:defRPr/>
            </a:pPr>
            <a:r>
              <a:rPr lang="en-US" sz="2400" dirty="0">
                <a:latin typeface="Times New Roman" pitchFamily="18" charset="0"/>
              </a:rPr>
              <a:t>Looks only for changes in matches (ignores static data)</a:t>
            </a:r>
          </a:p>
          <a:p>
            <a:pPr eaLnBrk="1" hangingPunct="1">
              <a:lnSpc>
                <a:spcPct val="90000"/>
              </a:lnSpc>
              <a:buClr>
                <a:schemeClr val="tx1"/>
              </a:buClr>
              <a:defRPr/>
            </a:pPr>
            <a:r>
              <a:rPr lang="en-US" sz="2400" dirty="0">
                <a:latin typeface="Times New Roman" pitchFamily="18" charset="0"/>
              </a:rPr>
              <a:t>Drawback is high memory space requirements.</a:t>
            </a:r>
          </a:p>
        </p:txBody>
      </p:sp>
      <p:sp>
        <p:nvSpPr>
          <p:cNvPr id="40967" name="Rectangle 4"/>
          <p:cNvSpPr>
            <a:spLocks noChangeArrowheads="1"/>
          </p:cNvSpPr>
          <p:nvPr/>
        </p:nvSpPr>
        <p:spPr bwMode="auto">
          <a:xfrm>
            <a:off x="228600" y="228600"/>
            <a:ext cx="609600" cy="51054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40968" name="Line 5"/>
          <p:cNvSpPr>
            <a:spLocks noChangeShapeType="1"/>
          </p:cNvSpPr>
          <p:nvPr/>
        </p:nvSpPr>
        <p:spPr bwMode="auto">
          <a:xfrm>
            <a:off x="457200" y="1585913"/>
            <a:ext cx="8226425" cy="0"/>
          </a:xfrm>
          <a:prstGeom prst="line">
            <a:avLst/>
          </a:prstGeom>
          <a:noFill/>
          <a:ln w="38100">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1"/>
          <p:cNvSpPr>
            <a:spLocks noGrp="1"/>
          </p:cNvSpPr>
          <p:nvPr>
            <p:ph type="dt" sz="quarter" idx="10"/>
          </p:nvPr>
        </p:nvSpPr>
        <p:spPr>
          <a:noFill/>
        </p:spPr>
        <p:txBody>
          <a:bodyPr/>
          <a:lstStyle/>
          <a:p>
            <a:r>
              <a:rPr lang="en-US" smtClean="0"/>
              <a:t>1/24/2008</a:t>
            </a:r>
          </a:p>
        </p:txBody>
      </p:sp>
      <p:sp>
        <p:nvSpPr>
          <p:cNvPr id="41987" name="Slide Number Placeholder 2"/>
          <p:cNvSpPr>
            <a:spLocks noGrp="1"/>
          </p:cNvSpPr>
          <p:nvPr>
            <p:ph type="sldNum" sz="quarter" idx="11"/>
          </p:nvPr>
        </p:nvSpPr>
        <p:spPr>
          <a:noFill/>
        </p:spPr>
        <p:txBody>
          <a:bodyPr/>
          <a:lstStyle/>
          <a:p>
            <a:fld id="{D966B750-A8B7-419F-8B2E-86F08AD19C82}" type="slidenum">
              <a:rPr lang="en-US" smtClean="0"/>
              <a:pPr/>
              <a:t>39</a:t>
            </a:fld>
            <a:endParaRPr lang="en-US" smtClean="0"/>
          </a:p>
        </p:txBody>
      </p:sp>
      <p:sp>
        <p:nvSpPr>
          <p:cNvPr id="41988" name="Footer Placeholder 3"/>
          <p:cNvSpPr>
            <a:spLocks noGrp="1"/>
          </p:cNvSpPr>
          <p:nvPr>
            <p:ph type="ftr" sz="quarter" idx="12"/>
          </p:nvPr>
        </p:nvSpPr>
        <p:spPr>
          <a:noFill/>
        </p:spPr>
        <p:txBody>
          <a:bodyPr/>
          <a:lstStyle/>
          <a:p>
            <a:r>
              <a:rPr lang="en-US" smtClean="0"/>
              <a:t>Intelligent Systems and Soft Computing</a:t>
            </a:r>
          </a:p>
        </p:txBody>
      </p:sp>
      <p:sp>
        <p:nvSpPr>
          <p:cNvPr id="40962" name="Rectangle 2"/>
          <p:cNvSpPr>
            <a:spLocks noChangeArrowheads="1"/>
          </p:cNvSpPr>
          <p:nvPr/>
        </p:nvSpPr>
        <p:spPr bwMode="auto">
          <a:xfrm>
            <a:off x="381000" y="215900"/>
            <a:ext cx="8377238" cy="641350"/>
          </a:xfrm>
          <a:prstGeom prst="rect">
            <a:avLst/>
          </a:prstGeom>
          <a:noFill/>
          <a:ln w="12700" cap="sq">
            <a:noFill/>
            <a:miter lim="800000"/>
            <a:headEnd type="none" w="sm" len="sm"/>
            <a:tailEnd type="none" w="sm" len="sm"/>
          </a:ln>
          <a:effectLst/>
        </p:spPr>
        <p:txBody>
          <a:bodyPr>
            <a:spAutoFit/>
          </a:bodyPr>
          <a:lstStyle/>
          <a:p>
            <a:pPr marL="381000" indent="-381000" algn="ctr">
              <a:spcBef>
                <a:spcPct val="50000"/>
              </a:spcBef>
              <a:defRPr/>
            </a:pPr>
            <a:r>
              <a:rPr lang="en-US" sz="3600" b="1">
                <a:solidFill>
                  <a:srgbClr val="FBFE00"/>
                </a:solidFill>
                <a:effectLst>
                  <a:outerShdw blurRad="38100" dist="38100" dir="2700000" algn="tl">
                    <a:srgbClr val="000000"/>
                  </a:outerShdw>
                </a:effectLst>
                <a:latin typeface="Times New Roman" pitchFamily="18" charset="0"/>
              </a:rPr>
              <a:t>Forward chaining</a:t>
            </a:r>
          </a:p>
        </p:txBody>
      </p:sp>
      <p:sp>
        <p:nvSpPr>
          <p:cNvPr id="40963" name="Rectangle 3"/>
          <p:cNvSpPr>
            <a:spLocks noChangeArrowheads="1"/>
          </p:cNvSpPr>
          <p:nvPr/>
        </p:nvSpPr>
        <p:spPr bwMode="auto">
          <a:xfrm>
            <a:off x="279400" y="965200"/>
            <a:ext cx="8377238" cy="32924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Forward chaining is the </a:t>
            </a:r>
            <a:r>
              <a:rPr lang="en-US" sz="3000" b="1">
                <a:solidFill>
                  <a:srgbClr val="FBFE00"/>
                </a:solidFill>
                <a:effectLst>
                  <a:outerShdw blurRad="38100" dist="38100" dir="2700000" algn="tl">
                    <a:srgbClr val="000000"/>
                  </a:outerShdw>
                </a:effectLst>
                <a:latin typeface="Times New Roman" pitchFamily="18" charset="0"/>
              </a:rPr>
              <a:t>data-driven reasoning</a:t>
            </a:r>
            <a:r>
              <a:rPr lang="en-US" sz="3000">
                <a:solidFill>
                  <a:srgbClr val="FFFFFF"/>
                </a:solidFill>
                <a:effectLst>
                  <a:outerShdw blurRad="38100" dist="38100" dir="2700000" algn="tl">
                    <a:srgbClr val="000000"/>
                  </a:outerShdw>
                </a:effectLst>
                <a:latin typeface="Times New Roman" pitchFamily="18" charset="0"/>
              </a:rPr>
              <a:t>. The reasoning starts from the known data and proceeds forward with that data. Each time only the topmost rule is executed. When fired, the rule adds a new fact in the database. Any rule can be executed only once. The match-fire cycle stops when no further rules can be fired.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1"/>
          <p:cNvSpPr>
            <a:spLocks noGrp="1"/>
          </p:cNvSpPr>
          <p:nvPr>
            <p:ph type="dt" sz="quarter" idx="10"/>
          </p:nvPr>
        </p:nvSpPr>
        <p:spPr>
          <a:noFill/>
        </p:spPr>
        <p:txBody>
          <a:bodyPr/>
          <a:lstStyle/>
          <a:p>
            <a:r>
              <a:rPr lang="en-US" smtClean="0"/>
              <a:t>1/24/2008</a:t>
            </a:r>
          </a:p>
        </p:txBody>
      </p:sp>
      <p:sp>
        <p:nvSpPr>
          <p:cNvPr id="6147" name="Slide Number Placeholder 2"/>
          <p:cNvSpPr>
            <a:spLocks noGrp="1"/>
          </p:cNvSpPr>
          <p:nvPr>
            <p:ph type="sldNum" sz="quarter" idx="11"/>
          </p:nvPr>
        </p:nvSpPr>
        <p:spPr>
          <a:noFill/>
        </p:spPr>
        <p:txBody>
          <a:bodyPr/>
          <a:lstStyle/>
          <a:p>
            <a:fld id="{8D042323-6C9D-4081-8A03-BC9BEABD5A4D}" type="slidenum">
              <a:rPr lang="en-US" smtClean="0"/>
              <a:pPr/>
              <a:t>4</a:t>
            </a:fld>
            <a:endParaRPr lang="en-US" smtClean="0"/>
          </a:p>
        </p:txBody>
      </p:sp>
      <p:sp>
        <p:nvSpPr>
          <p:cNvPr id="6148" name="Footer Placeholder 3"/>
          <p:cNvSpPr>
            <a:spLocks noGrp="1"/>
          </p:cNvSpPr>
          <p:nvPr>
            <p:ph type="ftr" sz="quarter" idx="12"/>
          </p:nvPr>
        </p:nvSpPr>
        <p:spPr>
          <a:noFill/>
        </p:spPr>
        <p:txBody>
          <a:bodyPr/>
          <a:lstStyle/>
          <a:p>
            <a:r>
              <a:rPr lang="en-US" smtClean="0"/>
              <a:t>Intelligent Systems and Soft Computing</a:t>
            </a:r>
          </a:p>
        </p:txBody>
      </p:sp>
      <p:sp>
        <p:nvSpPr>
          <p:cNvPr id="14338" name="Rectangle 2"/>
          <p:cNvSpPr>
            <a:spLocks noChangeArrowheads="1"/>
          </p:cNvSpPr>
          <p:nvPr/>
        </p:nvSpPr>
        <p:spPr bwMode="auto">
          <a:xfrm>
            <a:off x="271463" y="241300"/>
            <a:ext cx="8339137" cy="30638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tabLst>
                <a:tab pos="381000" algn="l"/>
              </a:tabLst>
              <a:defRPr/>
            </a:pPr>
            <a:r>
              <a:rPr lang="en-US" sz="3000">
                <a:solidFill>
                  <a:srgbClr val="FFFFFF"/>
                </a:solidFill>
                <a:effectLst>
                  <a:outerShdw blurRad="38100" dist="38100" dir="2700000" algn="tl">
                    <a:srgbClr val="000000"/>
                  </a:outerShdw>
                </a:effectLst>
                <a:latin typeface="Times New Roman" pitchFamily="18" charset="0"/>
              </a:rPr>
              <a:t>The human mental process is internal, and it is too complex to be represented as an algorithm. However, most experts are capable of expressing their knowledge in the form of </a:t>
            </a:r>
            <a:r>
              <a:rPr lang="en-US" sz="3000" b="1">
                <a:solidFill>
                  <a:srgbClr val="FBFE00"/>
                </a:solidFill>
                <a:effectLst>
                  <a:outerShdw blurRad="38100" dist="38100" dir="2700000" algn="tl">
                    <a:srgbClr val="000000"/>
                  </a:outerShdw>
                </a:effectLst>
                <a:latin typeface="Times New Roman" pitchFamily="18" charset="0"/>
              </a:rPr>
              <a:t>Production rules (rules) </a:t>
            </a:r>
            <a:r>
              <a:rPr lang="en-US" sz="3000">
                <a:solidFill>
                  <a:srgbClr val="FFFFFF"/>
                </a:solidFill>
                <a:effectLst>
                  <a:outerShdw blurRad="38100" dist="38100" dir="2700000" algn="tl">
                    <a:srgbClr val="000000"/>
                  </a:outerShdw>
                </a:effectLst>
                <a:latin typeface="Times New Roman" pitchFamily="18" charset="0"/>
              </a:rPr>
              <a:t>for problem solving.</a:t>
            </a:r>
          </a:p>
          <a:p>
            <a:pPr marL="381000" indent="-381000">
              <a:spcBef>
                <a:spcPct val="50000"/>
              </a:spcBef>
              <a:buClr>
                <a:schemeClr val="tx2"/>
              </a:buClr>
              <a:buFont typeface="Wingdings" pitchFamily="2" charset="2"/>
              <a:buNone/>
              <a:tabLst>
                <a:tab pos="381000" algn="l"/>
              </a:tabLst>
              <a:defRPr/>
            </a:pPr>
            <a:r>
              <a:rPr lang="en-US" sz="3000">
                <a:solidFill>
                  <a:srgbClr val="FFFFFF"/>
                </a:solidFill>
                <a:effectLst>
                  <a:outerShdw blurRad="38100" dist="38100" dir="2700000" algn="tl">
                    <a:srgbClr val="000000"/>
                  </a:outerShdw>
                </a:effectLst>
                <a:latin typeface="Times New Roman" pitchFamily="18" charset="0"/>
              </a:rPr>
              <a:t>	</a:t>
            </a:r>
          </a:p>
        </p:txBody>
      </p:sp>
      <p:sp>
        <p:nvSpPr>
          <p:cNvPr id="14339" name="Rectangle 3"/>
          <p:cNvSpPr>
            <a:spLocks noChangeArrowheads="1"/>
          </p:cNvSpPr>
          <p:nvPr/>
        </p:nvSpPr>
        <p:spPr bwMode="auto">
          <a:xfrm>
            <a:off x="685800" y="3200400"/>
            <a:ext cx="7162800" cy="869950"/>
          </a:xfrm>
          <a:prstGeom prst="rect">
            <a:avLst/>
          </a:prstGeom>
          <a:noFill/>
          <a:ln w="12700" cap="sq">
            <a:noFill/>
            <a:miter lim="800000"/>
            <a:headEnd type="none" w="sm" len="sm"/>
            <a:tailEnd type="none" w="sm" len="sm"/>
          </a:ln>
          <a:effectLst/>
        </p:spPr>
        <p:txBody>
          <a:bodyPr>
            <a:spAutoFit/>
          </a:bodyPr>
          <a:lstStyle/>
          <a:p>
            <a:pPr>
              <a:lnSpc>
                <a:spcPct val="60000"/>
              </a:lnSpc>
              <a:spcBef>
                <a:spcPct val="50000"/>
              </a:spcBef>
              <a:buClr>
                <a:schemeClr val="tx2"/>
              </a:buClr>
              <a:buFont typeface="Wingdings" pitchFamily="2" charset="2"/>
              <a:buNone/>
              <a:defRPr/>
            </a:pPr>
            <a:r>
              <a:rPr lang="en-US" sz="3000">
                <a:solidFill>
                  <a:srgbClr val="FFFFFF"/>
                </a:solidFill>
                <a:effectLst>
                  <a:outerShdw blurRad="38100" dist="38100" dir="2700000" algn="tl">
                    <a:srgbClr val="000000"/>
                  </a:outerShdw>
                </a:effectLst>
                <a:latin typeface="Times New Roman" pitchFamily="18" charset="0"/>
              </a:rPr>
              <a:t>IF 		the ‘traffic light’ is green</a:t>
            </a:r>
          </a:p>
          <a:p>
            <a:pPr>
              <a:lnSpc>
                <a:spcPct val="60000"/>
              </a:lnSpc>
              <a:spcBef>
                <a:spcPct val="50000"/>
              </a:spcBef>
              <a:buClr>
                <a:schemeClr val="tx2"/>
              </a:buClr>
              <a:buFont typeface="Wingdings" pitchFamily="2" charset="2"/>
              <a:buNone/>
              <a:defRPr/>
            </a:pPr>
            <a:r>
              <a:rPr lang="en-US" sz="3000">
                <a:solidFill>
                  <a:srgbClr val="FFFFFF"/>
                </a:solidFill>
                <a:effectLst>
                  <a:outerShdw blurRad="38100" dist="38100" dir="2700000" algn="tl">
                    <a:srgbClr val="000000"/>
                  </a:outerShdw>
                </a:effectLst>
                <a:latin typeface="Times New Roman" pitchFamily="18" charset="0"/>
              </a:rPr>
              <a:t>THEN 	the action is go</a:t>
            </a:r>
          </a:p>
        </p:txBody>
      </p:sp>
      <p:sp>
        <p:nvSpPr>
          <p:cNvPr id="14340" name="Rectangle 4"/>
          <p:cNvSpPr>
            <a:spLocks noChangeArrowheads="1"/>
          </p:cNvSpPr>
          <p:nvPr/>
        </p:nvSpPr>
        <p:spPr bwMode="auto">
          <a:xfrm>
            <a:off x="685800" y="4616450"/>
            <a:ext cx="6629400" cy="869950"/>
          </a:xfrm>
          <a:prstGeom prst="rect">
            <a:avLst/>
          </a:prstGeom>
          <a:noFill/>
          <a:ln w="12700" cap="sq">
            <a:noFill/>
            <a:miter lim="800000"/>
            <a:headEnd type="none" w="sm" len="sm"/>
            <a:tailEnd type="none" w="sm" len="sm"/>
          </a:ln>
          <a:effectLst/>
        </p:spPr>
        <p:txBody>
          <a:bodyPr>
            <a:spAutoFit/>
          </a:bodyPr>
          <a:lstStyle/>
          <a:p>
            <a:pPr>
              <a:lnSpc>
                <a:spcPct val="60000"/>
              </a:lnSpc>
              <a:spcBef>
                <a:spcPct val="50000"/>
              </a:spcBef>
              <a:buClr>
                <a:schemeClr val="tx2"/>
              </a:buClr>
              <a:buFont typeface="Wingdings" pitchFamily="2" charset="2"/>
              <a:buNone/>
              <a:defRPr/>
            </a:pPr>
            <a:r>
              <a:rPr lang="en-US" sz="3000">
                <a:solidFill>
                  <a:srgbClr val="FFFFFF"/>
                </a:solidFill>
                <a:effectLst>
                  <a:outerShdw blurRad="38100" dist="38100" dir="2700000" algn="tl">
                    <a:srgbClr val="000000"/>
                  </a:outerShdw>
                </a:effectLst>
                <a:latin typeface="Times New Roman" pitchFamily="18" charset="0"/>
              </a:rPr>
              <a:t>IF 		the ‘traffic light’ is red</a:t>
            </a:r>
          </a:p>
          <a:p>
            <a:pPr>
              <a:lnSpc>
                <a:spcPct val="60000"/>
              </a:lnSpc>
              <a:spcBef>
                <a:spcPct val="50000"/>
              </a:spcBef>
              <a:defRPr/>
            </a:pPr>
            <a:r>
              <a:rPr lang="en-US" sz="3000">
                <a:solidFill>
                  <a:srgbClr val="FFFFFF"/>
                </a:solidFill>
                <a:effectLst>
                  <a:outerShdw blurRad="38100" dist="38100" dir="2700000" algn="tl">
                    <a:srgbClr val="000000"/>
                  </a:outerShdw>
                </a:effectLst>
                <a:latin typeface="Times New Roman" pitchFamily="18" charset="0"/>
              </a:rPr>
              <a:t>THEN 	the action is stop</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1"/>
          <p:cNvSpPr>
            <a:spLocks noGrp="1"/>
          </p:cNvSpPr>
          <p:nvPr>
            <p:ph type="dt" sz="quarter" idx="10"/>
          </p:nvPr>
        </p:nvSpPr>
        <p:spPr>
          <a:noFill/>
        </p:spPr>
        <p:txBody>
          <a:bodyPr/>
          <a:lstStyle/>
          <a:p>
            <a:r>
              <a:rPr lang="en-US" smtClean="0"/>
              <a:t>1/24/2008</a:t>
            </a:r>
          </a:p>
        </p:txBody>
      </p:sp>
      <p:sp>
        <p:nvSpPr>
          <p:cNvPr id="43011" name="Slide Number Placeholder 2"/>
          <p:cNvSpPr>
            <a:spLocks noGrp="1"/>
          </p:cNvSpPr>
          <p:nvPr>
            <p:ph type="sldNum" sz="quarter" idx="11"/>
          </p:nvPr>
        </p:nvSpPr>
        <p:spPr>
          <a:noFill/>
        </p:spPr>
        <p:txBody>
          <a:bodyPr/>
          <a:lstStyle/>
          <a:p>
            <a:fld id="{A02ADD30-2779-42CF-B8AA-7491677EA022}" type="slidenum">
              <a:rPr lang="en-US" smtClean="0"/>
              <a:pPr/>
              <a:t>40</a:t>
            </a:fld>
            <a:endParaRPr lang="en-US" smtClean="0"/>
          </a:p>
        </p:txBody>
      </p:sp>
      <p:sp>
        <p:nvSpPr>
          <p:cNvPr id="43012" name="Footer Placeholder 3"/>
          <p:cNvSpPr>
            <a:spLocks noGrp="1"/>
          </p:cNvSpPr>
          <p:nvPr>
            <p:ph type="ftr" sz="quarter" idx="12"/>
          </p:nvPr>
        </p:nvSpPr>
        <p:spPr>
          <a:noFill/>
        </p:spPr>
        <p:txBody>
          <a:bodyPr/>
          <a:lstStyle/>
          <a:p>
            <a:r>
              <a:rPr lang="en-US" smtClean="0"/>
              <a:t>Intelligent Systems and Soft Computing</a:t>
            </a:r>
          </a:p>
        </p:txBody>
      </p:sp>
      <p:sp>
        <p:nvSpPr>
          <p:cNvPr id="41986" name="Rectangle 2"/>
          <p:cNvSpPr>
            <a:spLocks noChangeArrowheads="1"/>
          </p:cNvSpPr>
          <p:nvPr/>
        </p:nvSpPr>
        <p:spPr bwMode="auto">
          <a:xfrm>
            <a:off x="2720975" y="219075"/>
            <a:ext cx="3702050" cy="641350"/>
          </a:xfrm>
          <a:prstGeom prst="rect">
            <a:avLst/>
          </a:prstGeom>
          <a:noFill/>
          <a:ln w="12700" cap="sq">
            <a:noFill/>
            <a:miter lim="800000"/>
            <a:headEnd type="none" w="sm" len="sm"/>
            <a:tailEnd type="none" w="sm" len="sm"/>
          </a:ln>
          <a:effectLst/>
        </p:spPr>
        <p:txBody>
          <a:bodyPr wrap="none">
            <a:spAutoFit/>
          </a:bodyPr>
          <a:lstStyle/>
          <a:p>
            <a:pPr>
              <a:defRPr/>
            </a:pPr>
            <a:r>
              <a:rPr lang="en-US" sz="3600" b="1">
                <a:solidFill>
                  <a:srgbClr val="FBFE00"/>
                </a:solidFill>
                <a:effectLst>
                  <a:outerShdw blurRad="38100" dist="38100" dir="2700000" algn="tl">
                    <a:srgbClr val="000000"/>
                  </a:outerShdw>
                </a:effectLst>
                <a:latin typeface="Times New Roman" pitchFamily="18" charset="0"/>
              </a:rPr>
              <a:t>Forward chaining</a:t>
            </a:r>
          </a:p>
        </p:txBody>
      </p:sp>
      <p:pic>
        <p:nvPicPr>
          <p:cNvPr id="43014" name="Picture 3" descr="Slide02-31"/>
          <p:cNvPicPr>
            <a:picLocks noChangeAspect="1" noChangeArrowheads="1"/>
          </p:cNvPicPr>
          <p:nvPr/>
        </p:nvPicPr>
        <p:blipFill>
          <a:blip r:embed="rId3" cstate="print"/>
          <a:srcRect/>
          <a:stretch>
            <a:fillRect/>
          </a:stretch>
        </p:blipFill>
        <p:spPr bwMode="auto">
          <a:xfrm>
            <a:off x="271463" y="1085850"/>
            <a:ext cx="8715375" cy="4924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1"/>
          <p:cNvSpPr>
            <a:spLocks noGrp="1"/>
          </p:cNvSpPr>
          <p:nvPr>
            <p:ph type="dt" sz="quarter" idx="10"/>
          </p:nvPr>
        </p:nvSpPr>
        <p:spPr>
          <a:noFill/>
        </p:spPr>
        <p:txBody>
          <a:bodyPr/>
          <a:lstStyle/>
          <a:p>
            <a:r>
              <a:rPr lang="en-US" smtClean="0"/>
              <a:t>1/24/2008</a:t>
            </a:r>
          </a:p>
        </p:txBody>
      </p:sp>
      <p:sp>
        <p:nvSpPr>
          <p:cNvPr id="44035" name="Slide Number Placeholder 2"/>
          <p:cNvSpPr>
            <a:spLocks noGrp="1"/>
          </p:cNvSpPr>
          <p:nvPr>
            <p:ph type="sldNum" sz="quarter" idx="11"/>
          </p:nvPr>
        </p:nvSpPr>
        <p:spPr>
          <a:noFill/>
        </p:spPr>
        <p:txBody>
          <a:bodyPr/>
          <a:lstStyle/>
          <a:p>
            <a:fld id="{00C9ED27-2639-40BB-B84F-508D52821E59}" type="slidenum">
              <a:rPr lang="en-US" smtClean="0"/>
              <a:pPr/>
              <a:t>41</a:t>
            </a:fld>
            <a:endParaRPr lang="en-US" smtClean="0"/>
          </a:p>
        </p:txBody>
      </p:sp>
      <p:sp>
        <p:nvSpPr>
          <p:cNvPr id="44036" name="Footer Placeholder 3"/>
          <p:cNvSpPr>
            <a:spLocks noGrp="1"/>
          </p:cNvSpPr>
          <p:nvPr>
            <p:ph type="ftr" sz="quarter" idx="12"/>
          </p:nvPr>
        </p:nvSpPr>
        <p:spPr>
          <a:noFill/>
        </p:spPr>
        <p:txBody>
          <a:bodyPr/>
          <a:lstStyle/>
          <a:p>
            <a:r>
              <a:rPr lang="en-US" smtClean="0"/>
              <a:t>Intelligent Systems and Soft Computing</a:t>
            </a:r>
          </a:p>
        </p:txBody>
      </p:sp>
      <p:sp>
        <p:nvSpPr>
          <p:cNvPr id="43010" name="Rectangle 2"/>
          <p:cNvSpPr>
            <a:spLocks noChangeArrowheads="1"/>
          </p:cNvSpPr>
          <p:nvPr/>
        </p:nvSpPr>
        <p:spPr bwMode="auto">
          <a:xfrm>
            <a:off x="279400" y="531813"/>
            <a:ext cx="8491538" cy="4479925"/>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Forward chaining is a technique for gathering information and then inferring from it whatever can be inferred.</a:t>
            </a:r>
          </a:p>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However, in forward chaining, many rules may be executed that have nothing to do with the established goal.</a:t>
            </a:r>
          </a:p>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Therefore, if our goal is to infer only one particular fact, the forward chaining inference technique would not be efficient.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1"/>
          <p:cNvSpPr>
            <a:spLocks noGrp="1"/>
          </p:cNvSpPr>
          <p:nvPr>
            <p:ph type="dt" sz="quarter" idx="10"/>
          </p:nvPr>
        </p:nvSpPr>
        <p:spPr>
          <a:noFill/>
        </p:spPr>
        <p:txBody>
          <a:bodyPr/>
          <a:lstStyle/>
          <a:p>
            <a:r>
              <a:rPr lang="en-US" smtClean="0"/>
              <a:t>1/24/2008</a:t>
            </a:r>
          </a:p>
        </p:txBody>
      </p:sp>
      <p:sp>
        <p:nvSpPr>
          <p:cNvPr id="45059" name="Slide Number Placeholder 2"/>
          <p:cNvSpPr>
            <a:spLocks noGrp="1"/>
          </p:cNvSpPr>
          <p:nvPr>
            <p:ph type="sldNum" sz="quarter" idx="11"/>
          </p:nvPr>
        </p:nvSpPr>
        <p:spPr>
          <a:noFill/>
        </p:spPr>
        <p:txBody>
          <a:bodyPr/>
          <a:lstStyle/>
          <a:p>
            <a:fld id="{E0392262-E66C-4E44-BBDB-D6D5D9E8988B}" type="slidenum">
              <a:rPr lang="en-US" smtClean="0"/>
              <a:pPr/>
              <a:t>42</a:t>
            </a:fld>
            <a:endParaRPr lang="en-US" smtClean="0"/>
          </a:p>
        </p:txBody>
      </p:sp>
      <p:sp>
        <p:nvSpPr>
          <p:cNvPr id="45060" name="Footer Placeholder 3"/>
          <p:cNvSpPr>
            <a:spLocks noGrp="1"/>
          </p:cNvSpPr>
          <p:nvPr>
            <p:ph type="ftr" sz="quarter" idx="12"/>
          </p:nvPr>
        </p:nvSpPr>
        <p:spPr>
          <a:noFill/>
        </p:spPr>
        <p:txBody>
          <a:bodyPr/>
          <a:lstStyle/>
          <a:p>
            <a:r>
              <a:rPr lang="en-US" smtClean="0"/>
              <a:t>Intelligent Systems and Soft Computing</a:t>
            </a:r>
          </a:p>
        </p:txBody>
      </p:sp>
      <p:sp>
        <p:nvSpPr>
          <p:cNvPr id="44034" name="Rectangle 2"/>
          <p:cNvSpPr>
            <a:spLocks noChangeArrowheads="1"/>
          </p:cNvSpPr>
          <p:nvPr/>
        </p:nvSpPr>
        <p:spPr bwMode="auto">
          <a:xfrm>
            <a:off x="2584450" y="219075"/>
            <a:ext cx="3981450" cy="641350"/>
          </a:xfrm>
          <a:prstGeom prst="rect">
            <a:avLst/>
          </a:prstGeom>
          <a:noFill/>
          <a:ln w="12700" cap="sq">
            <a:noFill/>
            <a:miter lim="800000"/>
            <a:headEnd type="none" w="sm" len="sm"/>
            <a:tailEnd type="none" w="sm" len="sm"/>
          </a:ln>
          <a:effectLst/>
        </p:spPr>
        <p:txBody>
          <a:bodyPr wrap="none">
            <a:spAutoFit/>
          </a:bodyPr>
          <a:lstStyle/>
          <a:p>
            <a:pPr>
              <a:defRPr/>
            </a:pPr>
            <a:r>
              <a:rPr lang="en-US" sz="3600" b="1">
                <a:solidFill>
                  <a:srgbClr val="FBFE00"/>
                </a:solidFill>
                <a:effectLst>
                  <a:outerShdw blurRad="38100" dist="38100" dir="2700000" algn="tl">
                    <a:srgbClr val="000000"/>
                  </a:outerShdw>
                </a:effectLst>
                <a:latin typeface="Times New Roman" pitchFamily="18" charset="0"/>
              </a:rPr>
              <a:t>Backward chaining</a:t>
            </a:r>
          </a:p>
        </p:txBody>
      </p:sp>
      <p:sp>
        <p:nvSpPr>
          <p:cNvPr id="44035" name="Rectangle 3"/>
          <p:cNvSpPr>
            <a:spLocks noChangeArrowheads="1"/>
          </p:cNvSpPr>
          <p:nvPr/>
        </p:nvSpPr>
        <p:spPr bwMode="auto">
          <a:xfrm>
            <a:off x="279400" y="962025"/>
            <a:ext cx="8572500" cy="46640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Backward chaining is the </a:t>
            </a:r>
            <a:r>
              <a:rPr lang="en-US" sz="3000" b="1">
                <a:solidFill>
                  <a:srgbClr val="FBFE00"/>
                </a:solidFill>
                <a:effectLst>
                  <a:outerShdw blurRad="38100" dist="38100" dir="2700000" algn="tl">
                    <a:srgbClr val="000000"/>
                  </a:outerShdw>
                </a:effectLst>
                <a:latin typeface="Times New Roman" pitchFamily="18" charset="0"/>
              </a:rPr>
              <a:t>goal-driven reasoning</a:t>
            </a:r>
            <a:r>
              <a:rPr lang="en-US" sz="3000">
                <a:solidFill>
                  <a:srgbClr val="FFFFFF"/>
                </a:solidFill>
                <a:effectLst>
                  <a:outerShdw blurRad="38100" dist="38100" dir="2700000" algn="tl">
                    <a:srgbClr val="000000"/>
                  </a:outerShdw>
                </a:effectLst>
                <a:latin typeface="Times New Roman" pitchFamily="18" charset="0"/>
              </a:rPr>
              <a:t>. In backward chaining, an expert system has the goal (a </a:t>
            </a:r>
            <a:r>
              <a:rPr lang="en-US" sz="3000" i="1">
                <a:solidFill>
                  <a:srgbClr val="FBFE00"/>
                </a:solidFill>
                <a:effectLst>
                  <a:outerShdw blurRad="38100" dist="38100" dir="2700000" algn="tl">
                    <a:srgbClr val="000000"/>
                  </a:outerShdw>
                </a:effectLst>
                <a:latin typeface="Times New Roman" pitchFamily="18" charset="0"/>
              </a:rPr>
              <a:t>hypothetical solution</a:t>
            </a:r>
            <a:r>
              <a:rPr lang="en-US" sz="3000">
                <a:solidFill>
                  <a:srgbClr val="FFFFFF"/>
                </a:solidFill>
                <a:effectLst>
                  <a:outerShdw blurRad="38100" dist="38100" dir="2700000" algn="tl">
                    <a:srgbClr val="000000"/>
                  </a:outerShdw>
                </a:effectLst>
                <a:latin typeface="Times New Roman" pitchFamily="18" charset="0"/>
              </a:rPr>
              <a:t>) and the inference engine attempts to find the evidence to prove it. First, the knowledge base is searched to find rules that might have the desired solution. Such rules must have the goal in their THEN (action) parts. If such a rule is found and its IF (condition) part matches data in the database, then the rule is fired and the goal is proved. However, this is rarely the case.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1"/>
          <p:cNvSpPr>
            <a:spLocks noGrp="1"/>
          </p:cNvSpPr>
          <p:nvPr>
            <p:ph type="dt" sz="quarter" idx="10"/>
          </p:nvPr>
        </p:nvSpPr>
        <p:spPr>
          <a:noFill/>
        </p:spPr>
        <p:txBody>
          <a:bodyPr/>
          <a:lstStyle/>
          <a:p>
            <a:r>
              <a:rPr lang="en-US" smtClean="0"/>
              <a:t>1/24/2008</a:t>
            </a:r>
          </a:p>
        </p:txBody>
      </p:sp>
      <p:sp>
        <p:nvSpPr>
          <p:cNvPr id="46083" name="Slide Number Placeholder 2"/>
          <p:cNvSpPr>
            <a:spLocks noGrp="1"/>
          </p:cNvSpPr>
          <p:nvPr>
            <p:ph type="sldNum" sz="quarter" idx="11"/>
          </p:nvPr>
        </p:nvSpPr>
        <p:spPr>
          <a:noFill/>
        </p:spPr>
        <p:txBody>
          <a:bodyPr/>
          <a:lstStyle/>
          <a:p>
            <a:fld id="{0DB6B1F8-E3C0-406B-BFF7-09AB2DD38308}" type="slidenum">
              <a:rPr lang="en-US" smtClean="0"/>
              <a:pPr/>
              <a:t>43</a:t>
            </a:fld>
            <a:endParaRPr lang="en-US" smtClean="0"/>
          </a:p>
        </p:txBody>
      </p:sp>
      <p:sp>
        <p:nvSpPr>
          <p:cNvPr id="46084" name="Footer Placeholder 3"/>
          <p:cNvSpPr>
            <a:spLocks noGrp="1"/>
          </p:cNvSpPr>
          <p:nvPr>
            <p:ph type="ftr" sz="quarter" idx="12"/>
          </p:nvPr>
        </p:nvSpPr>
        <p:spPr>
          <a:noFill/>
        </p:spPr>
        <p:txBody>
          <a:bodyPr/>
          <a:lstStyle/>
          <a:p>
            <a:r>
              <a:rPr lang="en-US" smtClean="0"/>
              <a:t>Intelligent Systems and Soft Computing</a:t>
            </a:r>
          </a:p>
        </p:txBody>
      </p:sp>
      <p:sp>
        <p:nvSpPr>
          <p:cNvPr id="45058" name="Rectangle 2"/>
          <p:cNvSpPr>
            <a:spLocks noChangeArrowheads="1"/>
          </p:cNvSpPr>
          <p:nvPr/>
        </p:nvSpPr>
        <p:spPr bwMode="auto">
          <a:xfrm>
            <a:off x="2584450" y="219075"/>
            <a:ext cx="3981450" cy="641350"/>
          </a:xfrm>
          <a:prstGeom prst="rect">
            <a:avLst/>
          </a:prstGeom>
          <a:noFill/>
          <a:ln w="12700" cap="sq">
            <a:noFill/>
            <a:miter lim="800000"/>
            <a:headEnd type="none" w="sm" len="sm"/>
            <a:tailEnd type="none" w="sm" len="sm"/>
          </a:ln>
          <a:effectLst/>
        </p:spPr>
        <p:txBody>
          <a:bodyPr wrap="none">
            <a:spAutoFit/>
          </a:bodyPr>
          <a:lstStyle/>
          <a:p>
            <a:pPr>
              <a:defRPr/>
            </a:pPr>
            <a:r>
              <a:rPr lang="en-US" sz="3600" b="1">
                <a:solidFill>
                  <a:srgbClr val="FBFE00"/>
                </a:solidFill>
                <a:effectLst>
                  <a:outerShdw blurRad="38100" dist="38100" dir="2700000" algn="tl">
                    <a:srgbClr val="000000"/>
                  </a:outerShdw>
                </a:effectLst>
                <a:latin typeface="Times New Roman" pitchFamily="18" charset="0"/>
              </a:rPr>
              <a:t>Backward chaining</a:t>
            </a:r>
          </a:p>
        </p:txBody>
      </p:sp>
      <p:sp>
        <p:nvSpPr>
          <p:cNvPr id="45059" name="Rectangle 3"/>
          <p:cNvSpPr>
            <a:spLocks noChangeArrowheads="1"/>
          </p:cNvSpPr>
          <p:nvPr/>
        </p:nvSpPr>
        <p:spPr bwMode="auto">
          <a:xfrm>
            <a:off x="279400" y="954088"/>
            <a:ext cx="8534400" cy="37496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Thus the inference engine puts aside the rule it is working with (the rule is said to </a:t>
            </a:r>
            <a:r>
              <a:rPr lang="en-US" sz="3000" b="1" i="1">
                <a:solidFill>
                  <a:srgbClr val="FBFE00"/>
                </a:solidFill>
                <a:effectLst>
                  <a:outerShdw blurRad="38100" dist="38100" dir="2700000" algn="tl">
                    <a:srgbClr val="000000"/>
                  </a:outerShdw>
                </a:effectLst>
                <a:latin typeface="Times New Roman" pitchFamily="18" charset="0"/>
              </a:rPr>
              <a:t>stack</a:t>
            </a:r>
            <a:r>
              <a:rPr lang="en-US" sz="3000">
                <a:solidFill>
                  <a:srgbClr val="FFFFFF"/>
                </a:solidFill>
                <a:effectLst>
                  <a:outerShdw blurRad="38100" dist="38100" dir="2700000" algn="tl">
                    <a:srgbClr val="000000"/>
                  </a:outerShdw>
                </a:effectLst>
                <a:latin typeface="Times New Roman" pitchFamily="18" charset="0"/>
              </a:rPr>
              <a:t>) and sets up a new goal, a subgoal, to prove the IF part of this rule. Then the knowledge base is searched again  for rules that can prove the subgoal. The inference engine repeats the process of stacking the rules until no rules are found in the knowledge base to prove the current subgoal.</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1"/>
          <p:cNvSpPr>
            <a:spLocks noGrp="1"/>
          </p:cNvSpPr>
          <p:nvPr>
            <p:ph type="dt" sz="quarter" idx="10"/>
          </p:nvPr>
        </p:nvSpPr>
        <p:spPr>
          <a:noFill/>
        </p:spPr>
        <p:txBody>
          <a:bodyPr/>
          <a:lstStyle/>
          <a:p>
            <a:r>
              <a:rPr lang="en-US" smtClean="0"/>
              <a:t>1/24/2008</a:t>
            </a:r>
          </a:p>
        </p:txBody>
      </p:sp>
      <p:sp>
        <p:nvSpPr>
          <p:cNvPr id="47107" name="Slide Number Placeholder 2"/>
          <p:cNvSpPr>
            <a:spLocks noGrp="1"/>
          </p:cNvSpPr>
          <p:nvPr>
            <p:ph type="sldNum" sz="quarter" idx="11"/>
          </p:nvPr>
        </p:nvSpPr>
        <p:spPr>
          <a:noFill/>
        </p:spPr>
        <p:txBody>
          <a:bodyPr/>
          <a:lstStyle/>
          <a:p>
            <a:fld id="{625CFA38-43B2-4A02-84FD-E0D42BFE0AC2}" type="slidenum">
              <a:rPr lang="en-US" smtClean="0"/>
              <a:pPr/>
              <a:t>44</a:t>
            </a:fld>
            <a:endParaRPr lang="en-US" smtClean="0"/>
          </a:p>
        </p:txBody>
      </p:sp>
      <p:sp>
        <p:nvSpPr>
          <p:cNvPr id="47108" name="Footer Placeholder 3"/>
          <p:cNvSpPr>
            <a:spLocks noGrp="1"/>
          </p:cNvSpPr>
          <p:nvPr>
            <p:ph type="ftr" sz="quarter" idx="12"/>
          </p:nvPr>
        </p:nvSpPr>
        <p:spPr>
          <a:noFill/>
        </p:spPr>
        <p:txBody>
          <a:bodyPr/>
          <a:lstStyle/>
          <a:p>
            <a:r>
              <a:rPr lang="en-US" smtClean="0"/>
              <a:t>Intelligent Systems and Soft Computing</a:t>
            </a:r>
          </a:p>
        </p:txBody>
      </p:sp>
      <p:sp>
        <p:nvSpPr>
          <p:cNvPr id="46082" name="Rectangle 2"/>
          <p:cNvSpPr>
            <a:spLocks noChangeArrowheads="1"/>
          </p:cNvSpPr>
          <p:nvPr/>
        </p:nvSpPr>
        <p:spPr bwMode="auto">
          <a:xfrm>
            <a:off x="2581275" y="0"/>
            <a:ext cx="3981450" cy="641350"/>
          </a:xfrm>
          <a:prstGeom prst="rect">
            <a:avLst/>
          </a:prstGeom>
          <a:noFill/>
          <a:ln w="12700" cap="sq">
            <a:noFill/>
            <a:miter lim="800000"/>
            <a:headEnd type="none" w="sm" len="sm"/>
            <a:tailEnd type="none" w="sm" len="sm"/>
          </a:ln>
          <a:effectLst/>
        </p:spPr>
        <p:txBody>
          <a:bodyPr wrap="none">
            <a:spAutoFit/>
          </a:bodyPr>
          <a:lstStyle/>
          <a:p>
            <a:pPr>
              <a:defRPr/>
            </a:pPr>
            <a:r>
              <a:rPr lang="en-US" sz="3600" b="1">
                <a:solidFill>
                  <a:srgbClr val="FBFE00"/>
                </a:solidFill>
                <a:effectLst>
                  <a:outerShdw blurRad="38100" dist="38100" dir="2700000" algn="tl">
                    <a:srgbClr val="000000"/>
                  </a:outerShdw>
                </a:effectLst>
                <a:latin typeface="Times New Roman" pitchFamily="18" charset="0"/>
              </a:rPr>
              <a:t>Backward chaining</a:t>
            </a:r>
          </a:p>
        </p:txBody>
      </p:sp>
      <p:pic>
        <p:nvPicPr>
          <p:cNvPr id="47110" name="Picture 4" descr="Slide02-35"/>
          <p:cNvPicPr>
            <a:picLocks noChangeAspect="1" noChangeArrowheads="1"/>
          </p:cNvPicPr>
          <p:nvPr/>
        </p:nvPicPr>
        <p:blipFill>
          <a:blip r:embed="rId3" cstate="print"/>
          <a:srcRect/>
          <a:stretch>
            <a:fillRect/>
          </a:stretch>
        </p:blipFill>
        <p:spPr bwMode="auto">
          <a:xfrm>
            <a:off x="1681163" y="601663"/>
            <a:ext cx="5664200" cy="59134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1"/>
          <p:cNvSpPr>
            <a:spLocks noGrp="1"/>
          </p:cNvSpPr>
          <p:nvPr>
            <p:ph type="dt" sz="quarter" idx="10"/>
          </p:nvPr>
        </p:nvSpPr>
        <p:spPr>
          <a:noFill/>
        </p:spPr>
        <p:txBody>
          <a:bodyPr/>
          <a:lstStyle/>
          <a:p>
            <a:r>
              <a:rPr lang="en-US" smtClean="0"/>
              <a:t>1/24/2008</a:t>
            </a:r>
          </a:p>
        </p:txBody>
      </p:sp>
      <p:sp>
        <p:nvSpPr>
          <p:cNvPr id="48131" name="Slide Number Placeholder 2"/>
          <p:cNvSpPr>
            <a:spLocks noGrp="1"/>
          </p:cNvSpPr>
          <p:nvPr>
            <p:ph type="sldNum" sz="quarter" idx="11"/>
          </p:nvPr>
        </p:nvSpPr>
        <p:spPr>
          <a:noFill/>
        </p:spPr>
        <p:txBody>
          <a:bodyPr/>
          <a:lstStyle/>
          <a:p>
            <a:fld id="{2410E1B2-EA53-4322-B2B5-E3284775F0B2}" type="slidenum">
              <a:rPr lang="en-US" smtClean="0"/>
              <a:pPr/>
              <a:t>45</a:t>
            </a:fld>
            <a:endParaRPr lang="en-US" smtClean="0"/>
          </a:p>
        </p:txBody>
      </p:sp>
      <p:sp>
        <p:nvSpPr>
          <p:cNvPr id="48132" name="Footer Placeholder 3"/>
          <p:cNvSpPr>
            <a:spLocks noGrp="1"/>
          </p:cNvSpPr>
          <p:nvPr>
            <p:ph type="ftr" sz="quarter" idx="12"/>
          </p:nvPr>
        </p:nvSpPr>
        <p:spPr>
          <a:noFill/>
        </p:spPr>
        <p:txBody>
          <a:bodyPr/>
          <a:lstStyle/>
          <a:p>
            <a:r>
              <a:rPr lang="en-US" smtClean="0"/>
              <a:t>Intelligent Systems and Soft Computing</a:t>
            </a:r>
          </a:p>
        </p:txBody>
      </p:sp>
      <p:sp>
        <p:nvSpPr>
          <p:cNvPr id="47106" name="Rectangle 2"/>
          <p:cNvSpPr>
            <a:spLocks noChangeArrowheads="1"/>
          </p:cNvSpPr>
          <p:nvPr/>
        </p:nvSpPr>
        <p:spPr bwMode="auto">
          <a:xfrm>
            <a:off x="635000" y="206375"/>
            <a:ext cx="8283575" cy="1190625"/>
          </a:xfrm>
          <a:prstGeom prst="rect">
            <a:avLst/>
          </a:prstGeom>
          <a:noFill/>
          <a:ln w="12700" cap="sq">
            <a:noFill/>
            <a:miter lim="800000"/>
            <a:headEnd type="none" w="sm" len="sm"/>
            <a:tailEnd type="none" w="sm" len="sm"/>
          </a:ln>
          <a:effectLst/>
        </p:spPr>
        <p:txBody>
          <a:bodyPr>
            <a:spAutoFit/>
          </a:bodyPr>
          <a:lstStyle/>
          <a:p>
            <a:pPr>
              <a:spcBef>
                <a:spcPct val="30000"/>
              </a:spcBef>
              <a:defRPr/>
            </a:pPr>
            <a:r>
              <a:rPr lang="en-US" sz="3600" b="1">
                <a:solidFill>
                  <a:srgbClr val="FBFE00"/>
                </a:solidFill>
                <a:effectLst>
                  <a:outerShdw blurRad="38100" dist="38100" dir="2700000" algn="tl">
                    <a:srgbClr val="000000"/>
                  </a:outerShdw>
                </a:effectLst>
                <a:latin typeface="Times New Roman" pitchFamily="18" charset="0"/>
              </a:rPr>
              <a:t>How do we choose between forward and backward chaining?</a:t>
            </a:r>
          </a:p>
        </p:txBody>
      </p:sp>
      <p:sp>
        <p:nvSpPr>
          <p:cNvPr id="47107" name="Rectangle 3"/>
          <p:cNvSpPr>
            <a:spLocks noChangeArrowheads="1"/>
          </p:cNvSpPr>
          <p:nvPr/>
        </p:nvSpPr>
        <p:spPr bwMode="auto">
          <a:xfrm>
            <a:off x="279400" y="1546225"/>
            <a:ext cx="8534400" cy="3429000"/>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If an expert first needs to gather some information and then tries to infer from it whatever can be inferred, choose the forward chaining inference engine.</a:t>
            </a:r>
          </a:p>
          <a:p>
            <a:pPr marL="381000" indent="-381000">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However, if your expert begins with a hypothetical solution and then attempts to find facts to prove it, choose the backward chaining inference engine.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ate Placeholder 1"/>
          <p:cNvSpPr>
            <a:spLocks noGrp="1"/>
          </p:cNvSpPr>
          <p:nvPr>
            <p:ph type="dt" sz="quarter" idx="10"/>
          </p:nvPr>
        </p:nvSpPr>
        <p:spPr>
          <a:noFill/>
        </p:spPr>
        <p:txBody>
          <a:bodyPr/>
          <a:lstStyle/>
          <a:p>
            <a:r>
              <a:rPr lang="en-US" smtClean="0"/>
              <a:t>1/24/2008</a:t>
            </a:r>
          </a:p>
        </p:txBody>
      </p:sp>
      <p:sp>
        <p:nvSpPr>
          <p:cNvPr id="49155" name="Slide Number Placeholder 2"/>
          <p:cNvSpPr>
            <a:spLocks noGrp="1"/>
          </p:cNvSpPr>
          <p:nvPr>
            <p:ph type="sldNum" sz="quarter" idx="11"/>
          </p:nvPr>
        </p:nvSpPr>
        <p:spPr>
          <a:noFill/>
        </p:spPr>
        <p:txBody>
          <a:bodyPr/>
          <a:lstStyle/>
          <a:p>
            <a:fld id="{D3C4AA30-E70C-45CB-A518-EB5E1706DF4A}" type="slidenum">
              <a:rPr lang="en-US" smtClean="0"/>
              <a:pPr/>
              <a:t>46</a:t>
            </a:fld>
            <a:endParaRPr lang="en-US" smtClean="0"/>
          </a:p>
        </p:txBody>
      </p:sp>
      <p:sp>
        <p:nvSpPr>
          <p:cNvPr id="49156" name="Footer Placeholder 3"/>
          <p:cNvSpPr>
            <a:spLocks noGrp="1"/>
          </p:cNvSpPr>
          <p:nvPr>
            <p:ph type="ftr" sz="quarter" idx="12"/>
          </p:nvPr>
        </p:nvSpPr>
        <p:spPr>
          <a:noFill/>
        </p:spPr>
        <p:txBody>
          <a:bodyPr/>
          <a:lstStyle/>
          <a:p>
            <a:r>
              <a:rPr lang="en-US" smtClean="0"/>
              <a:t>Intelligent Systems and Soft Computing</a:t>
            </a:r>
          </a:p>
        </p:txBody>
      </p:sp>
      <p:sp>
        <p:nvSpPr>
          <p:cNvPr id="48130" name="Rectangle 2"/>
          <p:cNvSpPr>
            <a:spLocks noChangeArrowheads="1"/>
          </p:cNvSpPr>
          <p:nvPr/>
        </p:nvSpPr>
        <p:spPr bwMode="auto">
          <a:xfrm>
            <a:off x="2452688" y="206375"/>
            <a:ext cx="4237037" cy="701675"/>
          </a:xfrm>
          <a:prstGeom prst="rect">
            <a:avLst/>
          </a:prstGeom>
          <a:noFill/>
          <a:ln w="12700" cap="sq">
            <a:noFill/>
            <a:miter lim="800000"/>
            <a:headEnd type="none" w="sm" len="sm"/>
            <a:tailEnd type="none" w="sm" len="sm"/>
          </a:ln>
          <a:effectLst/>
        </p:spPr>
        <p:txBody>
          <a:bodyPr wrap="none">
            <a:spAutoFit/>
          </a:bodyPr>
          <a:lstStyle/>
          <a:p>
            <a:pPr>
              <a:defRPr/>
            </a:pPr>
            <a:r>
              <a:rPr lang="en-US" sz="4000" b="1">
                <a:solidFill>
                  <a:srgbClr val="FBFE00"/>
                </a:solidFill>
                <a:effectLst>
                  <a:outerShdw blurRad="38100" dist="38100" dir="2700000" algn="tl">
                    <a:srgbClr val="000000"/>
                  </a:outerShdw>
                </a:effectLst>
                <a:latin typeface="Times New Roman" pitchFamily="18" charset="0"/>
              </a:rPr>
              <a:t>Conflict resolution</a:t>
            </a:r>
          </a:p>
        </p:txBody>
      </p:sp>
      <p:sp>
        <p:nvSpPr>
          <p:cNvPr id="48131" name="Rectangle 3"/>
          <p:cNvSpPr>
            <a:spLocks noChangeArrowheads="1"/>
          </p:cNvSpPr>
          <p:nvPr/>
        </p:nvSpPr>
        <p:spPr bwMode="auto">
          <a:xfrm>
            <a:off x="508000" y="949325"/>
            <a:ext cx="8407400" cy="1006475"/>
          </a:xfrm>
          <a:prstGeom prst="rect">
            <a:avLst/>
          </a:prstGeom>
          <a:noFill/>
          <a:ln w="12700" cap="sq">
            <a:noFill/>
            <a:miter lim="800000"/>
            <a:headEnd type="none" w="sm" len="sm"/>
            <a:tailEnd type="none" w="sm" len="sm"/>
          </a:ln>
          <a:effectLst/>
        </p:spPr>
        <p:txBody>
          <a:bodyPr>
            <a:spAutoFit/>
          </a:bodyPr>
          <a:lstStyle/>
          <a:p>
            <a:pPr>
              <a:spcBef>
                <a:spcPct val="50000"/>
              </a:spcBef>
              <a:defRPr/>
            </a:pPr>
            <a:r>
              <a:rPr lang="en-US" sz="3000">
                <a:solidFill>
                  <a:srgbClr val="FFFFFF"/>
                </a:solidFill>
                <a:effectLst>
                  <a:outerShdw blurRad="38100" dist="38100" dir="2700000" algn="tl">
                    <a:srgbClr val="000000"/>
                  </a:outerShdw>
                </a:effectLst>
                <a:latin typeface="Times New Roman" pitchFamily="18" charset="0"/>
              </a:rPr>
              <a:t>Earlier we considered two simple rules for crossing   a road. Let us now add third rule:</a:t>
            </a:r>
          </a:p>
        </p:txBody>
      </p:sp>
      <p:sp>
        <p:nvSpPr>
          <p:cNvPr id="48132" name="Rectangle 4"/>
          <p:cNvSpPr>
            <a:spLocks noChangeArrowheads="1"/>
          </p:cNvSpPr>
          <p:nvPr/>
        </p:nvSpPr>
        <p:spPr bwMode="auto">
          <a:xfrm>
            <a:off x="279400" y="1930400"/>
            <a:ext cx="8534400" cy="4279900"/>
          </a:xfrm>
          <a:prstGeom prst="rect">
            <a:avLst/>
          </a:prstGeom>
          <a:noFill/>
          <a:ln w="12700" cap="sq">
            <a:noFill/>
            <a:miter lim="800000"/>
            <a:headEnd type="none" w="sm" len="sm"/>
            <a:tailEnd type="none" w="sm" len="sm"/>
          </a:ln>
          <a:effectLst/>
        </p:spPr>
        <p:txBody>
          <a:bodyPr>
            <a:spAutoFit/>
          </a:bodyPr>
          <a:lstStyle/>
          <a:p>
            <a:pPr marL="381000" indent="-381000">
              <a:lnSpc>
                <a:spcPct val="95000"/>
              </a:lnSpc>
              <a:spcBef>
                <a:spcPct val="30000"/>
              </a:spcBef>
              <a:buClr>
                <a:schemeClr val="tx2"/>
              </a:buClr>
              <a:buFont typeface="Wingdings" pitchFamily="2" charset="2"/>
              <a:buChar char="n"/>
              <a:defRPr/>
            </a:pPr>
            <a:r>
              <a:rPr lang="en-US" sz="3000" i="1">
                <a:solidFill>
                  <a:srgbClr val="FFFFFF"/>
                </a:solidFill>
                <a:effectLst>
                  <a:outerShdw blurRad="38100" dist="38100" dir="2700000" algn="tl">
                    <a:srgbClr val="000000"/>
                  </a:outerShdw>
                </a:effectLst>
                <a:latin typeface="Times New Roman" pitchFamily="18" charset="0"/>
              </a:rPr>
              <a:t>Rule </a:t>
            </a:r>
            <a:r>
              <a:rPr lang="en-US" sz="3000">
                <a:solidFill>
                  <a:srgbClr val="FFFFFF"/>
                </a:solidFill>
                <a:effectLst>
                  <a:outerShdw blurRad="38100" dist="38100" dir="2700000" algn="tl">
                    <a:srgbClr val="000000"/>
                  </a:outerShdw>
                </a:effectLst>
                <a:latin typeface="Times New Roman" pitchFamily="18" charset="0"/>
              </a:rPr>
              <a:t>1:                                                                     IF 		the ‘traffic light’ is green                             THEN 	the action is go</a:t>
            </a:r>
          </a:p>
          <a:p>
            <a:pPr marL="381000" indent="-381000">
              <a:lnSpc>
                <a:spcPct val="95000"/>
              </a:lnSpc>
              <a:spcBef>
                <a:spcPct val="30000"/>
              </a:spcBef>
              <a:buClr>
                <a:schemeClr val="tx2"/>
              </a:buClr>
              <a:buFont typeface="Wingdings" pitchFamily="2" charset="2"/>
              <a:buChar char="n"/>
              <a:defRPr/>
            </a:pPr>
            <a:r>
              <a:rPr lang="en-US" sz="3000" i="1">
                <a:solidFill>
                  <a:srgbClr val="FFFFFF"/>
                </a:solidFill>
                <a:effectLst>
                  <a:outerShdw blurRad="38100" dist="38100" dir="2700000" algn="tl">
                    <a:srgbClr val="000000"/>
                  </a:outerShdw>
                </a:effectLst>
                <a:latin typeface="Times New Roman" pitchFamily="18" charset="0"/>
              </a:rPr>
              <a:t>Rule </a:t>
            </a:r>
            <a:r>
              <a:rPr lang="en-US" sz="3000">
                <a:solidFill>
                  <a:srgbClr val="FFFFFF"/>
                </a:solidFill>
                <a:effectLst>
                  <a:outerShdw blurRad="38100" dist="38100" dir="2700000" algn="tl">
                    <a:srgbClr val="000000"/>
                  </a:outerShdw>
                </a:effectLst>
                <a:latin typeface="Times New Roman" pitchFamily="18" charset="0"/>
              </a:rPr>
              <a:t>2:                                                                     IF 		the ‘traffic light’ is red                                    THEN 	the action is stop</a:t>
            </a:r>
          </a:p>
          <a:p>
            <a:pPr marL="381000" indent="-381000">
              <a:lnSpc>
                <a:spcPct val="95000"/>
              </a:lnSpc>
              <a:spcBef>
                <a:spcPct val="30000"/>
              </a:spcBef>
              <a:buClr>
                <a:schemeClr val="tx2"/>
              </a:buClr>
              <a:buFont typeface="Wingdings" pitchFamily="2" charset="2"/>
              <a:buChar char="n"/>
              <a:defRPr/>
            </a:pPr>
            <a:r>
              <a:rPr lang="en-US" sz="3000" i="1">
                <a:solidFill>
                  <a:srgbClr val="FFFFFF"/>
                </a:solidFill>
                <a:effectLst>
                  <a:outerShdw blurRad="38100" dist="38100" dir="2700000" algn="tl">
                    <a:srgbClr val="000000"/>
                  </a:outerShdw>
                </a:effectLst>
                <a:latin typeface="Times New Roman" pitchFamily="18" charset="0"/>
              </a:rPr>
              <a:t>Rule </a:t>
            </a:r>
            <a:r>
              <a:rPr lang="en-US" sz="3000">
                <a:solidFill>
                  <a:srgbClr val="FFFFFF"/>
                </a:solidFill>
                <a:effectLst>
                  <a:outerShdw blurRad="38100" dist="38100" dir="2700000" algn="tl">
                    <a:srgbClr val="000000"/>
                  </a:outerShdw>
                </a:effectLst>
                <a:latin typeface="Times New Roman" pitchFamily="18" charset="0"/>
              </a:rPr>
              <a:t>3:                                                                     IF 		the ‘traffic light’ is red                                THEN 	the action is go</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ate Placeholder 1"/>
          <p:cNvSpPr>
            <a:spLocks noGrp="1"/>
          </p:cNvSpPr>
          <p:nvPr>
            <p:ph type="dt" sz="quarter" idx="10"/>
          </p:nvPr>
        </p:nvSpPr>
        <p:spPr>
          <a:noFill/>
        </p:spPr>
        <p:txBody>
          <a:bodyPr/>
          <a:lstStyle/>
          <a:p>
            <a:r>
              <a:rPr lang="en-US" smtClean="0"/>
              <a:t>1/24/2008</a:t>
            </a:r>
          </a:p>
        </p:txBody>
      </p:sp>
      <p:sp>
        <p:nvSpPr>
          <p:cNvPr id="50179" name="Slide Number Placeholder 2"/>
          <p:cNvSpPr>
            <a:spLocks noGrp="1"/>
          </p:cNvSpPr>
          <p:nvPr>
            <p:ph type="sldNum" sz="quarter" idx="11"/>
          </p:nvPr>
        </p:nvSpPr>
        <p:spPr>
          <a:noFill/>
        </p:spPr>
        <p:txBody>
          <a:bodyPr/>
          <a:lstStyle/>
          <a:p>
            <a:fld id="{E85EA448-8C5E-47F5-9CD8-F63BD7D3D96A}" type="slidenum">
              <a:rPr lang="en-US" smtClean="0"/>
              <a:pPr/>
              <a:t>47</a:t>
            </a:fld>
            <a:endParaRPr lang="en-US" smtClean="0"/>
          </a:p>
        </p:txBody>
      </p:sp>
      <p:sp>
        <p:nvSpPr>
          <p:cNvPr id="50180" name="Footer Placeholder 3"/>
          <p:cNvSpPr>
            <a:spLocks noGrp="1"/>
          </p:cNvSpPr>
          <p:nvPr>
            <p:ph type="ftr" sz="quarter" idx="12"/>
          </p:nvPr>
        </p:nvSpPr>
        <p:spPr>
          <a:noFill/>
        </p:spPr>
        <p:txBody>
          <a:bodyPr/>
          <a:lstStyle/>
          <a:p>
            <a:r>
              <a:rPr lang="en-US" smtClean="0"/>
              <a:t>Intelligent Systems and Soft Computing</a:t>
            </a:r>
          </a:p>
        </p:txBody>
      </p:sp>
      <p:sp>
        <p:nvSpPr>
          <p:cNvPr id="49154" name="Rectangle 2"/>
          <p:cNvSpPr>
            <a:spLocks noChangeArrowheads="1"/>
          </p:cNvSpPr>
          <p:nvPr/>
        </p:nvSpPr>
        <p:spPr bwMode="auto">
          <a:xfrm>
            <a:off x="279400" y="504825"/>
            <a:ext cx="8534400" cy="37496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We have two rules, </a:t>
            </a:r>
            <a:r>
              <a:rPr lang="en-US" sz="3000" i="1">
                <a:solidFill>
                  <a:srgbClr val="FFFFFF"/>
                </a:solidFill>
                <a:effectLst>
                  <a:outerShdw blurRad="38100" dist="38100" dir="2700000" algn="tl">
                    <a:srgbClr val="000000"/>
                  </a:outerShdw>
                </a:effectLst>
                <a:latin typeface="Times New Roman" pitchFamily="18" charset="0"/>
              </a:rPr>
              <a:t>Rule </a:t>
            </a:r>
            <a:r>
              <a:rPr lang="en-US" sz="3000">
                <a:solidFill>
                  <a:srgbClr val="FFFFFF"/>
                </a:solidFill>
                <a:effectLst>
                  <a:outerShdw blurRad="38100" dist="38100" dir="2700000" algn="tl">
                    <a:srgbClr val="000000"/>
                  </a:outerShdw>
                </a:effectLst>
                <a:latin typeface="Times New Roman" pitchFamily="18" charset="0"/>
              </a:rPr>
              <a:t>2 and </a:t>
            </a:r>
            <a:r>
              <a:rPr lang="en-US" sz="3000" i="1">
                <a:solidFill>
                  <a:srgbClr val="FFFFFF"/>
                </a:solidFill>
                <a:effectLst>
                  <a:outerShdw blurRad="38100" dist="38100" dir="2700000" algn="tl">
                    <a:srgbClr val="000000"/>
                  </a:outerShdw>
                </a:effectLst>
                <a:latin typeface="Times New Roman" pitchFamily="18" charset="0"/>
              </a:rPr>
              <a:t>Rule </a:t>
            </a:r>
            <a:r>
              <a:rPr lang="en-US" sz="3000">
                <a:solidFill>
                  <a:srgbClr val="FFFFFF"/>
                </a:solidFill>
                <a:effectLst>
                  <a:outerShdw blurRad="38100" dist="38100" dir="2700000" algn="tl">
                    <a:srgbClr val="000000"/>
                  </a:outerShdw>
                </a:effectLst>
                <a:latin typeface="Times New Roman" pitchFamily="18" charset="0"/>
              </a:rPr>
              <a:t>3, with the same IF part. Thus both of them can be set to fire when the condition part is satisfied. These rules represent a conflict set. The inference engine must determine which rule to fire from such a set. A method for choosing a rule to fire when more than one rule can be fired in a given cycle is called </a:t>
            </a:r>
            <a:r>
              <a:rPr lang="en-US" sz="3000" b="1">
                <a:solidFill>
                  <a:srgbClr val="FBFE00"/>
                </a:solidFill>
                <a:effectLst>
                  <a:outerShdw blurRad="38100" dist="38100" dir="2700000" algn="tl">
                    <a:srgbClr val="000000"/>
                  </a:outerShdw>
                </a:effectLst>
                <a:latin typeface="Times New Roman" pitchFamily="18" charset="0"/>
              </a:rPr>
              <a:t>conflict resolution</a:t>
            </a:r>
            <a:r>
              <a:rPr lang="en-US" sz="3000">
                <a:solidFill>
                  <a:srgbClr val="FFFFFF"/>
                </a:solidFill>
                <a:effectLst>
                  <a:outerShdw blurRad="38100" dist="38100" dir="2700000" algn="tl">
                    <a:srgbClr val="000000"/>
                  </a:outerShdw>
                </a:effectLst>
                <a:latin typeface="Times New Roman" pitchFamily="18" charset="0"/>
              </a:rPr>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ate Placeholder 1"/>
          <p:cNvSpPr>
            <a:spLocks noGrp="1"/>
          </p:cNvSpPr>
          <p:nvPr>
            <p:ph type="dt" sz="quarter" idx="10"/>
          </p:nvPr>
        </p:nvSpPr>
        <p:spPr>
          <a:noFill/>
        </p:spPr>
        <p:txBody>
          <a:bodyPr/>
          <a:lstStyle/>
          <a:p>
            <a:r>
              <a:rPr lang="en-US" smtClean="0"/>
              <a:t>1/24/2008</a:t>
            </a:r>
          </a:p>
        </p:txBody>
      </p:sp>
      <p:sp>
        <p:nvSpPr>
          <p:cNvPr id="51203" name="Slide Number Placeholder 2"/>
          <p:cNvSpPr>
            <a:spLocks noGrp="1"/>
          </p:cNvSpPr>
          <p:nvPr>
            <p:ph type="sldNum" sz="quarter" idx="11"/>
          </p:nvPr>
        </p:nvSpPr>
        <p:spPr>
          <a:noFill/>
        </p:spPr>
        <p:txBody>
          <a:bodyPr/>
          <a:lstStyle/>
          <a:p>
            <a:fld id="{5D8817A1-8C2C-4D77-A8EF-11DF91C15B54}" type="slidenum">
              <a:rPr lang="en-US" smtClean="0"/>
              <a:pPr/>
              <a:t>48</a:t>
            </a:fld>
            <a:endParaRPr lang="en-US" smtClean="0"/>
          </a:p>
        </p:txBody>
      </p:sp>
      <p:sp>
        <p:nvSpPr>
          <p:cNvPr id="51204" name="Footer Placeholder 3"/>
          <p:cNvSpPr>
            <a:spLocks noGrp="1"/>
          </p:cNvSpPr>
          <p:nvPr>
            <p:ph type="ftr" sz="quarter" idx="12"/>
          </p:nvPr>
        </p:nvSpPr>
        <p:spPr>
          <a:noFill/>
        </p:spPr>
        <p:txBody>
          <a:bodyPr/>
          <a:lstStyle/>
          <a:p>
            <a:r>
              <a:rPr lang="en-US" smtClean="0"/>
              <a:t>Intelligent Systems and Soft Computing</a:t>
            </a:r>
          </a:p>
        </p:txBody>
      </p:sp>
      <p:sp>
        <p:nvSpPr>
          <p:cNvPr id="2" name="Rectangle 2"/>
          <p:cNvSpPr>
            <a:spLocks noChangeArrowheads="1"/>
          </p:cNvSpPr>
          <p:nvPr/>
        </p:nvSpPr>
        <p:spPr bwMode="auto">
          <a:xfrm>
            <a:off x="965200" y="209550"/>
            <a:ext cx="7219950" cy="641350"/>
          </a:xfrm>
          <a:prstGeom prst="rect">
            <a:avLst/>
          </a:prstGeom>
          <a:noFill/>
          <a:ln w="12700" cap="sq">
            <a:noFill/>
            <a:miter lim="800000"/>
            <a:headEnd type="none" w="sm" len="sm"/>
            <a:tailEnd type="none" w="sm" len="sm"/>
          </a:ln>
          <a:effectLst/>
        </p:spPr>
        <p:txBody>
          <a:bodyPr wrap="none">
            <a:spAutoFit/>
          </a:bodyPr>
          <a:lstStyle/>
          <a:p>
            <a:pPr>
              <a:defRPr/>
            </a:pPr>
            <a:r>
              <a:rPr lang="en-US" sz="3600" b="1">
                <a:solidFill>
                  <a:srgbClr val="FBFE00"/>
                </a:solidFill>
                <a:effectLst>
                  <a:outerShdw blurRad="38100" dist="38100" dir="2700000" algn="tl">
                    <a:srgbClr val="000000"/>
                  </a:outerShdw>
                </a:effectLst>
                <a:latin typeface="Times New Roman" pitchFamily="18" charset="0"/>
              </a:rPr>
              <a:t>Methods used for conflict resolution</a:t>
            </a:r>
          </a:p>
        </p:txBody>
      </p:sp>
      <p:sp>
        <p:nvSpPr>
          <p:cNvPr id="3" name="Rectangle 3"/>
          <p:cNvSpPr>
            <a:spLocks noChangeArrowheads="1"/>
          </p:cNvSpPr>
          <p:nvPr/>
        </p:nvSpPr>
        <p:spPr bwMode="auto">
          <a:xfrm>
            <a:off x="279400" y="968375"/>
            <a:ext cx="8534400" cy="4016484"/>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dirty="0">
                <a:solidFill>
                  <a:srgbClr val="FFFFFF"/>
                </a:solidFill>
                <a:effectLst>
                  <a:outerShdw blurRad="38100" dist="38100" dir="2700000" algn="tl">
                    <a:srgbClr val="000000"/>
                  </a:outerShdw>
                </a:effectLst>
                <a:latin typeface="Times New Roman" pitchFamily="18" charset="0"/>
              </a:rPr>
              <a:t>Fire the rule with the </a:t>
            </a:r>
            <a:r>
              <a:rPr lang="en-US" sz="3000" b="1" i="1" dirty="0">
                <a:solidFill>
                  <a:srgbClr val="FBFE00"/>
                </a:solidFill>
                <a:effectLst>
                  <a:outerShdw blurRad="38100" dist="38100" dir="2700000" algn="tl">
                    <a:srgbClr val="000000"/>
                  </a:outerShdw>
                </a:effectLst>
                <a:latin typeface="Times New Roman" pitchFamily="18" charset="0"/>
              </a:rPr>
              <a:t>highest priority</a:t>
            </a:r>
            <a:r>
              <a:rPr lang="en-US" sz="3000" dirty="0">
                <a:solidFill>
                  <a:srgbClr val="FFFFFF"/>
                </a:solidFill>
                <a:effectLst>
                  <a:outerShdw blurRad="38100" dist="38100" dir="2700000" algn="tl">
                    <a:srgbClr val="000000"/>
                  </a:outerShdw>
                </a:effectLst>
                <a:latin typeface="Times New Roman" pitchFamily="18" charset="0"/>
              </a:rPr>
              <a:t>. In simple applications, the priority can be established by placing the rules in an appropriate order in the knowledge base. </a:t>
            </a:r>
          </a:p>
          <a:p>
            <a:pPr marL="381000" indent="-381000">
              <a:spcBef>
                <a:spcPct val="50000"/>
              </a:spcBef>
              <a:buClr>
                <a:schemeClr val="tx2"/>
              </a:buClr>
              <a:buFont typeface="Wingdings" pitchFamily="2" charset="2"/>
              <a:buChar char="n"/>
              <a:defRPr/>
            </a:pPr>
            <a:r>
              <a:rPr lang="en-US" sz="3000" dirty="0">
                <a:solidFill>
                  <a:srgbClr val="FFFFFF"/>
                </a:solidFill>
                <a:effectLst>
                  <a:outerShdw blurRad="38100" dist="38100" dir="2700000" algn="tl">
                    <a:srgbClr val="000000"/>
                  </a:outerShdw>
                </a:effectLst>
                <a:latin typeface="Times New Roman" pitchFamily="18" charset="0"/>
              </a:rPr>
              <a:t>Fire the </a:t>
            </a:r>
            <a:r>
              <a:rPr lang="en-US" sz="3000" b="1" i="1" dirty="0">
                <a:solidFill>
                  <a:srgbClr val="FBFE00"/>
                </a:solidFill>
                <a:effectLst>
                  <a:outerShdw blurRad="38100" dist="38100" dir="2700000" algn="tl">
                    <a:srgbClr val="000000"/>
                  </a:outerShdw>
                </a:effectLst>
                <a:latin typeface="Times New Roman" pitchFamily="18" charset="0"/>
              </a:rPr>
              <a:t>most specific rule</a:t>
            </a:r>
            <a:r>
              <a:rPr lang="en-US" sz="3000" dirty="0">
                <a:solidFill>
                  <a:srgbClr val="FFFFFF"/>
                </a:solidFill>
                <a:effectLst>
                  <a:outerShdw blurRad="38100" dist="38100" dir="2700000" algn="tl">
                    <a:srgbClr val="000000"/>
                  </a:outerShdw>
                </a:effectLst>
                <a:latin typeface="Times New Roman" pitchFamily="18" charset="0"/>
              </a:rPr>
              <a:t>. This method is also known as the </a:t>
            </a:r>
            <a:r>
              <a:rPr lang="en-US" sz="3000" b="1" i="1" dirty="0">
                <a:solidFill>
                  <a:srgbClr val="FBFE00"/>
                </a:solidFill>
                <a:effectLst>
                  <a:outerShdw blurRad="38100" dist="38100" dir="2700000" algn="tl">
                    <a:srgbClr val="000000"/>
                  </a:outerShdw>
                </a:effectLst>
                <a:latin typeface="Times New Roman" pitchFamily="18" charset="0"/>
              </a:rPr>
              <a:t>longest matching strategy</a:t>
            </a:r>
            <a:r>
              <a:rPr lang="en-US" sz="3000" dirty="0">
                <a:solidFill>
                  <a:srgbClr val="FFFFFF"/>
                </a:solidFill>
                <a:effectLst>
                  <a:outerShdw blurRad="38100" dist="38100" dir="2700000" algn="tl">
                    <a:srgbClr val="000000"/>
                  </a:outerShdw>
                </a:effectLst>
                <a:latin typeface="Times New Roman" pitchFamily="18" charset="0"/>
              </a:rPr>
              <a:t>. It is   based on the assumption that a specific rule processes more information than a general one.</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ate Placeholder 1"/>
          <p:cNvSpPr>
            <a:spLocks noGrp="1"/>
          </p:cNvSpPr>
          <p:nvPr>
            <p:ph type="dt" sz="quarter" idx="10"/>
          </p:nvPr>
        </p:nvSpPr>
        <p:spPr>
          <a:noFill/>
        </p:spPr>
        <p:txBody>
          <a:bodyPr/>
          <a:lstStyle/>
          <a:p>
            <a:r>
              <a:rPr lang="en-US" smtClean="0"/>
              <a:t>1/24/2008</a:t>
            </a:r>
          </a:p>
        </p:txBody>
      </p:sp>
      <p:sp>
        <p:nvSpPr>
          <p:cNvPr id="52227" name="Slide Number Placeholder 2"/>
          <p:cNvSpPr>
            <a:spLocks noGrp="1"/>
          </p:cNvSpPr>
          <p:nvPr>
            <p:ph type="sldNum" sz="quarter" idx="11"/>
          </p:nvPr>
        </p:nvSpPr>
        <p:spPr>
          <a:noFill/>
        </p:spPr>
        <p:txBody>
          <a:bodyPr/>
          <a:lstStyle/>
          <a:p>
            <a:fld id="{2E35164B-DDD6-4E7D-81A3-0D50973AFDA6}" type="slidenum">
              <a:rPr lang="en-US" smtClean="0"/>
              <a:pPr/>
              <a:t>49</a:t>
            </a:fld>
            <a:endParaRPr lang="en-US" smtClean="0"/>
          </a:p>
        </p:txBody>
      </p:sp>
      <p:sp>
        <p:nvSpPr>
          <p:cNvPr id="52228" name="Footer Placeholder 3"/>
          <p:cNvSpPr>
            <a:spLocks noGrp="1"/>
          </p:cNvSpPr>
          <p:nvPr>
            <p:ph type="ftr" sz="quarter" idx="12"/>
          </p:nvPr>
        </p:nvSpPr>
        <p:spPr>
          <a:noFill/>
        </p:spPr>
        <p:txBody>
          <a:bodyPr/>
          <a:lstStyle/>
          <a:p>
            <a:r>
              <a:rPr lang="en-US" smtClean="0"/>
              <a:t>Intelligent Systems and Soft Computing</a:t>
            </a:r>
          </a:p>
        </p:txBody>
      </p:sp>
      <p:sp>
        <p:nvSpPr>
          <p:cNvPr id="2" name="Rectangle 2"/>
          <p:cNvSpPr>
            <a:spLocks noChangeArrowheads="1"/>
          </p:cNvSpPr>
          <p:nvPr/>
        </p:nvSpPr>
        <p:spPr bwMode="auto">
          <a:xfrm>
            <a:off x="279400" y="784225"/>
            <a:ext cx="8534400" cy="28352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Fire the rule that uses the </a:t>
            </a:r>
            <a:r>
              <a:rPr lang="en-US" sz="3000" b="1" i="1">
                <a:solidFill>
                  <a:srgbClr val="FBFE00"/>
                </a:solidFill>
                <a:effectLst>
                  <a:outerShdw blurRad="38100" dist="38100" dir="2700000" algn="tl">
                    <a:srgbClr val="000000"/>
                  </a:outerShdw>
                </a:effectLst>
                <a:latin typeface="Times New Roman" pitchFamily="18" charset="0"/>
              </a:rPr>
              <a:t>data most recently entered </a:t>
            </a:r>
            <a:r>
              <a:rPr lang="en-US" sz="3000">
                <a:solidFill>
                  <a:srgbClr val="FFFFFF"/>
                </a:solidFill>
                <a:effectLst>
                  <a:outerShdw blurRad="38100" dist="38100" dir="2700000" algn="tl">
                    <a:srgbClr val="000000"/>
                  </a:outerShdw>
                </a:effectLst>
                <a:latin typeface="Times New Roman" pitchFamily="18" charset="0"/>
              </a:rPr>
              <a:t>in the database. This method relies on time tags attached to each fact in the database. In the conflict set, the expert system first fires the rule whose antecedent uses the data most recently added to the database.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1"/>
          <p:cNvSpPr>
            <a:spLocks noGrp="1"/>
          </p:cNvSpPr>
          <p:nvPr>
            <p:ph type="dt" sz="quarter" idx="10"/>
          </p:nvPr>
        </p:nvSpPr>
        <p:spPr>
          <a:noFill/>
        </p:spPr>
        <p:txBody>
          <a:bodyPr/>
          <a:lstStyle/>
          <a:p>
            <a:r>
              <a:rPr lang="en-US" smtClean="0"/>
              <a:t>1/24/2008</a:t>
            </a:r>
          </a:p>
        </p:txBody>
      </p:sp>
      <p:sp>
        <p:nvSpPr>
          <p:cNvPr id="7171" name="Slide Number Placeholder 2"/>
          <p:cNvSpPr>
            <a:spLocks noGrp="1"/>
          </p:cNvSpPr>
          <p:nvPr>
            <p:ph type="sldNum" sz="quarter" idx="11"/>
          </p:nvPr>
        </p:nvSpPr>
        <p:spPr>
          <a:noFill/>
        </p:spPr>
        <p:txBody>
          <a:bodyPr/>
          <a:lstStyle/>
          <a:p>
            <a:fld id="{321253F3-E385-45E2-BE2C-955F4A9000BA}" type="slidenum">
              <a:rPr lang="en-US" smtClean="0"/>
              <a:pPr/>
              <a:t>5</a:t>
            </a:fld>
            <a:endParaRPr lang="en-US" smtClean="0"/>
          </a:p>
        </p:txBody>
      </p:sp>
      <p:sp>
        <p:nvSpPr>
          <p:cNvPr id="7172" name="Footer Placeholder 3"/>
          <p:cNvSpPr>
            <a:spLocks noGrp="1"/>
          </p:cNvSpPr>
          <p:nvPr>
            <p:ph type="ftr" sz="quarter" idx="12"/>
          </p:nvPr>
        </p:nvSpPr>
        <p:spPr>
          <a:noFill/>
        </p:spPr>
        <p:txBody>
          <a:bodyPr/>
          <a:lstStyle/>
          <a:p>
            <a:r>
              <a:rPr lang="en-US" smtClean="0"/>
              <a:t>Intelligent Systems and Soft Computing</a:t>
            </a:r>
          </a:p>
        </p:txBody>
      </p:sp>
      <p:sp>
        <p:nvSpPr>
          <p:cNvPr id="15364" name="Rectangle 2052"/>
          <p:cNvSpPr>
            <a:spLocks noChangeArrowheads="1"/>
          </p:cNvSpPr>
          <p:nvPr/>
        </p:nvSpPr>
        <p:spPr bwMode="auto">
          <a:xfrm>
            <a:off x="304800" y="458788"/>
            <a:ext cx="8555038" cy="595312"/>
          </a:xfrm>
          <a:prstGeom prst="rect">
            <a:avLst/>
          </a:prstGeom>
          <a:noFill/>
          <a:ln w="12700" cap="sq">
            <a:noFill/>
            <a:miter lim="800000"/>
            <a:headEnd type="none" w="sm" len="sm"/>
            <a:tailEnd type="none" w="sm" len="sm"/>
          </a:ln>
          <a:effectLst/>
        </p:spPr>
        <p:txBody>
          <a:bodyPr wrap="none">
            <a:spAutoFit/>
          </a:bodyPr>
          <a:lstStyle/>
          <a:p>
            <a:pPr>
              <a:defRPr/>
            </a:pPr>
            <a:r>
              <a:rPr lang="en-US" sz="3300" b="1">
                <a:solidFill>
                  <a:srgbClr val="FBFE00"/>
                </a:solidFill>
                <a:effectLst>
                  <a:outerShdw blurRad="38100" dist="38100" dir="2700000" algn="tl">
                    <a:srgbClr val="000000"/>
                  </a:outerShdw>
                </a:effectLst>
                <a:latin typeface="Times New Roman" pitchFamily="18" charset="0"/>
              </a:rPr>
              <a:t>Rules as a knowledge representation technique</a:t>
            </a:r>
          </a:p>
        </p:txBody>
      </p:sp>
      <p:sp>
        <p:nvSpPr>
          <p:cNvPr id="15365" name="Rectangle 2053"/>
          <p:cNvSpPr>
            <a:spLocks noChangeArrowheads="1"/>
          </p:cNvSpPr>
          <p:nvPr/>
        </p:nvSpPr>
        <p:spPr bwMode="auto">
          <a:xfrm>
            <a:off x="279400" y="1155700"/>
            <a:ext cx="8577263" cy="5343525"/>
          </a:xfrm>
          <a:prstGeom prst="rect">
            <a:avLst/>
          </a:prstGeom>
          <a:noFill/>
          <a:ln w="9525">
            <a:noFill/>
            <a:miter lim="800000"/>
            <a:headEnd/>
            <a:tailEnd/>
          </a:ln>
          <a:effectLst/>
        </p:spPr>
        <p:txBody>
          <a:bodyPr lIns="92075" tIns="46038" rIns="92075" bIns="46038" anchor="ctr"/>
          <a:lstStyle/>
          <a:p>
            <a:pPr marL="381000" indent="-381000">
              <a:spcBef>
                <a:spcPct val="2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term</a:t>
            </a:r>
            <a:r>
              <a:rPr lang="en-US" sz="3000" b="1" i="1">
                <a:solidFill>
                  <a:srgbClr val="000000"/>
                </a:solidFill>
                <a:effectLst>
                  <a:outerShdw blurRad="38100" dist="38100" dir="2700000" algn="tl">
                    <a:srgbClr val="FFFFFF"/>
                  </a:outerShdw>
                </a:effectLst>
                <a:latin typeface="Times New Roman" pitchFamily="18" charset="0"/>
              </a:rPr>
              <a:t> </a:t>
            </a:r>
            <a:r>
              <a:rPr lang="en-US" sz="3000" b="1" i="1">
                <a:solidFill>
                  <a:srgbClr val="FBFE00"/>
                </a:solidFill>
                <a:effectLst>
                  <a:outerShdw blurRad="38100" dist="38100" dir="2700000" algn="tl">
                    <a:srgbClr val="000000"/>
                  </a:outerShdw>
                </a:effectLst>
                <a:latin typeface="Times New Roman" pitchFamily="18" charset="0"/>
              </a:rPr>
              <a:t>rule </a:t>
            </a:r>
            <a:r>
              <a:rPr lang="en-US" sz="3000">
                <a:solidFill>
                  <a:srgbClr val="FFFFFF"/>
                </a:solidFill>
                <a:effectLst>
                  <a:outerShdw blurRad="38100" dist="38100" dir="2700000" algn="tl">
                    <a:srgbClr val="000000"/>
                  </a:outerShdw>
                </a:effectLst>
                <a:latin typeface="Times New Roman" pitchFamily="18" charset="0"/>
              </a:rPr>
              <a:t>in AI, which is the most commonly used type of knowledge representation, can be defined as an IF-THEN structure that relates given information or facts in the IF part to some action in the THEN part. A rule provides some description  of how to solve a problem. Rules are relatively  easy to create and understand.</a:t>
            </a:r>
          </a:p>
          <a:p>
            <a:pPr marL="381000" indent="-381000">
              <a:spcBef>
                <a:spcPct val="2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Any rule consists of two parts: the IF part, called        the </a:t>
            </a:r>
            <a:r>
              <a:rPr lang="en-US" sz="3000" b="1" i="1">
                <a:solidFill>
                  <a:srgbClr val="FBFE00"/>
                </a:solidFill>
                <a:effectLst>
                  <a:outerShdw blurRad="38100" dist="38100" dir="2700000" algn="tl">
                    <a:srgbClr val="000000"/>
                  </a:outerShdw>
                </a:effectLst>
                <a:latin typeface="Times New Roman" pitchFamily="18" charset="0"/>
              </a:rPr>
              <a:t>antecedent </a:t>
            </a:r>
            <a:r>
              <a:rPr lang="en-US" sz="3000">
                <a:solidFill>
                  <a:srgbClr val="FFFFFF"/>
                </a:solidFill>
                <a:effectLst>
                  <a:outerShdw blurRad="38100" dist="38100" dir="2700000" algn="tl">
                    <a:srgbClr val="000000"/>
                  </a:outerShdw>
                </a:effectLst>
                <a:latin typeface="Times New Roman" pitchFamily="18" charset="0"/>
              </a:rPr>
              <a:t>(</a:t>
            </a:r>
            <a:r>
              <a:rPr lang="en-US" sz="3000" b="1" i="1">
                <a:solidFill>
                  <a:srgbClr val="FBFE00"/>
                </a:solidFill>
                <a:effectLst>
                  <a:outerShdw blurRad="38100" dist="38100" dir="2700000" algn="tl">
                    <a:srgbClr val="000000"/>
                  </a:outerShdw>
                </a:effectLst>
                <a:latin typeface="Times New Roman" pitchFamily="18" charset="0"/>
              </a:rPr>
              <a:t>premise </a:t>
            </a:r>
            <a:r>
              <a:rPr lang="en-US" sz="3000">
                <a:solidFill>
                  <a:srgbClr val="FFFFFF"/>
                </a:solidFill>
                <a:effectLst>
                  <a:outerShdw blurRad="38100" dist="38100" dir="2700000" algn="tl">
                    <a:srgbClr val="000000"/>
                  </a:outerShdw>
                </a:effectLst>
                <a:latin typeface="Times New Roman" pitchFamily="18" charset="0"/>
              </a:rPr>
              <a:t>or </a:t>
            </a:r>
            <a:r>
              <a:rPr lang="en-US" sz="3000" b="1" i="1">
                <a:solidFill>
                  <a:srgbClr val="FBFE00"/>
                </a:solidFill>
                <a:effectLst>
                  <a:outerShdw blurRad="38100" dist="38100" dir="2700000" algn="tl">
                    <a:srgbClr val="000000"/>
                  </a:outerShdw>
                </a:effectLst>
                <a:latin typeface="Times New Roman" pitchFamily="18" charset="0"/>
              </a:rPr>
              <a:t>condition</a:t>
            </a:r>
            <a:r>
              <a:rPr lang="en-US" sz="3000">
                <a:solidFill>
                  <a:srgbClr val="FFFFFF"/>
                </a:solidFill>
                <a:effectLst>
                  <a:outerShdw blurRad="38100" dist="38100" dir="2700000" algn="tl">
                    <a:srgbClr val="000000"/>
                  </a:outerShdw>
                </a:effectLst>
                <a:latin typeface="Times New Roman" pitchFamily="18" charset="0"/>
              </a:rPr>
              <a:t>) and the  THEN part called the </a:t>
            </a:r>
            <a:r>
              <a:rPr lang="en-US" sz="3000" b="1" i="1">
                <a:solidFill>
                  <a:srgbClr val="FBFE00"/>
                </a:solidFill>
                <a:effectLst>
                  <a:outerShdw blurRad="38100" dist="38100" dir="2700000" algn="tl">
                    <a:srgbClr val="000000"/>
                  </a:outerShdw>
                </a:effectLst>
                <a:latin typeface="Times New Roman" pitchFamily="18" charset="0"/>
              </a:rPr>
              <a:t>consequent </a:t>
            </a:r>
            <a:r>
              <a:rPr lang="en-US" sz="3000">
                <a:solidFill>
                  <a:srgbClr val="FFFFFF"/>
                </a:solidFill>
                <a:effectLst>
                  <a:outerShdw blurRad="38100" dist="38100" dir="2700000" algn="tl">
                    <a:srgbClr val="000000"/>
                  </a:outerShdw>
                </a:effectLst>
                <a:latin typeface="Times New Roman" pitchFamily="18" charset="0"/>
              </a:rPr>
              <a:t>(</a:t>
            </a:r>
            <a:r>
              <a:rPr lang="en-US" sz="3000" b="1" i="1">
                <a:solidFill>
                  <a:srgbClr val="FBFE00"/>
                </a:solidFill>
                <a:effectLst>
                  <a:outerShdw blurRad="38100" dist="38100" dir="2700000" algn="tl">
                    <a:srgbClr val="000000"/>
                  </a:outerShdw>
                </a:effectLst>
                <a:latin typeface="Times New Roman" pitchFamily="18" charset="0"/>
              </a:rPr>
              <a:t>conclusion </a:t>
            </a:r>
            <a:r>
              <a:rPr lang="en-US" sz="3000">
                <a:solidFill>
                  <a:srgbClr val="FFFFFF"/>
                </a:solidFill>
                <a:effectLst>
                  <a:outerShdw blurRad="38100" dist="38100" dir="2700000" algn="tl">
                    <a:srgbClr val="000000"/>
                  </a:outerShdw>
                </a:effectLst>
                <a:latin typeface="Times New Roman" pitchFamily="18" charset="0"/>
              </a:rPr>
              <a:t>or </a:t>
            </a:r>
            <a:r>
              <a:rPr lang="en-US" sz="3000" b="1" i="1">
                <a:solidFill>
                  <a:srgbClr val="FBFE00"/>
                </a:solidFill>
                <a:effectLst>
                  <a:outerShdw blurRad="38100" dist="38100" dir="2700000" algn="tl">
                    <a:srgbClr val="000000"/>
                  </a:outerShdw>
                </a:effectLst>
                <a:latin typeface="Times New Roman" pitchFamily="18" charset="0"/>
              </a:rPr>
              <a:t>action</a:t>
            </a:r>
            <a:r>
              <a:rPr lang="en-US" sz="3000">
                <a:solidFill>
                  <a:srgbClr val="FFFFFF"/>
                </a:solidFill>
                <a:effectLst>
                  <a:outerShdw blurRad="38100" dist="38100" dir="2700000" algn="tl">
                    <a:srgbClr val="000000"/>
                  </a:outerShdw>
                </a:effectLst>
                <a:latin typeface="Times New Roman" pitchFamily="18" charset="0"/>
              </a:rPr>
              <a:t>).</a:t>
            </a:r>
            <a:endParaRPr lang="en-US" sz="3000">
              <a:solidFill>
                <a:srgbClr val="000000"/>
              </a:solidFill>
              <a:effectLst>
                <a:outerShdw blurRad="38100" dist="38100" dir="2700000" algn="tl">
                  <a:srgbClr val="FFFFFF"/>
                </a:outerShdw>
              </a:effectLst>
              <a:latin typeface="MonotypeSorts"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1"/>
          <p:cNvSpPr>
            <a:spLocks noGrp="1"/>
          </p:cNvSpPr>
          <p:nvPr>
            <p:ph type="dt" sz="quarter" idx="10"/>
          </p:nvPr>
        </p:nvSpPr>
        <p:spPr>
          <a:noFill/>
        </p:spPr>
        <p:txBody>
          <a:bodyPr/>
          <a:lstStyle/>
          <a:p>
            <a:r>
              <a:rPr lang="en-US" smtClean="0"/>
              <a:t>1/24/2008</a:t>
            </a:r>
          </a:p>
        </p:txBody>
      </p:sp>
      <p:sp>
        <p:nvSpPr>
          <p:cNvPr id="53251" name="Slide Number Placeholder 2"/>
          <p:cNvSpPr>
            <a:spLocks noGrp="1"/>
          </p:cNvSpPr>
          <p:nvPr>
            <p:ph type="sldNum" sz="quarter" idx="11"/>
          </p:nvPr>
        </p:nvSpPr>
        <p:spPr>
          <a:noFill/>
        </p:spPr>
        <p:txBody>
          <a:bodyPr/>
          <a:lstStyle/>
          <a:p>
            <a:fld id="{9A7CB686-96DA-409C-8E3C-B5836905C794}" type="slidenum">
              <a:rPr lang="en-US" smtClean="0"/>
              <a:pPr/>
              <a:t>50</a:t>
            </a:fld>
            <a:endParaRPr lang="en-US" smtClean="0"/>
          </a:p>
        </p:txBody>
      </p:sp>
      <p:sp>
        <p:nvSpPr>
          <p:cNvPr id="53252" name="Footer Placeholder 3"/>
          <p:cNvSpPr>
            <a:spLocks noGrp="1"/>
          </p:cNvSpPr>
          <p:nvPr>
            <p:ph type="ftr" sz="quarter" idx="12"/>
          </p:nvPr>
        </p:nvSpPr>
        <p:spPr>
          <a:noFill/>
        </p:spPr>
        <p:txBody>
          <a:bodyPr/>
          <a:lstStyle/>
          <a:p>
            <a:r>
              <a:rPr lang="en-US" smtClean="0"/>
              <a:t>Intelligent Systems and Soft Computing</a:t>
            </a:r>
          </a:p>
        </p:txBody>
      </p:sp>
      <p:sp>
        <p:nvSpPr>
          <p:cNvPr id="2" name="Rectangle 2"/>
          <p:cNvSpPr>
            <a:spLocks noChangeArrowheads="1"/>
          </p:cNvSpPr>
          <p:nvPr/>
        </p:nvSpPr>
        <p:spPr bwMode="auto">
          <a:xfrm>
            <a:off x="2757488" y="203200"/>
            <a:ext cx="3627437" cy="701675"/>
          </a:xfrm>
          <a:prstGeom prst="rect">
            <a:avLst/>
          </a:prstGeom>
          <a:noFill/>
          <a:ln w="12700" cap="sq">
            <a:noFill/>
            <a:miter lim="800000"/>
            <a:headEnd type="none" w="sm" len="sm"/>
            <a:tailEnd type="none" w="sm" len="sm"/>
          </a:ln>
          <a:effectLst/>
        </p:spPr>
        <p:txBody>
          <a:bodyPr wrap="none">
            <a:spAutoFit/>
          </a:bodyPr>
          <a:lstStyle/>
          <a:p>
            <a:pPr>
              <a:defRPr/>
            </a:pPr>
            <a:r>
              <a:rPr lang="en-US" sz="4000" b="1">
                <a:solidFill>
                  <a:srgbClr val="FBFE00"/>
                </a:solidFill>
                <a:effectLst>
                  <a:outerShdw blurRad="38100" dist="38100" dir="2700000" algn="tl">
                    <a:srgbClr val="000000"/>
                  </a:outerShdw>
                </a:effectLst>
                <a:latin typeface="Times New Roman" pitchFamily="18" charset="0"/>
              </a:rPr>
              <a:t>Metaknowledge</a:t>
            </a:r>
          </a:p>
        </p:txBody>
      </p:sp>
      <p:sp>
        <p:nvSpPr>
          <p:cNvPr id="3" name="Rectangle 3"/>
          <p:cNvSpPr>
            <a:spLocks noChangeArrowheads="1"/>
          </p:cNvSpPr>
          <p:nvPr/>
        </p:nvSpPr>
        <p:spPr bwMode="auto">
          <a:xfrm>
            <a:off x="279400" y="1266825"/>
            <a:ext cx="8343900" cy="397827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Metaknowledge can be simply defined as </a:t>
            </a:r>
            <a:r>
              <a:rPr lang="en-US" sz="3000" b="1" i="1">
                <a:solidFill>
                  <a:srgbClr val="FBFE00"/>
                </a:solidFill>
                <a:effectLst>
                  <a:outerShdw blurRad="38100" dist="38100" dir="2700000" algn="tl">
                    <a:srgbClr val="000000"/>
                  </a:outerShdw>
                </a:effectLst>
                <a:latin typeface="Times New Roman" pitchFamily="18" charset="0"/>
              </a:rPr>
              <a:t>knowledge about knowledge</a:t>
            </a:r>
            <a:r>
              <a:rPr lang="en-US" sz="3000">
                <a:solidFill>
                  <a:srgbClr val="FFFFFF"/>
                </a:solidFill>
                <a:effectLst>
                  <a:outerShdw blurRad="38100" dist="38100" dir="2700000" algn="tl">
                    <a:srgbClr val="000000"/>
                  </a:outerShdw>
                </a:effectLst>
                <a:latin typeface="Times New Roman" pitchFamily="18" charset="0"/>
              </a:rPr>
              <a:t>. Metaknowledge is knowledge about the use and control of domain knowledge in an expert system.</a:t>
            </a:r>
          </a:p>
          <a:p>
            <a:pPr marL="381000" indent="-381000">
              <a:spcBef>
                <a:spcPct val="5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In rule-based expert systems, metaknowledge is represented by </a:t>
            </a:r>
            <a:r>
              <a:rPr lang="en-US" sz="3000" b="1">
                <a:solidFill>
                  <a:srgbClr val="FBFE00"/>
                </a:solidFill>
                <a:effectLst>
                  <a:outerShdw blurRad="38100" dist="38100" dir="2700000" algn="tl">
                    <a:srgbClr val="000000"/>
                  </a:outerShdw>
                </a:effectLst>
                <a:latin typeface="Times New Roman" pitchFamily="18" charset="0"/>
              </a:rPr>
              <a:t>metarules</a:t>
            </a:r>
            <a:r>
              <a:rPr lang="en-US" sz="3000">
                <a:solidFill>
                  <a:srgbClr val="FFFFFF"/>
                </a:solidFill>
                <a:effectLst>
                  <a:outerShdw blurRad="38100" dist="38100" dir="2700000" algn="tl">
                    <a:srgbClr val="000000"/>
                  </a:outerShdw>
                </a:effectLst>
                <a:latin typeface="Times New Roman" pitchFamily="18" charset="0"/>
              </a:rPr>
              <a:t>. A metarule determines a strategy for the use of task-specific rules in the expert system.</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ate Placeholder 1"/>
          <p:cNvSpPr>
            <a:spLocks noGrp="1"/>
          </p:cNvSpPr>
          <p:nvPr>
            <p:ph type="dt" sz="quarter" idx="10"/>
          </p:nvPr>
        </p:nvSpPr>
        <p:spPr>
          <a:noFill/>
        </p:spPr>
        <p:txBody>
          <a:bodyPr/>
          <a:lstStyle/>
          <a:p>
            <a:r>
              <a:rPr lang="en-US" smtClean="0"/>
              <a:t>1/24/2008</a:t>
            </a:r>
          </a:p>
        </p:txBody>
      </p:sp>
      <p:sp>
        <p:nvSpPr>
          <p:cNvPr id="54275" name="Slide Number Placeholder 2"/>
          <p:cNvSpPr>
            <a:spLocks noGrp="1"/>
          </p:cNvSpPr>
          <p:nvPr>
            <p:ph type="sldNum" sz="quarter" idx="11"/>
          </p:nvPr>
        </p:nvSpPr>
        <p:spPr>
          <a:noFill/>
        </p:spPr>
        <p:txBody>
          <a:bodyPr/>
          <a:lstStyle/>
          <a:p>
            <a:fld id="{0B7184DF-ACBC-44DA-B15B-A06CE09B7194}" type="slidenum">
              <a:rPr lang="en-US" smtClean="0"/>
              <a:pPr/>
              <a:t>51</a:t>
            </a:fld>
            <a:endParaRPr lang="en-US" smtClean="0"/>
          </a:p>
        </p:txBody>
      </p:sp>
      <p:sp>
        <p:nvSpPr>
          <p:cNvPr id="54276" name="Footer Placeholder 3"/>
          <p:cNvSpPr>
            <a:spLocks noGrp="1"/>
          </p:cNvSpPr>
          <p:nvPr>
            <p:ph type="ftr" sz="quarter" idx="12"/>
          </p:nvPr>
        </p:nvSpPr>
        <p:spPr>
          <a:noFill/>
        </p:spPr>
        <p:txBody>
          <a:bodyPr/>
          <a:lstStyle/>
          <a:p>
            <a:r>
              <a:rPr lang="en-US" smtClean="0"/>
              <a:t>Intelligent Systems and Soft Computing</a:t>
            </a:r>
          </a:p>
        </p:txBody>
      </p:sp>
      <p:sp>
        <p:nvSpPr>
          <p:cNvPr id="2" name="Rectangle 2"/>
          <p:cNvSpPr>
            <a:spLocks noChangeArrowheads="1"/>
          </p:cNvSpPr>
          <p:nvPr/>
        </p:nvSpPr>
        <p:spPr bwMode="auto">
          <a:xfrm>
            <a:off x="3378200" y="206375"/>
            <a:ext cx="2386013" cy="701675"/>
          </a:xfrm>
          <a:prstGeom prst="rect">
            <a:avLst/>
          </a:prstGeom>
          <a:noFill/>
          <a:ln w="12700" cap="sq">
            <a:noFill/>
            <a:miter lim="800000"/>
            <a:headEnd type="none" w="sm" len="sm"/>
            <a:tailEnd type="none" w="sm" len="sm"/>
          </a:ln>
          <a:effectLst/>
        </p:spPr>
        <p:txBody>
          <a:bodyPr wrap="none">
            <a:spAutoFit/>
          </a:bodyPr>
          <a:lstStyle/>
          <a:p>
            <a:pPr>
              <a:defRPr/>
            </a:pPr>
            <a:r>
              <a:rPr lang="en-US" sz="4000" b="1">
                <a:solidFill>
                  <a:srgbClr val="FBFE00"/>
                </a:solidFill>
                <a:effectLst>
                  <a:outerShdw blurRad="38100" dist="38100" dir="2700000" algn="tl">
                    <a:srgbClr val="000000"/>
                  </a:outerShdw>
                </a:effectLst>
                <a:latin typeface="Times New Roman" pitchFamily="18" charset="0"/>
              </a:rPr>
              <a:t>Metarules</a:t>
            </a:r>
          </a:p>
        </p:txBody>
      </p:sp>
      <p:sp>
        <p:nvSpPr>
          <p:cNvPr id="3" name="Rectangle 3"/>
          <p:cNvSpPr>
            <a:spLocks noChangeArrowheads="1"/>
          </p:cNvSpPr>
          <p:nvPr/>
        </p:nvSpPr>
        <p:spPr bwMode="auto">
          <a:xfrm>
            <a:off x="279400" y="1254125"/>
            <a:ext cx="8724900" cy="3794125"/>
          </a:xfrm>
          <a:prstGeom prst="rect">
            <a:avLst/>
          </a:prstGeom>
          <a:noFill/>
          <a:ln w="12700" cap="sq">
            <a:noFill/>
            <a:miter lim="800000"/>
            <a:headEnd type="none" w="sm" len="sm"/>
            <a:tailEnd type="none" w="sm" len="sm"/>
          </a:ln>
          <a:effectLst/>
        </p:spPr>
        <p:txBody>
          <a:bodyPr>
            <a:spAutoFit/>
          </a:bodyPr>
          <a:lstStyle/>
          <a:p>
            <a:pPr marL="381000" indent="-381000">
              <a:spcBef>
                <a:spcPct val="50000"/>
              </a:spcBef>
              <a:buClr>
                <a:schemeClr val="tx2"/>
              </a:buClr>
              <a:buFont typeface="Wingdings" pitchFamily="2" charset="2"/>
              <a:buChar char="n"/>
              <a:defRPr/>
            </a:pPr>
            <a:r>
              <a:rPr lang="en-US" sz="3000" b="1" i="1">
                <a:solidFill>
                  <a:srgbClr val="FFFFFF"/>
                </a:solidFill>
                <a:effectLst>
                  <a:outerShdw blurRad="38100" dist="38100" dir="2700000" algn="tl">
                    <a:srgbClr val="000000"/>
                  </a:outerShdw>
                </a:effectLst>
                <a:latin typeface="Times New Roman" pitchFamily="18" charset="0"/>
              </a:rPr>
              <a:t>Metarule </a:t>
            </a:r>
            <a:r>
              <a:rPr lang="en-US" sz="3000" b="1">
                <a:solidFill>
                  <a:srgbClr val="FFFFFF"/>
                </a:solidFill>
                <a:effectLst>
                  <a:outerShdw blurRad="38100" dist="38100" dir="2700000" algn="tl">
                    <a:srgbClr val="000000"/>
                  </a:outerShdw>
                </a:effectLst>
                <a:latin typeface="Times New Roman" pitchFamily="18" charset="0"/>
              </a:rPr>
              <a:t>1:</a:t>
            </a:r>
          </a:p>
          <a:p>
            <a:pPr marL="381000" indent="-381000">
              <a:spcBef>
                <a:spcPct val="30000"/>
              </a:spcBef>
              <a:buClr>
                <a:schemeClr val="tx2"/>
              </a:buClr>
              <a:buFont typeface="Wingdings" pitchFamily="2" charset="2"/>
              <a:buNone/>
              <a:defRPr/>
            </a:pPr>
            <a:r>
              <a:rPr lang="en-US" sz="3000">
                <a:solidFill>
                  <a:srgbClr val="FFFFFF"/>
                </a:solidFill>
                <a:effectLst>
                  <a:outerShdw blurRad="38100" dist="38100" dir="2700000" algn="tl">
                    <a:srgbClr val="000000"/>
                  </a:outerShdw>
                </a:effectLst>
                <a:latin typeface="Times New Roman" pitchFamily="18" charset="0"/>
              </a:rPr>
              <a:t>	Rules supplied by an expert have higher priorities than rules supplied by a novice. </a:t>
            </a:r>
          </a:p>
          <a:p>
            <a:pPr marL="381000" indent="-381000">
              <a:spcBef>
                <a:spcPct val="50000"/>
              </a:spcBef>
              <a:buClr>
                <a:schemeClr val="tx2"/>
              </a:buClr>
              <a:buFont typeface="Wingdings" pitchFamily="2" charset="2"/>
              <a:buChar char="n"/>
              <a:defRPr/>
            </a:pPr>
            <a:r>
              <a:rPr lang="en-US" sz="3000" b="1" i="1">
                <a:solidFill>
                  <a:srgbClr val="FFFFFF"/>
                </a:solidFill>
                <a:effectLst>
                  <a:outerShdw blurRad="38100" dist="38100" dir="2700000" algn="tl">
                    <a:srgbClr val="000000"/>
                  </a:outerShdw>
                </a:effectLst>
                <a:latin typeface="Times New Roman" pitchFamily="18" charset="0"/>
              </a:rPr>
              <a:t>Metarule </a:t>
            </a:r>
            <a:r>
              <a:rPr lang="en-US" sz="3000" b="1">
                <a:solidFill>
                  <a:srgbClr val="FFFFFF"/>
                </a:solidFill>
                <a:effectLst>
                  <a:outerShdw blurRad="38100" dist="38100" dir="2700000" algn="tl">
                    <a:srgbClr val="000000"/>
                  </a:outerShdw>
                </a:effectLst>
                <a:latin typeface="Times New Roman" pitchFamily="18" charset="0"/>
              </a:rPr>
              <a:t>2:</a:t>
            </a:r>
          </a:p>
          <a:p>
            <a:pPr marL="381000" indent="-381000">
              <a:spcBef>
                <a:spcPct val="30000"/>
              </a:spcBef>
              <a:defRPr/>
            </a:pPr>
            <a:r>
              <a:rPr lang="en-US" sz="3000">
                <a:solidFill>
                  <a:srgbClr val="FFFFFF"/>
                </a:solidFill>
                <a:effectLst>
                  <a:outerShdw blurRad="38100" dist="38100" dir="2700000" algn="tl">
                    <a:srgbClr val="000000"/>
                  </a:outerShdw>
                </a:effectLst>
                <a:latin typeface="Times New Roman" pitchFamily="18" charset="0"/>
              </a:rPr>
              <a:t>	Rules governing the rescue of human lives have higher priorities than rules concerned with clearing overloads on power system equipment.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Date Placeholder 1"/>
          <p:cNvSpPr>
            <a:spLocks noGrp="1"/>
          </p:cNvSpPr>
          <p:nvPr>
            <p:ph type="dt" sz="quarter" idx="10"/>
          </p:nvPr>
        </p:nvSpPr>
        <p:spPr>
          <a:noFill/>
        </p:spPr>
        <p:txBody>
          <a:bodyPr/>
          <a:lstStyle/>
          <a:p>
            <a:r>
              <a:rPr lang="en-US" smtClean="0"/>
              <a:t>1/24/2008</a:t>
            </a:r>
          </a:p>
        </p:txBody>
      </p:sp>
      <p:sp>
        <p:nvSpPr>
          <p:cNvPr id="55299" name="Slide Number Placeholder 2"/>
          <p:cNvSpPr>
            <a:spLocks noGrp="1"/>
          </p:cNvSpPr>
          <p:nvPr>
            <p:ph type="sldNum" sz="quarter" idx="11"/>
          </p:nvPr>
        </p:nvSpPr>
        <p:spPr>
          <a:noFill/>
        </p:spPr>
        <p:txBody>
          <a:bodyPr/>
          <a:lstStyle/>
          <a:p>
            <a:fld id="{C4ADB09C-D305-40DA-9C38-FD44E0C02ED5}" type="slidenum">
              <a:rPr lang="en-US" smtClean="0"/>
              <a:pPr/>
              <a:t>52</a:t>
            </a:fld>
            <a:endParaRPr lang="en-US" smtClean="0"/>
          </a:p>
        </p:txBody>
      </p:sp>
      <p:sp>
        <p:nvSpPr>
          <p:cNvPr id="55300" name="Footer Placeholder 3"/>
          <p:cNvSpPr>
            <a:spLocks noGrp="1"/>
          </p:cNvSpPr>
          <p:nvPr>
            <p:ph type="ftr" sz="quarter" idx="12"/>
          </p:nvPr>
        </p:nvSpPr>
        <p:spPr>
          <a:noFill/>
        </p:spPr>
        <p:txBody>
          <a:bodyPr/>
          <a:lstStyle/>
          <a:p>
            <a:r>
              <a:rPr lang="en-US" smtClean="0"/>
              <a:t>Intelligent Systems and Soft Computing</a:t>
            </a:r>
          </a:p>
        </p:txBody>
      </p:sp>
      <p:sp>
        <p:nvSpPr>
          <p:cNvPr id="2" name="Rectangle 2"/>
          <p:cNvSpPr>
            <a:spLocks noChangeArrowheads="1"/>
          </p:cNvSpPr>
          <p:nvPr/>
        </p:nvSpPr>
        <p:spPr bwMode="auto">
          <a:xfrm>
            <a:off x="304800" y="219075"/>
            <a:ext cx="8543925" cy="671513"/>
          </a:xfrm>
          <a:prstGeom prst="rect">
            <a:avLst/>
          </a:prstGeom>
          <a:noFill/>
          <a:ln w="12700" cap="sq">
            <a:noFill/>
            <a:miter lim="800000"/>
            <a:headEnd type="none" w="sm" len="sm"/>
            <a:tailEnd type="none" w="sm" len="sm"/>
          </a:ln>
          <a:effectLst/>
        </p:spPr>
        <p:txBody>
          <a:bodyPr wrap="none">
            <a:spAutoFit/>
          </a:bodyPr>
          <a:lstStyle/>
          <a:p>
            <a:pPr>
              <a:defRPr/>
            </a:pPr>
            <a:r>
              <a:rPr lang="en-US" sz="3800" b="1">
                <a:solidFill>
                  <a:srgbClr val="FBFE00"/>
                </a:solidFill>
                <a:effectLst>
                  <a:outerShdw blurRad="38100" dist="38100" dir="2700000" algn="tl">
                    <a:srgbClr val="000000"/>
                  </a:outerShdw>
                </a:effectLst>
                <a:latin typeface="Times New Roman" pitchFamily="18" charset="0"/>
              </a:rPr>
              <a:t>Advantages of rule-based expert systems</a:t>
            </a:r>
          </a:p>
        </p:txBody>
      </p:sp>
      <p:sp>
        <p:nvSpPr>
          <p:cNvPr id="3" name="Rectangle 3"/>
          <p:cNvSpPr>
            <a:spLocks noChangeArrowheads="1"/>
          </p:cNvSpPr>
          <p:nvPr/>
        </p:nvSpPr>
        <p:spPr bwMode="auto">
          <a:xfrm>
            <a:off x="279400" y="949325"/>
            <a:ext cx="8382000" cy="5257800"/>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Font typeface="Wingdings" pitchFamily="2" charset="2"/>
              <a:buChar char="n"/>
              <a:defRPr/>
            </a:pPr>
            <a:r>
              <a:rPr lang="en-US" sz="3000" b="1">
                <a:solidFill>
                  <a:srgbClr val="FBFE00"/>
                </a:solidFill>
                <a:effectLst>
                  <a:outerShdw blurRad="38100" dist="38100" dir="2700000" algn="tl">
                    <a:srgbClr val="000000"/>
                  </a:outerShdw>
                </a:effectLst>
                <a:latin typeface="Times New Roman" pitchFamily="18" charset="0"/>
              </a:rPr>
              <a:t>Natural knowledge representation</a:t>
            </a:r>
            <a:r>
              <a:rPr lang="en-US" sz="3000" i="1">
                <a:solidFill>
                  <a:srgbClr val="FFFFFF"/>
                </a:solidFill>
                <a:effectLst>
                  <a:outerShdw blurRad="38100" dist="38100" dir="2700000" algn="tl">
                    <a:srgbClr val="000000"/>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An expert usually explains the problem-solving procedure with such expressions as this: “In such-and-such situation, I do so-and-so”. These expressions can be represented quite naturally as IF-THEN production rules.</a:t>
            </a:r>
          </a:p>
          <a:p>
            <a:pPr marL="381000" indent="-381000">
              <a:spcBef>
                <a:spcPct val="30000"/>
              </a:spcBef>
              <a:buFont typeface="Wingdings" pitchFamily="2" charset="2"/>
              <a:buChar char="n"/>
              <a:defRPr/>
            </a:pPr>
            <a:r>
              <a:rPr lang="en-US" sz="3000" b="1">
                <a:solidFill>
                  <a:srgbClr val="FBFE00"/>
                </a:solidFill>
                <a:effectLst>
                  <a:outerShdw blurRad="38100" dist="38100" dir="2700000" algn="tl">
                    <a:srgbClr val="000000"/>
                  </a:outerShdw>
                </a:effectLst>
                <a:latin typeface="Times New Roman" pitchFamily="18" charset="0"/>
              </a:rPr>
              <a:t>Uniform structure</a:t>
            </a:r>
            <a:r>
              <a:rPr lang="en-US" sz="3000" i="1">
                <a:solidFill>
                  <a:srgbClr val="FFFFFF"/>
                </a:solidFill>
                <a:effectLst>
                  <a:outerShdw blurRad="38100" dist="38100" dir="2700000" algn="tl">
                    <a:srgbClr val="000000"/>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Production rules have the uniform IF-THEN structure. Each rule is an independent piece of knowledge. The very syntax of production rules enables them to be self-documented.</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ate Placeholder 1"/>
          <p:cNvSpPr>
            <a:spLocks noGrp="1"/>
          </p:cNvSpPr>
          <p:nvPr>
            <p:ph type="dt" sz="quarter" idx="10"/>
          </p:nvPr>
        </p:nvSpPr>
        <p:spPr>
          <a:noFill/>
        </p:spPr>
        <p:txBody>
          <a:bodyPr/>
          <a:lstStyle/>
          <a:p>
            <a:r>
              <a:rPr lang="en-US" smtClean="0"/>
              <a:t>1/24/2008</a:t>
            </a:r>
          </a:p>
        </p:txBody>
      </p:sp>
      <p:sp>
        <p:nvSpPr>
          <p:cNvPr id="56323" name="Slide Number Placeholder 2"/>
          <p:cNvSpPr>
            <a:spLocks noGrp="1"/>
          </p:cNvSpPr>
          <p:nvPr>
            <p:ph type="sldNum" sz="quarter" idx="11"/>
          </p:nvPr>
        </p:nvSpPr>
        <p:spPr>
          <a:noFill/>
        </p:spPr>
        <p:txBody>
          <a:bodyPr/>
          <a:lstStyle/>
          <a:p>
            <a:fld id="{2AE2E347-46F9-45DF-BA7F-A853472660FD}" type="slidenum">
              <a:rPr lang="en-US" smtClean="0"/>
              <a:pPr/>
              <a:t>53</a:t>
            </a:fld>
            <a:endParaRPr lang="en-US" smtClean="0"/>
          </a:p>
        </p:txBody>
      </p:sp>
      <p:sp>
        <p:nvSpPr>
          <p:cNvPr id="56324" name="Footer Placeholder 3"/>
          <p:cNvSpPr>
            <a:spLocks noGrp="1"/>
          </p:cNvSpPr>
          <p:nvPr>
            <p:ph type="ftr" sz="quarter" idx="12"/>
          </p:nvPr>
        </p:nvSpPr>
        <p:spPr>
          <a:noFill/>
        </p:spPr>
        <p:txBody>
          <a:bodyPr/>
          <a:lstStyle/>
          <a:p>
            <a:r>
              <a:rPr lang="en-US" smtClean="0"/>
              <a:t>Intelligent Systems and Soft Computing</a:t>
            </a:r>
          </a:p>
        </p:txBody>
      </p:sp>
      <p:sp>
        <p:nvSpPr>
          <p:cNvPr id="2" name="Rectangle 2"/>
          <p:cNvSpPr>
            <a:spLocks noChangeArrowheads="1"/>
          </p:cNvSpPr>
          <p:nvPr/>
        </p:nvSpPr>
        <p:spPr bwMode="auto">
          <a:xfrm>
            <a:off x="546100" y="219075"/>
            <a:ext cx="8108950" cy="641350"/>
          </a:xfrm>
          <a:prstGeom prst="rect">
            <a:avLst/>
          </a:prstGeom>
          <a:noFill/>
          <a:ln w="12700" cap="sq">
            <a:noFill/>
            <a:miter lim="800000"/>
            <a:headEnd type="none" w="sm" len="sm"/>
            <a:tailEnd type="none" w="sm" len="sm"/>
          </a:ln>
          <a:effectLst/>
        </p:spPr>
        <p:txBody>
          <a:bodyPr wrap="none">
            <a:spAutoFit/>
          </a:bodyPr>
          <a:lstStyle/>
          <a:p>
            <a:pPr>
              <a:defRPr/>
            </a:pPr>
            <a:r>
              <a:rPr lang="en-US" sz="3600" b="1">
                <a:solidFill>
                  <a:srgbClr val="FBFE00"/>
                </a:solidFill>
                <a:effectLst>
                  <a:outerShdw blurRad="38100" dist="38100" dir="2700000" algn="tl">
                    <a:srgbClr val="000000"/>
                  </a:outerShdw>
                </a:effectLst>
                <a:latin typeface="Times New Roman" pitchFamily="18" charset="0"/>
              </a:rPr>
              <a:t>Advantages of rule-based expert systems</a:t>
            </a:r>
          </a:p>
        </p:txBody>
      </p:sp>
      <p:sp>
        <p:nvSpPr>
          <p:cNvPr id="3" name="Rectangle 3"/>
          <p:cNvSpPr>
            <a:spLocks noChangeArrowheads="1"/>
          </p:cNvSpPr>
          <p:nvPr/>
        </p:nvSpPr>
        <p:spPr bwMode="auto">
          <a:xfrm>
            <a:off x="279400" y="939800"/>
            <a:ext cx="8534400" cy="4800600"/>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Font typeface="Wingdings" pitchFamily="2" charset="2"/>
              <a:buChar char="n"/>
              <a:defRPr/>
            </a:pPr>
            <a:r>
              <a:rPr lang="en-US" sz="3000" b="1">
                <a:solidFill>
                  <a:srgbClr val="FBFE00"/>
                </a:solidFill>
                <a:effectLst>
                  <a:outerShdw blurRad="38100" dist="38100" dir="2700000" algn="tl">
                    <a:srgbClr val="000000"/>
                  </a:outerShdw>
                </a:effectLst>
                <a:latin typeface="Times New Roman" pitchFamily="18" charset="0"/>
              </a:rPr>
              <a:t>Separation of knowledge from its processing</a:t>
            </a:r>
            <a:r>
              <a:rPr lang="en-US" sz="3000" i="1">
                <a:solidFill>
                  <a:srgbClr val="FFFFFF"/>
                </a:solidFill>
                <a:effectLst>
                  <a:outerShdw blurRad="38100" dist="38100" dir="2700000" algn="tl">
                    <a:srgbClr val="000000"/>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The structure of a rule-based expert system provides an effective separation of the knowledge base from the inference engine. This makes it possible to develop different applications using the same expert system shell.</a:t>
            </a:r>
          </a:p>
          <a:p>
            <a:pPr marL="381000" indent="-381000">
              <a:spcBef>
                <a:spcPct val="30000"/>
              </a:spcBef>
              <a:buFont typeface="Wingdings" pitchFamily="2" charset="2"/>
              <a:buChar char="n"/>
              <a:defRPr/>
            </a:pPr>
            <a:r>
              <a:rPr lang="en-US" sz="3000" b="1" i="1">
                <a:solidFill>
                  <a:srgbClr val="FBFE00"/>
                </a:solidFill>
                <a:effectLst>
                  <a:outerShdw blurRad="38100" dist="38100" dir="2700000" algn="tl">
                    <a:srgbClr val="000000"/>
                  </a:outerShdw>
                </a:effectLst>
                <a:latin typeface="Times New Roman" pitchFamily="18" charset="0"/>
              </a:rPr>
              <a:t>Dealing with incomplete and uncertain knowledge</a:t>
            </a:r>
            <a:r>
              <a:rPr lang="en-US" sz="3000" i="1">
                <a:solidFill>
                  <a:srgbClr val="FFFFFF"/>
                </a:solidFill>
                <a:effectLst>
                  <a:outerShdw blurRad="38100" dist="38100" dir="2700000" algn="tl">
                    <a:srgbClr val="000000"/>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Most rule-based expert systems are capable of representing and reasoning with incomplete and uncertain knowledge.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ate Placeholder 1"/>
          <p:cNvSpPr>
            <a:spLocks noGrp="1"/>
          </p:cNvSpPr>
          <p:nvPr>
            <p:ph type="dt" sz="quarter" idx="10"/>
          </p:nvPr>
        </p:nvSpPr>
        <p:spPr>
          <a:noFill/>
        </p:spPr>
        <p:txBody>
          <a:bodyPr/>
          <a:lstStyle/>
          <a:p>
            <a:r>
              <a:rPr lang="en-US" smtClean="0"/>
              <a:t>1/24/2008</a:t>
            </a:r>
          </a:p>
        </p:txBody>
      </p:sp>
      <p:sp>
        <p:nvSpPr>
          <p:cNvPr id="57347" name="Slide Number Placeholder 2"/>
          <p:cNvSpPr>
            <a:spLocks noGrp="1"/>
          </p:cNvSpPr>
          <p:nvPr>
            <p:ph type="sldNum" sz="quarter" idx="11"/>
          </p:nvPr>
        </p:nvSpPr>
        <p:spPr>
          <a:noFill/>
        </p:spPr>
        <p:txBody>
          <a:bodyPr/>
          <a:lstStyle/>
          <a:p>
            <a:fld id="{2DCD4DE4-0FE8-48E0-88A6-413E78374637}" type="slidenum">
              <a:rPr lang="en-US" smtClean="0"/>
              <a:pPr/>
              <a:t>54</a:t>
            </a:fld>
            <a:endParaRPr lang="en-US" smtClean="0"/>
          </a:p>
        </p:txBody>
      </p:sp>
      <p:sp>
        <p:nvSpPr>
          <p:cNvPr id="57348" name="Footer Placeholder 3"/>
          <p:cNvSpPr>
            <a:spLocks noGrp="1"/>
          </p:cNvSpPr>
          <p:nvPr>
            <p:ph type="ftr" sz="quarter" idx="12"/>
          </p:nvPr>
        </p:nvSpPr>
        <p:spPr>
          <a:noFill/>
        </p:spPr>
        <p:txBody>
          <a:bodyPr/>
          <a:lstStyle/>
          <a:p>
            <a:r>
              <a:rPr lang="en-US" smtClean="0"/>
              <a:t>Intelligent Systems and Soft Computing</a:t>
            </a:r>
          </a:p>
        </p:txBody>
      </p:sp>
      <p:sp>
        <p:nvSpPr>
          <p:cNvPr id="2" name="Rectangle 2"/>
          <p:cNvSpPr>
            <a:spLocks noChangeArrowheads="1"/>
          </p:cNvSpPr>
          <p:nvPr/>
        </p:nvSpPr>
        <p:spPr bwMode="auto">
          <a:xfrm>
            <a:off x="279400" y="92075"/>
            <a:ext cx="8642350" cy="641350"/>
          </a:xfrm>
          <a:prstGeom prst="rect">
            <a:avLst/>
          </a:prstGeom>
          <a:noFill/>
          <a:ln w="12700" cap="sq">
            <a:noFill/>
            <a:miter lim="800000"/>
            <a:headEnd type="none" w="sm" len="sm"/>
            <a:tailEnd type="none" w="sm" len="sm"/>
          </a:ln>
          <a:effectLst/>
        </p:spPr>
        <p:txBody>
          <a:bodyPr wrap="none">
            <a:spAutoFit/>
          </a:bodyPr>
          <a:lstStyle/>
          <a:p>
            <a:pPr>
              <a:defRPr/>
            </a:pPr>
            <a:r>
              <a:rPr lang="en-US" sz="3600" b="1">
                <a:solidFill>
                  <a:srgbClr val="FBFE00"/>
                </a:solidFill>
                <a:effectLst>
                  <a:outerShdw blurRad="38100" dist="38100" dir="2700000" algn="tl">
                    <a:srgbClr val="000000"/>
                  </a:outerShdw>
                </a:effectLst>
                <a:latin typeface="Times New Roman" pitchFamily="18" charset="0"/>
              </a:rPr>
              <a:t>Disadvantages of rule-based expert systems</a:t>
            </a:r>
          </a:p>
        </p:txBody>
      </p:sp>
      <p:sp>
        <p:nvSpPr>
          <p:cNvPr id="3" name="Rectangle 3"/>
          <p:cNvSpPr>
            <a:spLocks noChangeArrowheads="1"/>
          </p:cNvSpPr>
          <p:nvPr/>
        </p:nvSpPr>
        <p:spPr bwMode="auto">
          <a:xfrm>
            <a:off x="292100" y="784225"/>
            <a:ext cx="8407400" cy="5519738"/>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Font typeface="Wingdings" pitchFamily="2" charset="2"/>
              <a:buChar char="n"/>
              <a:defRPr/>
            </a:pPr>
            <a:r>
              <a:rPr lang="en-US" sz="2900" b="1" dirty="0">
                <a:solidFill>
                  <a:srgbClr val="FBFE00"/>
                </a:solidFill>
                <a:effectLst>
                  <a:outerShdw blurRad="38100" dist="38100" dir="2700000" algn="tl">
                    <a:srgbClr val="000000"/>
                  </a:outerShdw>
                </a:effectLst>
                <a:latin typeface="Times New Roman" pitchFamily="18" charset="0"/>
              </a:rPr>
              <a:t>Opaque relations between rules</a:t>
            </a:r>
            <a:r>
              <a:rPr lang="en-US" sz="2900" i="1" dirty="0">
                <a:solidFill>
                  <a:srgbClr val="FFFFFF"/>
                </a:solidFill>
                <a:effectLst>
                  <a:outerShdw blurRad="38100" dist="38100" dir="2700000" algn="tl">
                    <a:srgbClr val="000000"/>
                  </a:outerShdw>
                </a:effectLst>
                <a:latin typeface="Times New Roman" pitchFamily="18" charset="0"/>
              </a:rPr>
              <a:t>. </a:t>
            </a:r>
            <a:r>
              <a:rPr lang="en-US" sz="2900" dirty="0">
                <a:solidFill>
                  <a:srgbClr val="FFFFFF"/>
                </a:solidFill>
                <a:effectLst>
                  <a:outerShdw blurRad="38100" dist="38100" dir="2700000" algn="tl">
                    <a:srgbClr val="000000"/>
                  </a:outerShdw>
                </a:effectLst>
                <a:latin typeface="Times New Roman" pitchFamily="18" charset="0"/>
              </a:rPr>
              <a:t>Although the individual production rules are relatively simple and self-documented, their logical interactions within the large set of rules may be opaque. Rule-based systems make it difficult to observe how individual rules serve the overall strategy.</a:t>
            </a:r>
          </a:p>
          <a:p>
            <a:pPr marL="381000" indent="-381000">
              <a:spcBef>
                <a:spcPct val="30000"/>
              </a:spcBef>
              <a:buFont typeface="Wingdings" pitchFamily="2" charset="2"/>
              <a:buChar char="n"/>
              <a:defRPr/>
            </a:pPr>
            <a:r>
              <a:rPr lang="en-US" sz="2900" b="1" dirty="0">
                <a:solidFill>
                  <a:srgbClr val="FBFE00"/>
                </a:solidFill>
                <a:effectLst>
                  <a:outerShdw blurRad="38100" dist="38100" dir="2700000" algn="tl">
                    <a:srgbClr val="000000"/>
                  </a:outerShdw>
                </a:effectLst>
                <a:latin typeface="Times New Roman" pitchFamily="18" charset="0"/>
              </a:rPr>
              <a:t>Ineffective search strategy</a:t>
            </a:r>
            <a:r>
              <a:rPr lang="en-US" sz="2900" i="1" dirty="0">
                <a:solidFill>
                  <a:srgbClr val="FFFFFF"/>
                </a:solidFill>
                <a:effectLst>
                  <a:outerShdw blurRad="38100" dist="38100" dir="2700000" algn="tl">
                    <a:srgbClr val="000000"/>
                  </a:outerShdw>
                </a:effectLst>
                <a:latin typeface="Times New Roman" pitchFamily="18" charset="0"/>
              </a:rPr>
              <a:t>. </a:t>
            </a:r>
            <a:r>
              <a:rPr lang="en-US" sz="2900" dirty="0">
                <a:solidFill>
                  <a:srgbClr val="FFFFFF"/>
                </a:solidFill>
                <a:effectLst>
                  <a:outerShdw blurRad="38100" dist="38100" dir="2700000" algn="tl">
                    <a:srgbClr val="000000"/>
                  </a:outerShdw>
                </a:effectLst>
                <a:latin typeface="Times New Roman" pitchFamily="18" charset="0"/>
              </a:rPr>
              <a:t>The inference engine applies an exhaustive search through all the production rules during each cycle. Expert systems with a large set of rules (over 100 rules) can be slow, and thus large rule-based systems can be unsuitable for real-time applications.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Date Placeholder 1"/>
          <p:cNvSpPr>
            <a:spLocks noGrp="1"/>
          </p:cNvSpPr>
          <p:nvPr>
            <p:ph type="dt" sz="quarter" idx="10"/>
          </p:nvPr>
        </p:nvSpPr>
        <p:spPr>
          <a:noFill/>
        </p:spPr>
        <p:txBody>
          <a:bodyPr/>
          <a:lstStyle/>
          <a:p>
            <a:r>
              <a:rPr lang="en-US" smtClean="0"/>
              <a:t>1/24/2008</a:t>
            </a:r>
          </a:p>
        </p:txBody>
      </p:sp>
      <p:sp>
        <p:nvSpPr>
          <p:cNvPr id="58371" name="Slide Number Placeholder 2"/>
          <p:cNvSpPr>
            <a:spLocks noGrp="1"/>
          </p:cNvSpPr>
          <p:nvPr>
            <p:ph type="sldNum" sz="quarter" idx="11"/>
          </p:nvPr>
        </p:nvSpPr>
        <p:spPr>
          <a:noFill/>
        </p:spPr>
        <p:txBody>
          <a:bodyPr/>
          <a:lstStyle/>
          <a:p>
            <a:fld id="{E3EAF72F-48CB-42A3-8B78-3BCD799E1BC8}" type="slidenum">
              <a:rPr lang="en-US" smtClean="0"/>
              <a:pPr/>
              <a:t>55</a:t>
            </a:fld>
            <a:endParaRPr lang="en-US" smtClean="0"/>
          </a:p>
        </p:txBody>
      </p:sp>
      <p:sp>
        <p:nvSpPr>
          <p:cNvPr id="58372" name="Footer Placeholder 3"/>
          <p:cNvSpPr>
            <a:spLocks noGrp="1"/>
          </p:cNvSpPr>
          <p:nvPr>
            <p:ph type="ftr" sz="quarter" idx="12"/>
          </p:nvPr>
        </p:nvSpPr>
        <p:spPr>
          <a:noFill/>
        </p:spPr>
        <p:txBody>
          <a:bodyPr/>
          <a:lstStyle/>
          <a:p>
            <a:r>
              <a:rPr lang="en-US" smtClean="0"/>
              <a:t>Intelligent Systems and Soft Computing</a:t>
            </a:r>
          </a:p>
        </p:txBody>
      </p:sp>
      <p:sp>
        <p:nvSpPr>
          <p:cNvPr id="2" name="Rectangle 2"/>
          <p:cNvSpPr>
            <a:spLocks noChangeArrowheads="1"/>
          </p:cNvSpPr>
          <p:nvPr/>
        </p:nvSpPr>
        <p:spPr bwMode="auto">
          <a:xfrm>
            <a:off x="285750" y="409575"/>
            <a:ext cx="8642350" cy="641350"/>
          </a:xfrm>
          <a:prstGeom prst="rect">
            <a:avLst/>
          </a:prstGeom>
          <a:noFill/>
          <a:ln w="12700" cap="sq">
            <a:noFill/>
            <a:miter lim="800000"/>
            <a:headEnd type="none" w="sm" len="sm"/>
            <a:tailEnd type="none" w="sm" len="sm"/>
          </a:ln>
          <a:effectLst/>
        </p:spPr>
        <p:txBody>
          <a:bodyPr wrap="none">
            <a:spAutoFit/>
          </a:bodyPr>
          <a:lstStyle/>
          <a:p>
            <a:pPr>
              <a:defRPr/>
            </a:pPr>
            <a:r>
              <a:rPr lang="en-US" sz="3600" b="1">
                <a:solidFill>
                  <a:srgbClr val="FBFE00"/>
                </a:solidFill>
                <a:effectLst>
                  <a:outerShdw blurRad="38100" dist="38100" dir="2700000" algn="tl">
                    <a:srgbClr val="000000"/>
                  </a:outerShdw>
                </a:effectLst>
                <a:latin typeface="Times New Roman" pitchFamily="18" charset="0"/>
              </a:rPr>
              <a:t>Disadvantages of rule-based expert systems</a:t>
            </a:r>
          </a:p>
        </p:txBody>
      </p:sp>
      <p:sp>
        <p:nvSpPr>
          <p:cNvPr id="3" name="Rectangle 3"/>
          <p:cNvSpPr>
            <a:spLocks noChangeArrowheads="1"/>
          </p:cNvSpPr>
          <p:nvPr/>
        </p:nvSpPr>
        <p:spPr bwMode="auto">
          <a:xfrm>
            <a:off x="279400" y="1254125"/>
            <a:ext cx="8534400" cy="3749675"/>
          </a:xfrm>
          <a:prstGeom prst="rect">
            <a:avLst/>
          </a:prstGeom>
          <a:noFill/>
          <a:ln w="12700" cap="sq">
            <a:noFill/>
            <a:miter lim="800000"/>
            <a:headEnd type="none" w="sm" len="sm"/>
            <a:tailEnd type="none" w="sm" len="sm"/>
          </a:ln>
          <a:effectLst/>
        </p:spPr>
        <p:txBody>
          <a:bodyPr>
            <a:spAutoFit/>
          </a:bodyPr>
          <a:lstStyle/>
          <a:p>
            <a:pPr marL="384175" indent="-384175">
              <a:spcBef>
                <a:spcPct val="50000"/>
              </a:spcBef>
              <a:buFont typeface="Wingdings" pitchFamily="2" charset="2"/>
              <a:buChar char="n"/>
              <a:defRPr/>
            </a:pPr>
            <a:r>
              <a:rPr lang="en-US" sz="3000" b="1" i="1">
                <a:solidFill>
                  <a:srgbClr val="FBFE00"/>
                </a:solidFill>
                <a:effectLst>
                  <a:outerShdw blurRad="38100" dist="38100" dir="2700000" algn="tl">
                    <a:srgbClr val="000000"/>
                  </a:outerShdw>
                </a:effectLst>
                <a:latin typeface="Times New Roman" pitchFamily="18" charset="0"/>
              </a:rPr>
              <a:t>Inability to learn</a:t>
            </a:r>
            <a:r>
              <a:rPr lang="en-US" sz="3000" i="1">
                <a:solidFill>
                  <a:srgbClr val="FFFFFF"/>
                </a:solidFill>
                <a:effectLst>
                  <a:outerShdw blurRad="38100" dist="38100" dir="2700000" algn="tl">
                    <a:srgbClr val="000000"/>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In general, rule-based expert systems do not have an ability to learn from the experience. Unlike a human expert, who knows when to “break the rules”, an expert system cannot automatically modify its knowledge base, or adjust existing rules or add new ones. The knowledge engineer is still responsible for revising and maintaining the system.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1"/>
          <p:cNvSpPr>
            <a:spLocks noGrp="1"/>
          </p:cNvSpPr>
          <p:nvPr>
            <p:ph type="dt" sz="quarter" idx="10"/>
          </p:nvPr>
        </p:nvSpPr>
        <p:spPr>
          <a:noFill/>
        </p:spPr>
        <p:txBody>
          <a:bodyPr/>
          <a:lstStyle/>
          <a:p>
            <a:r>
              <a:rPr lang="en-US" smtClean="0"/>
              <a:t>1/24/2008</a:t>
            </a:r>
          </a:p>
        </p:txBody>
      </p:sp>
      <p:sp>
        <p:nvSpPr>
          <p:cNvPr id="8195" name="Slide Number Placeholder 2"/>
          <p:cNvSpPr>
            <a:spLocks noGrp="1"/>
          </p:cNvSpPr>
          <p:nvPr>
            <p:ph type="sldNum" sz="quarter" idx="11"/>
          </p:nvPr>
        </p:nvSpPr>
        <p:spPr>
          <a:noFill/>
        </p:spPr>
        <p:txBody>
          <a:bodyPr/>
          <a:lstStyle/>
          <a:p>
            <a:fld id="{3BDA9A86-EB94-40CD-B801-7D62C1406FF8}" type="slidenum">
              <a:rPr lang="en-US" smtClean="0"/>
              <a:pPr/>
              <a:t>6</a:t>
            </a:fld>
            <a:endParaRPr lang="en-US" smtClean="0"/>
          </a:p>
        </p:txBody>
      </p:sp>
      <p:sp>
        <p:nvSpPr>
          <p:cNvPr id="8196" name="Footer Placeholder 3"/>
          <p:cNvSpPr>
            <a:spLocks noGrp="1"/>
          </p:cNvSpPr>
          <p:nvPr>
            <p:ph type="ftr" sz="quarter" idx="12"/>
          </p:nvPr>
        </p:nvSpPr>
        <p:spPr>
          <a:noFill/>
        </p:spPr>
        <p:txBody>
          <a:bodyPr/>
          <a:lstStyle/>
          <a:p>
            <a:r>
              <a:rPr lang="en-US" smtClean="0"/>
              <a:t>Intelligent Systems and Soft Computing</a:t>
            </a:r>
          </a:p>
        </p:txBody>
      </p:sp>
      <p:sp>
        <p:nvSpPr>
          <p:cNvPr id="16386" name="Rectangle 1026"/>
          <p:cNvSpPr>
            <a:spLocks noGrp="1" noRot="1" noChangeArrowheads="1"/>
          </p:cNvSpPr>
          <p:nvPr>
            <p:ph type="title" idx="4294967295"/>
          </p:nvPr>
        </p:nvSpPr>
        <p:spPr>
          <a:xfrm>
            <a:off x="276225" y="1358900"/>
            <a:ext cx="8702675" cy="3200400"/>
          </a:xfrm>
        </p:spPr>
        <p:txBody>
          <a:bodyPr/>
          <a:lstStyle/>
          <a:p>
            <a:pPr marL="381000" indent="-381000" algn="l" eaLnBrk="1" hangingPunct="1">
              <a:buClr>
                <a:schemeClr val="tx2"/>
              </a:buClr>
              <a:buFont typeface="Wingdings" pitchFamily="2" charset="2"/>
              <a:buChar char="n"/>
              <a:defRPr/>
            </a:pPr>
            <a:r>
              <a:rPr lang="en-US" sz="3000">
                <a:solidFill>
                  <a:srgbClr val="FFFFFF"/>
                </a:solidFill>
              </a:rPr>
              <a:t>A rule can have multiple antecedents joined by the keywords </a:t>
            </a:r>
            <a:r>
              <a:rPr lang="en-US" sz="3000" b="0">
                <a:solidFill>
                  <a:srgbClr val="FBFE00"/>
                </a:solidFill>
              </a:rPr>
              <a:t>AND </a:t>
            </a:r>
            <a:r>
              <a:rPr lang="en-US" sz="3000">
                <a:solidFill>
                  <a:srgbClr val="FFFFFF"/>
                </a:solidFill>
              </a:rPr>
              <a:t>(</a:t>
            </a:r>
            <a:r>
              <a:rPr lang="en-US" sz="3000" b="0">
                <a:solidFill>
                  <a:srgbClr val="FBFE00"/>
                </a:solidFill>
              </a:rPr>
              <a:t>conjunction</a:t>
            </a:r>
            <a:r>
              <a:rPr lang="en-US" sz="3000">
                <a:solidFill>
                  <a:srgbClr val="FFFFFF"/>
                </a:solidFill>
              </a:rPr>
              <a:t>), </a:t>
            </a:r>
            <a:r>
              <a:rPr lang="en-US" sz="3000" b="0">
                <a:solidFill>
                  <a:srgbClr val="FBFE00"/>
                </a:solidFill>
              </a:rPr>
              <a:t>OR </a:t>
            </a:r>
            <a:r>
              <a:rPr lang="en-US" sz="3000">
                <a:solidFill>
                  <a:srgbClr val="FFFFFF"/>
                </a:solidFill>
              </a:rPr>
              <a:t>(</a:t>
            </a:r>
            <a:r>
              <a:rPr lang="en-US" sz="3000" b="0">
                <a:solidFill>
                  <a:srgbClr val="FBFE00"/>
                </a:solidFill>
              </a:rPr>
              <a:t>disjunction</a:t>
            </a:r>
            <a:r>
              <a:rPr lang="en-US" sz="3000">
                <a:solidFill>
                  <a:srgbClr val="FFFFFF"/>
                </a:solidFill>
              </a:rPr>
              <a:t>) or a combination of both.</a:t>
            </a:r>
            <a:br>
              <a:rPr lang="en-US" sz="3000">
                <a:solidFill>
                  <a:srgbClr val="FFFFFF"/>
                </a:solidFill>
              </a:rPr>
            </a:br>
            <a:r>
              <a:rPr lang="en-US" sz="3000">
                <a:solidFill>
                  <a:srgbClr val="FFFFFF"/>
                </a:solidFill>
              </a:rPr>
              <a:t/>
            </a:r>
            <a:br>
              <a:rPr lang="en-US" sz="3000">
                <a:solidFill>
                  <a:srgbClr val="FFFFFF"/>
                </a:solidFill>
              </a:rPr>
            </a:br>
            <a:r>
              <a:rPr lang="en-US" sz="3000">
                <a:solidFill>
                  <a:srgbClr val="FFFFFF"/>
                </a:solidFill>
              </a:rPr>
              <a:t>IF 		</a:t>
            </a:r>
            <a:r>
              <a:rPr lang="en-US" sz="3000">
                <a:solidFill>
                  <a:srgbClr val="FFFFFF"/>
                </a:solidFill>
                <a:latin typeface="Symbol" pitchFamily="18" charset="2"/>
              </a:rPr>
              <a:t>&lt;</a:t>
            </a:r>
            <a:r>
              <a:rPr lang="en-US" sz="3000">
                <a:solidFill>
                  <a:srgbClr val="FFFFFF"/>
                </a:solidFill>
              </a:rPr>
              <a:t>antecedent 1</a:t>
            </a:r>
            <a:r>
              <a:rPr lang="en-US" sz="3000">
                <a:solidFill>
                  <a:srgbClr val="FFFFFF"/>
                </a:solidFill>
                <a:latin typeface="Symbol" pitchFamily="18" charset="2"/>
              </a:rPr>
              <a:t>&gt;</a:t>
            </a:r>
            <a:br>
              <a:rPr lang="en-US" sz="3000">
                <a:solidFill>
                  <a:srgbClr val="FFFFFF"/>
                </a:solidFill>
                <a:latin typeface="Symbol" pitchFamily="18" charset="2"/>
              </a:rPr>
            </a:br>
            <a:r>
              <a:rPr lang="en-US" sz="3000">
                <a:solidFill>
                  <a:srgbClr val="FFFFFF"/>
                </a:solidFill>
              </a:rPr>
              <a:t>AND 	</a:t>
            </a:r>
            <a:r>
              <a:rPr lang="en-US" sz="3000">
                <a:solidFill>
                  <a:srgbClr val="FFFFFF"/>
                </a:solidFill>
                <a:latin typeface="Symbol" pitchFamily="18" charset="2"/>
              </a:rPr>
              <a:t>&lt;</a:t>
            </a:r>
            <a:r>
              <a:rPr lang="en-US" sz="3000">
                <a:solidFill>
                  <a:srgbClr val="FFFFFF"/>
                </a:solidFill>
              </a:rPr>
              <a:t>antecedent 2</a:t>
            </a:r>
            <a:r>
              <a:rPr lang="en-US" sz="3000">
                <a:solidFill>
                  <a:srgbClr val="FFFFFF"/>
                </a:solidFill>
                <a:latin typeface="Symbol" pitchFamily="18" charset="2"/>
              </a:rPr>
              <a:t>&gt; 	</a:t>
            </a:r>
            <a:endParaRPr lang="en-US" sz="3000">
              <a:solidFill>
                <a:srgbClr val="000000"/>
              </a:solidFill>
              <a:effectLst>
                <a:outerShdw blurRad="38100" dist="38100" dir="2700000" algn="tl">
                  <a:srgbClr val="FFFFFF"/>
                </a:outerShdw>
              </a:effectLst>
            </a:endParaRPr>
          </a:p>
        </p:txBody>
      </p:sp>
      <p:sp>
        <p:nvSpPr>
          <p:cNvPr id="16387" name="Rectangle 1027"/>
          <p:cNvSpPr>
            <a:spLocks noChangeArrowheads="1"/>
          </p:cNvSpPr>
          <p:nvPr/>
        </p:nvSpPr>
        <p:spPr bwMode="auto">
          <a:xfrm>
            <a:off x="800100" y="304800"/>
            <a:ext cx="4135438" cy="1006475"/>
          </a:xfrm>
          <a:prstGeom prst="rect">
            <a:avLst/>
          </a:prstGeom>
          <a:noFill/>
          <a:ln w="12700" cap="sq">
            <a:noFill/>
            <a:miter lim="800000"/>
            <a:headEnd type="none" w="sm" len="sm"/>
            <a:tailEnd type="none" w="sm" len="sm"/>
          </a:ln>
          <a:effectLst/>
        </p:spPr>
        <p:txBody>
          <a:bodyPr wrap="none">
            <a:spAutoFit/>
          </a:bodyPr>
          <a:lstStyle/>
          <a:p>
            <a:pPr>
              <a:defRPr/>
            </a:pPr>
            <a:r>
              <a:rPr lang="en-US" sz="3000">
                <a:solidFill>
                  <a:srgbClr val="FFFFFF"/>
                </a:solidFill>
                <a:effectLst>
                  <a:outerShdw blurRad="38100" dist="38100" dir="2700000" algn="tl">
                    <a:srgbClr val="000000"/>
                  </a:outerShdw>
                </a:effectLst>
                <a:latin typeface="Times New Roman" pitchFamily="18" charset="0"/>
              </a:rPr>
              <a:t>IF 		</a:t>
            </a:r>
            <a:r>
              <a:rPr lang="en-US" sz="3000">
                <a:solidFill>
                  <a:srgbClr val="FFFFFF"/>
                </a:solidFill>
                <a:effectLst>
                  <a:outerShdw blurRad="38100" dist="38100" dir="2700000" algn="tl">
                    <a:srgbClr val="000000"/>
                  </a:outerShdw>
                </a:effectLst>
                <a:latin typeface="Symbol" pitchFamily="18" charset="2"/>
              </a:rPr>
              <a:t>&lt;</a:t>
            </a:r>
            <a:r>
              <a:rPr lang="en-US" sz="3000">
                <a:solidFill>
                  <a:srgbClr val="FFFFFF"/>
                </a:solidFill>
                <a:effectLst>
                  <a:outerShdw blurRad="38100" dist="38100" dir="2700000" algn="tl">
                    <a:srgbClr val="000000"/>
                  </a:outerShdw>
                </a:effectLst>
                <a:latin typeface="Times New Roman" pitchFamily="18" charset="0"/>
              </a:rPr>
              <a:t>antecedent</a:t>
            </a:r>
            <a:r>
              <a:rPr lang="en-US" sz="3000">
                <a:solidFill>
                  <a:srgbClr val="FFFFFF"/>
                </a:solidFill>
                <a:effectLst>
                  <a:outerShdw blurRad="38100" dist="38100" dir="2700000" algn="tl">
                    <a:srgbClr val="000000"/>
                  </a:outerShdw>
                </a:effectLst>
                <a:latin typeface="Symbol" pitchFamily="18" charset="2"/>
              </a:rPr>
              <a:t>&gt;</a:t>
            </a:r>
            <a:br>
              <a:rPr lang="en-US" sz="3000">
                <a:solidFill>
                  <a:srgbClr val="FFFFFF"/>
                </a:solidFill>
                <a:effectLst>
                  <a:outerShdw blurRad="38100" dist="38100" dir="2700000" algn="tl">
                    <a:srgbClr val="000000"/>
                  </a:outerShdw>
                </a:effectLst>
                <a:latin typeface="Symbol" pitchFamily="18" charset="2"/>
              </a:rPr>
            </a:br>
            <a:r>
              <a:rPr lang="en-US" sz="3000">
                <a:solidFill>
                  <a:srgbClr val="FFFFFF"/>
                </a:solidFill>
                <a:effectLst>
                  <a:outerShdw blurRad="38100" dist="38100" dir="2700000" algn="tl">
                    <a:srgbClr val="000000"/>
                  </a:outerShdw>
                </a:effectLst>
                <a:latin typeface="Times New Roman" pitchFamily="18" charset="0"/>
              </a:rPr>
              <a:t>THEN 	</a:t>
            </a:r>
            <a:r>
              <a:rPr lang="en-US" sz="3000">
                <a:solidFill>
                  <a:srgbClr val="FFFFFF"/>
                </a:solidFill>
                <a:effectLst>
                  <a:outerShdw blurRad="38100" dist="38100" dir="2700000" algn="tl">
                    <a:srgbClr val="000000"/>
                  </a:outerShdw>
                </a:effectLst>
                <a:latin typeface="Symbol" pitchFamily="18" charset="2"/>
              </a:rPr>
              <a:t>&lt;</a:t>
            </a:r>
            <a:r>
              <a:rPr lang="en-US" sz="3000">
                <a:solidFill>
                  <a:srgbClr val="FFFFFF"/>
                </a:solidFill>
                <a:effectLst>
                  <a:outerShdw blurRad="38100" dist="38100" dir="2700000" algn="tl">
                    <a:srgbClr val="000000"/>
                  </a:outerShdw>
                </a:effectLst>
                <a:latin typeface="Times New Roman" pitchFamily="18" charset="0"/>
              </a:rPr>
              <a:t>consequent</a:t>
            </a:r>
            <a:r>
              <a:rPr lang="en-US" sz="3000">
                <a:solidFill>
                  <a:srgbClr val="FFFFFF"/>
                </a:solidFill>
                <a:effectLst>
                  <a:outerShdw blurRad="38100" dist="38100" dir="2700000" algn="tl">
                    <a:srgbClr val="000000"/>
                  </a:outerShdw>
                </a:effectLst>
                <a:latin typeface="Symbol" pitchFamily="18" charset="2"/>
              </a:rPr>
              <a:t>&gt;</a:t>
            </a:r>
          </a:p>
        </p:txBody>
      </p:sp>
      <p:sp>
        <p:nvSpPr>
          <p:cNvPr id="16388" name="Rectangle 1028"/>
          <p:cNvSpPr>
            <a:spLocks noChangeArrowheads="1"/>
          </p:cNvSpPr>
          <p:nvPr/>
        </p:nvSpPr>
        <p:spPr bwMode="auto">
          <a:xfrm>
            <a:off x="685800" y="4724400"/>
            <a:ext cx="4294188" cy="1006475"/>
          </a:xfrm>
          <a:prstGeom prst="rect">
            <a:avLst/>
          </a:prstGeom>
          <a:noFill/>
          <a:ln w="12700" cap="sq">
            <a:noFill/>
            <a:miter lim="800000"/>
            <a:headEnd type="none" w="sm" len="sm"/>
            <a:tailEnd type="none" w="sm" len="sm"/>
          </a:ln>
          <a:effectLst/>
        </p:spPr>
        <p:txBody>
          <a:bodyPr wrap="none">
            <a:spAutoFit/>
          </a:bodyPr>
          <a:lstStyle/>
          <a:p>
            <a:pPr>
              <a:defRPr/>
            </a:pPr>
            <a:r>
              <a:rPr lang="en-US" sz="3000">
                <a:solidFill>
                  <a:srgbClr val="FFFFFF"/>
                </a:solidFill>
                <a:effectLst>
                  <a:outerShdw blurRad="38100" dist="38100" dir="2700000" algn="tl">
                    <a:srgbClr val="000000"/>
                  </a:outerShdw>
                </a:effectLst>
                <a:latin typeface="Times New Roman" pitchFamily="18" charset="0"/>
              </a:rPr>
              <a:t>AND	     </a:t>
            </a:r>
            <a:r>
              <a:rPr lang="en-US" sz="3000">
                <a:solidFill>
                  <a:srgbClr val="FFFFFF"/>
                </a:solidFill>
                <a:effectLst>
                  <a:outerShdw blurRad="38100" dist="38100" dir="2700000" algn="tl">
                    <a:srgbClr val="000000"/>
                  </a:outerShdw>
                </a:effectLst>
                <a:latin typeface="Symbol" pitchFamily="18" charset="2"/>
              </a:rPr>
              <a:t>&lt;</a:t>
            </a:r>
            <a:r>
              <a:rPr lang="en-US" sz="3000">
                <a:solidFill>
                  <a:srgbClr val="FFFFFF"/>
                </a:solidFill>
                <a:effectLst>
                  <a:outerShdw blurRad="38100" dist="38100" dir="2700000" algn="tl">
                    <a:srgbClr val="000000"/>
                  </a:outerShdw>
                </a:effectLst>
                <a:latin typeface="Times New Roman" pitchFamily="18" charset="0"/>
              </a:rPr>
              <a:t>antecedent </a:t>
            </a:r>
            <a:r>
              <a:rPr lang="en-US" sz="3000" i="1">
                <a:solidFill>
                  <a:srgbClr val="FFFFFF"/>
                </a:solidFill>
                <a:effectLst>
                  <a:outerShdw blurRad="38100" dist="38100" dir="2700000" algn="tl">
                    <a:srgbClr val="000000"/>
                  </a:outerShdw>
                </a:effectLst>
                <a:latin typeface="Times New Roman" pitchFamily="18" charset="0"/>
              </a:rPr>
              <a:t>n</a:t>
            </a:r>
            <a:r>
              <a:rPr lang="en-US" sz="3000">
                <a:solidFill>
                  <a:srgbClr val="FFFFFF"/>
                </a:solidFill>
                <a:effectLst>
                  <a:outerShdw blurRad="38100" dist="38100" dir="2700000" algn="tl">
                    <a:srgbClr val="000000"/>
                  </a:outerShdw>
                </a:effectLst>
                <a:latin typeface="Symbol" pitchFamily="18" charset="2"/>
              </a:rPr>
              <a:t>&gt;    </a:t>
            </a:r>
            <a:br>
              <a:rPr lang="en-US" sz="3000">
                <a:solidFill>
                  <a:srgbClr val="FFFFFF"/>
                </a:solidFill>
                <a:effectLst>
                  <a:outerShdw blurRad="38100" dist="38100" dir="2700000" algn="tl">
                    <a:srgbClr val="000000"/>
                  </a:outerShdw>
                </a:effectLst>
                <a:latin typeface="Symbol" pitchFamily="18" charset="2"/>
              </a:rPr>
            </a:br>
            <a:r>
              <a:rPr lang="en-US" sz="3000">
                <a:solidFill>
                  <a:srgbClr val="FFFFFF"/>
                </a:solidFill>
                <a:effectLst>
                  <a:outerShdw blurRad="38100" dist="38100" dir="2700000" algn="tl">
                    <a:srgbClr val="000000"/>
                  </a:outerShdw>
                </a:effectLst>
                <a:latin typeface="Times New Roman" pitchFamily="18" charset="0"/>
              </a:rPr>
              <a:t>THEN    </a:t>
            </a:r>
            <a:r>
              <a:rPr lang="en-US" sz="3000">
                <a:solidFill>
                  <a:srgbClr val="FFFFFF"/>
                </a:solidFill>
                <a:effectLst>
                  <a:outerShdw blurRad="38100" dist="38100" dir="2700000" algn="tl">
                    <a:srgbClr val="000000"/>
                  </a:outerShdw>
                </a:effectLst>
                <a:latin typeface="Symbol" pitchFamily="18" charset="2"/>
              </a:rPr>
              <a:t>&lt;</a:t>
            </a:r>
            <a:r>
              <a:rPr lang="en-US" sz="3000">
                <a:solidFill>
                  <a:srgbClr val="FFFFFF"/>
                </a:solidFill>
                <a:effectLst>
                  <a:outerShdw blurRad="38100" dist="38100" dir="2700000" algn="tl">
                    <a:srgbClr val="000000"/>
                  </a:outerShdw>
                </a:effectLst>
                <a:latin typeface="Times New Roman" pitchFamily="18" charset="0"/>
              </a:rPr>
              <a:t>consequent</a:t>
            </a:r>
            <a:r>
              <a:rPr lang="en-US" sz="3000">
                <a:solidFill>
                  <a:srgbClr val="FFFFFF"/>
                </a:solidFill>
                <a:effectLst>
                  <a:outerShdw blurRad="38100" dist="38100" dir="2700000" algn="tl">
                    <a:srgbClr val="000000"/>
                  </a:outerShdw>
                </a:effectLst>
                <a:latin typeface="Symbol" pitchFamily="18" charset="2"/>
              </a:rPr>
              <a:t>&gt;</a:t>
            </a:r>
          </a:p>
        </p:txBody>
      </p:sp>
      <p:sp>
        <p:nvSpPr>
          <p:cNvPr id="16389" name="Rectangle 1029"/>
          <p:cNvSpPr>
            <a:spLocks noChangeArrowheads="1"/>
          </p:cNvSpPr>
          <p:nvPr/>
        </p:nvSpPr>
        <p:spPr bwMode="auto">
          <a:xfrm>
            <a:off x="2774950" y="4243388"/>
            <a:ext cx="6102350" cy="822325"/>
          </a:xfrm>
          <a:prstGeom prst="rect">
            <a:avLst/>
          </a:prstGeom>
          <a:noFill/>
          <a:ln w="12700" cap="sq">
            <a:noFill/>
            <a:miter lim="800000"/>
            <a:headEnd type="none" w="sm" len="sm"/>
            <a:tailEnd type="none" w="sm" len="sm"/>
          </a:ln>
          <a:effectLst/>
        </p:spPr>
        <p:txBody>
          <a:bodyPr>
            <a:spAutoFit/>
          </a:bodyPr>
          <a:lstStyle/>
          <a:p>
            <a:pPr>
              <a:lnSpc>
                <a:spcPct val="40000"/>
              </a:lnSpc>
              <a:defRPr/>
            </a:pPr>
            <a:r>
              <a:rPr lang="en-US" sz="3000" b="1">
                <a:solidFill>
                  <a:srgbClr val="FFFFFF"/>
                </a:solidFill>
                <a:effectLst>
                  <a:outerShdw blurRad="38100" dist="38100" dir="2700000" algn="tl">
                    <a:srgbClr val="000000"/>
                  </a:outerShdw>
                </a:effectLst>
                <a:latin typeface="Times New Roman" pitchFamily="18" charset="0"/>
              </a:rPr>
              <a:t> .				       .</a:t>
            </a:r>
            <a:br>
              <a:rPr lang="en-US" sz="3000" b="1">
                <a:solidFill>
                  <a:srgbClr val="FFFFFF"/>
                </a:solidFill>
                <a:effectLst>
                  <a:outerShdw blurRad="38100" dist="38100" dir="2700000" algn="tl">
                    <a:srgbClr val="000000"/>
                  </a:outerShdw>
                </a:effectLst>
                <a:latin typeface="Times New Roman" pitchFamily="18" charset="0"/>
              </a:rPr>
            </a:br>
            <a:r>
              <a:rPr lang="en-US" sz="3000" b="1">
                <a:solidFill>
                  <a:srgbClr val="FFFFFF"/>
                </a:solidFill>
                <a:effectLst>
                  <a:outerShdw blurRad="38100" dist="38100" dir="2700000" algn="tl">
                    <a:srgbClr val="000000"/>
                  </a:outerShdw>
                </a:effectLst>
                <a:latin typeface="Times New Roman" pitchFamily="18" charset="0"/>
              </a:rPr>
              <a:t> .				       .</a:t>
            </a:r>
            <a:br>
              <a:rPr lang="en-US" sz="3000" b="1">
                <a:solidFill>
                  <a:srgbClr val="FFFFFF"/>
                </a:solidFill>
                <a:effectLst>
                  <a:outerShdw blurRad="38100" dist="38100" dir="2700000" algn="tl">
                    <a:srgbClr val="000000"/>
                  </a:outerShdw>
                </a:effectLst>
                <a:latin typeface="Times New Roman" pitchFamily="18" charset="0"/>
              </a:rPr>
            </a:br>
            <a:r>
              <a:rPr lang="en-US" sz="3000" b="1">
                <a:solidFill>
                  <a:srgbClr val="FFFFFF"/>
                </a:solidFill>
                <a:effectLst>
                  <a:outerShdw blurRad="38100" dist="38100" dir="2700000" algn="tl">
                    <a:srgbClr val="000000"/>
                  </a:outerShdw>
                </a:effectLst>
                <a:latin typeface="Times New Roman" pitchFamily="18" charset="0"/>
              </a:rPr>
              <a:t> .				       .</a:t>
            </a:r>
            <a:br>
              <a:rPr lang="en-US" sz="3000" b="1">
                <a:solidFill>
                  <a:srgbClr val="FFFFFF"/>
                </a:solidFill>
                <a:effectLst>
                  <a:outerShdw blurRad="38100" dist="38100" dir="2700000" algn="tl">
                    <a:srgbClr val="000000"/>
                  </a:outerShdw>
                </a:effectLst>
                <a:latin typeface="Times New Roman" pitchFamily="18" charset="0"/>
              </a:rPr>
            </a:br>
            <a:endParaRPr lang="en-US" sz="3000" b="1">
              <a:solidFill>
                <a:srgbClr val="FFFFFF"/>
              </a:solidFill>
              <a:effectLst>
                <a:outerShdw blurRad="38100" dist="38100" dir="2700000" algn="tl">
                  <a:srgbClr val="000000"/>
                </a:outerShdw>
              </a:effectLst>
              <a:latin typeface="Times New Roman" pitchFamily="18" charset="0"/>
            </a:endParaRPr>
          </a:p>
        </p:txBody>
      </p:sp>
      <p:sp>
        <p:nvSpPr>
          <p:cNvPr id="16390" name="Rectangle 1030"/>
          <p:cNvSpPr>
            <a:spLocks noChangeArrowheads="1"/>
          </p:cNvSpPr>
          <p:nvPr/>
        </p:nvSpPr>
        <p:spPr bwMode="auto">
          <a:xfrm>
            <a:off x="5383213" y="3336925"/>
            <a:ext cx="3532187" cy="549275"/>
          </a:xfrm>
          <a:prstGeom prst="rect">
            <a:avLst/>
          </a:prstGeom>
          <a:noFill/>
          <a:ln w="12700" cap="sq">
            <a:noFill/>
            <a:miter lim="800000"/>
            <a:headEnd type="none" w="sm" len="sm"/>
            <a:tailEnd type="none" w="sm" len="sm"/>
          </a:ln>
          <a:effectLst/>
        </p:spPr>
        <p:txBody>
          <a:bodyPr wrap="none">
            <a:spAutoFit/>
          </a:bodyPr>
          <a:lstStyle/>
          <a:p>
            <a:pPr>
              <a:defRPr/>
            </a:pPr>
            <a:r>
              <a:rPr lang="en-US" sz="3000">
                <a:solidFill>
                  <a:srgbClr val="FFFFFF"/>
                </a:solidFill>
                <a:effectLst>
                  <a:outerShdw blurRad="38100" dist="38100" dir="2700000" algn="tl">
                    <a:srgbClr val="000000"/>
                  </a:outerShdw>
                </a:effectLst>
                <a:latin typeface="Times New Roman" pitchFamily="18" charset="0"/>
              </a:rPr>
              <a:t>IF 	 </a:t>
            </a:r>
            <a:r>
              <a:rPr lang="en-US" sz="3000">
                <a:solidFill>
                  <a:srgbClr val="FFFFFF"/>
                </a:solidFill>
                <a:effectLst>
                  <a:outerShdw blurRad="38100" dist="38100" dir="2700000" algn="tl">
                    <a:srgbClr val="000000"/>
                  </a:outerShdw>
                </a:effectLst>
                <a:latin typeface="Symbol" pitchFamily="18" charset="2"/>
              </a:rPr>
              <a:t>&lt;</a:t>
            </a:r>
            <a:r>
              <a:rPr lang="en-US" sz="3000">
                <a:solidFill>
                  <a:srgbClr val="FFFFFF"/>
                </a:solidFill>
                <a:effectLst>
                  <a:outerShdw blurRad="38100" dist="38100" dir="2700000" algn="tl">
                    <a:srgbClr val="000000"/>
                  </a:outerShdw>
                </a:effectLst>
                <a:latin typeface="Times New Roman" pitchFamily="18" charset="0"/>
              </a:rPr>
              <a:t>antecedent 1</a:t>
            </a:r>
            <a:r>
              <a:rPr lang="en-US" sz="3000">
                <a:solidFill>
                  <a:srgbClr val="FFFFFF"/>
                </a:solidFill>
                <a:effectLst>
                  <a:outerShdw blurRad="38100" dist="38100" dir="2700000" algn="tl">
                    <a:srgbClr val="000000"/>
                  </a:outerShdw>
                </a:effectLst>
                <a:latin typeface="Symbol" pitchFamily="18" charset="2"/>
              </a:rPr>
              <a:t>&gt;</a:t>
            </a:r>
          </a:p>
        </p:txBody>
      </p:sp>
      <p:sp>
        <p:nvSpPr>
          <p:cNvPr id="16391" name="Rectangle 1031"/>
          <p:cNvSpPr>
            <a:spLocks noChangeArrowheads="1"/>
          </p:cNvSpPr>
          <p:nvPr/>
        </p:nvSpPr>
        <p:spPr bwMode="auto">
          <a:xfrm>
            <a:off x="5383213" y="3870325"/>
            <a:ext cx="3532187" cy="549275"/>
          </a:xfrm>
          <a:prstGeom prst="rect">
            <a:avLst/>
          </a:prstGeom>
          <a:noFill/>
          <a:ln w="12700" cap="sq">
            <a:noFill/>
            <a:miter lim="800000"/>
            <a:headEnd type="none" w="sm" len="sm"/>
            <a:tailEnd type="none" w="sm" len="sm"/>
          </a:ln>
          <a:effectLst/>
        </p:spPr>
        <p:txBody>
          <a:bodyPr wrap="none">
            <a:spAutoFit/>
          </a:bodyPr>
          <a:lstStyle/>
          <a:p>
            <a:pPr>
              <a:defRPr/>
            </a:pPr>
            <a:r>
              <a:rPr lang="en-US" sz="3000">
                <a:solidFill>
                  <a:srgbClr val="FFFFFF"/>
                </a:solidFill>
                <a:effectLst>
                  <a:outerShdw blurRad="38100" dist="38100" dir="2700000" algn="tl">
                    <a:srgbClr val="000000"/>
                  </a:outerShdw>
                </a:effectLst>
                <a:latin typeface="Times New Roman" pitchFamily="18" charset="0"/>
              </a:rPr>
              <a:t>OR 	 </a:t>
            </a:r>
            <a:r>
              <a:rPr lang="en-US" sz="3000">
                <a:solidFill>
                  <a:srgbClr val="FFFFFF"/>
                </a:solidFill>
                <a:effectLst>
                  <a:outerShdw blurRad="38100" dist="38100" dir="2700000" algn="tl">
                    <a:srgbClr val="000000"/>
                  </a:outerShdw>
                </a:effectLst>
                <a:latin typeface="Symbol" pitchFamily="18" charset="2"/>
              </a:rPr>
              <a:t>&lt;</a:t>
            </a:r>
            <a:r>
              <a:rPr lang="en-US" sz="3000">
                <a:solidFill>
                  <a:srgbClr val="FFFFFF"/>
                </a:solidFill>
                <a:effectLst>
                  <a:outerShdw blurRad="38100" dist="38100" dir="2700000" algn="tl">
                    <a:srgbClr val="000000"/>
                  </a:outerShdw>
                </a:effectLst>
                <a:latin typeface="Times New Roman" pitchFamily="18" charset="0"/>
              </a:rPr>
              <a:t>antecedent 2</a:t>
            </a:r>
            <a:r>
              <a:rPr lang="en-US" sz="3000">
                <a:solidFill>
                  <a:srgbClr val="FFFFFF"/>
                </a:solidFill>
                <a:effectLst>
                  <a:outerShdw blurRad="38100" dist="38100" dir="2700000" algn="tl">
                    <a:srgbClr val="000000"/>
                  </a:outerShdw>
                </a:effectLst>
                <a:latin typeface="Symbol" pitchFamily="18" charset="2"/>
              </a:rPr>
              <a:t>&gt;</a:t>
            </a:r>
          </a:p>
        </p:txBody>
      </p:sp>
      <p:sp>
        <p:nvSpPr>
          <p:cNvPr id="16392" name="Rectangle 1032"/>
          <p:cNvSpPr>
            <a:spLocks noChangeArrowheads="1"/>
          </p:cNvSpPr>
          <p:nvPr/>
        </p:nvSpPr>
        <p:spPr bwMode="auto">
          <a:xfrm>
            <a:off x="5349875" y="4724400"/>
            <a:ext cx="3717925" cy="549275"/>
          </a:xfrm>
          <a:prstGeom prst="rect">
            <a:avLst/>
          </a:prstGeom>
          <a:noFill/>
          <a:ln w="12700" cap="sq">
            <a:noFill/>
            <a:miter lim="800000"/>
            <a:headEnd type="none" w="sm" len="sm"/>
            <a:tailEnd type="none" w="sm" len="sm"/>
          </a:ln>
          <a:effectLst/>
        </p:spPr>
        <p:txBody>
          <a:bodyPr wrap="none">
            <a:spAutoFit/>
          </a:bodyPr>
          <a:lstStyle/>
          <a:p>
            <a:pPr>
              <a:defRPr/>
            </a:pPr>
            <a:r>
              <a:rPr lang="en-US" sz="3000">
                <a:solidFill>
                  <a:srgbClr val="FFFFFF"/>
                </a:solidFill>
                <a:effectLst>
                  <a:outerShdw blurRad="38100" dist="38100" dir="2700000" algn="tl">
                    <a:srgbClr val="000000"/>
                  </a:outerShdw>
                </a:effectLst>
                <a:latin typeface="Times New Roman" pitchFamily="18" charset="0"/>
              </a:rPr>
              <a:t>OR      </a:t>
            </a:r>
            <a:r>
              <a:rPr lang="en-US" sz="3000">
                <a:solidFill>
                  <a:srgbClr val="FFFFFF"/>
                </a:solidFill>
                <a:effectLst>
                  <a:outerShdw blurRad="38100" dist="38100" dir="2700000" algn="tl">
                    <a:srgbClr val="000000"/>
                  </a:outerShdw>
                </a:effectLst>
                <a:latin typeface="Symbol" pitchFamily="18" charset="2"/>
              </a:rPr>
              <a:t>&lt;</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antecedent </a:t>
            </a:r>
            <a:r>
              <a:rPr lang="en-US" sz="3000" i="1">
                <a:solidFill>
                  <a:srgbClr val="FFFFFF"/>
                </a:solidFill>
                <a:effectLst>
                  <a:outerShdw blurRad="38100" dist="38100" dir="2700000" algn="tl">
                    <a:srgbClr val="000000"/>
                  </a:outerShdw>
                </a:effectLst>
                <a:latin typeface="Times New Roman" pitchFamily="18" charset="0"/>
              </a:rPr>
              <a:t>n</a:t>
            </a:r>
            <a:r>
              <a:rPr lang="en-US" sz="3000">
                <a:solidFill>
                  <a:srgbClr val="FFFFFF"/>
                </a:solidFill>
                <a:effectLst>
                  <a:outerShdw blurRad="38100" dist="38100" dir="2700000" algn="tl">
                    <a:srgbClr val="000000"/>
                  </a:outerShdw>
                </a:effectLst>
                <a:latin typeface="Symbol" pitchFamily="18" charset="2"/>
              </a:rPr>
              <a:t>&gt;</a:t>
            </a:r>
          </a:p>
        </p:txBody>
      </p:sp>
      <p:sp>
        <p:nvSpPr>
          <p:cNvPr id="16393" name="Rectangle 1033"/>
          <p:cNvSpPr>
            <a:spLocks noChangeArrowheads="1"/>
          </p:cNvSpPr>
          <p:nvPr/>
        </p:nvSpPr>
        <p:spPr bwMode="auto">
          <a:xfrm>
            <a:off x="5313363" y="5257800"/>
            <a:ext cx="3525837" cy="549275"/>
          </a:xfrm>
          <a:prstGeom prst="rect">
            <a:avLst/>
          </a:prstGeom>
          <a:noFill/>
          <a:ln w="12700" cap="sq">
            <a:noFill/>
            <a:miter lim="800000"/>
            <a:headEnd type="none" w="sm" len="sm"/>
            <a:tailEnd type="none" w="sm" len="sm"/>
          </a:ln>
          <a:effectLst/>
        </p:spPr>
        <p:txBody>
          <a:bodyPr wrap="none">
            <a:spAutoFit/>
          </a:bodyPr>
          <a:lstStyle/>
          <a:p>
            <a:pPr>
              <a:defRPr/>
            </a:pPr>
            <a:r>
              <a:rPr lang="en-US" sz="3000">
                <a:solidFill>
                  <a:srgbClr val="FFFFFF"/>
                </a:solidFill>
                <a:effectLst>
                  <a:outerShdw blurRad="38100" dist="38100" dir="2700000" algn="tl">
                    <a:srgbClr val="000000"/>
                  </a:outerShdw>
                </a:effectLst>
                <a:latin typeface="Times New Roman" pitchFamily="18" charset="0"/>
              </a:rPr>
              <a:t>THEN </a:t>
            </a:r>
            <a:r>
              <a:rPr lang="en-US" sz="3000">
                <a:solidFill>
                  <a:srgbClr val="FFFFFF"/>
                </a:solidFill>
                <a:effectLst>
                  <a:outerShdw blurRad="38100" dist="38100" dir="2700000" algn="tl">
                    <a:srgbClr val="000000"/>
                  </a:outerShdw>
                </a:effectLst>
                <a:latin typeface="Symbol" pitchFamily="18" charset="2"/>
              </a:rPr>
              <a:t>&lt;</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consequent</a:t>
            </a:r>
            <a:r>
              <a:rPr lang="en-US" sz="3000">
                <a:solidFill>
                  <a:srgbClr val="FFFFFF"/>
                </a:solidFill>
                <a:effectLst>
                  <a:outerShdw blurRad="38100" dist="38100" dir="2700000" algn="tl">
                    <a:srgbClr val="000000"/>
                  </a:outerShdw>
                </a:effectLst>
                <a:latin typeface="Symbol" pitchFamily="18" charset="2"/>
              </a:rPr>
              <a:t>&gt;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1"/>
          <p:cNvSpPr>
            <a:spLocks noGrp="1"/>
          </p:cNvSpPr>
          <p:nvPr>
            <p:ph type="dt" sz="quarter" idx="10"/>
          </p:nvPr>
        </p:nvSpPr>
        <p:spPr>
          <a:noFill/>
        </p:spPr>
        <p:txBody>
          <a:bodyPr/>
          <a:lstStyle/>
          <a:p>
            <a:r>
              <a:rPr lang="en-US" smtClean="0"/>
              <a:t>1/24/2008</a:t>
            </a:r>
          </a:p>
        </p:txBody>
      </p:sp>
      <p:sp>
        <p:nvSpPr>
          <p:cNvPr id="9219" name="Slide Number Placeholder 2"/>
          <p:cNvSpPr>
            <a:spLocks noGrp="1"/>
          </p:cNvSpPr>
          <p:nvPr>
            <p:ph type="sldNum" sz="quarter" idx="11"/>
          </p:nvPr>
        </p:nvSpPr>
        <p:spPr>
          <a:noFill/>
        </p:spPr>
        <p:txBody>
          <a:bodyPr/>
          <a:lstStyle/>
          <a:p>
            <a:fld id="{5BEB2EDC-CFCB-4D49-B710-EFF27C956631}" type="slidenum">
              <a:rPr lang="en-US" smtClean="0"/>
              <a:pPr/>
              <a:t>7</a:t>
            </a:fld>
            <a:endParaRPr lang="en-US" smtClean="0"/>
          </a:p>
        </p:txBody>
      </p:sp>
      <p:sp>
        <p:nvSpPr>
          <p:cNvPr id="9220" name="Footer Placeholder 3"/>
          <p:cNvSpPr>
            <a:spLocks noGrp="1"/>
          </p:cNvSpPr>
          <p:nvPr>
            <p:ph type="ftr" sz="quarter" idx="12"/>
          </p:nvPr>
        </p:nvSpPr>
        <p:spPr>
          <a:noFill/>
        </p:spPr>
        <p:txBody>
          <a:bodyPr/>
          <a:lstStyle/>
          <a:p>
            <a:r>
              <a:rPr lang="en-US" smtClean="0"/>
              <a:t>Intelligent Systems and Soft Computing</a:t>
            </a:r>
          </a:p>
        </p:txBody>
      </p:sp>
      <p:sp>
        <p:nvSpPr>
          <p:cNvPr id="17411" name="Rectangle 3"/>
          <p:cNvSpPr>
            <a:spLocks noChangeArrowheads="1"/>
          </p:cNvSpPr>
          <p:nvPr/>
        </p:nvSpPr>
        <p:spPr bwMode="auto">
          <a:xfrm>
            <a:off x="271463" y="279400"/>
            <a:ext cx="8832850" cy="5529263"/>
          </a:xfrm>
          <a:prstGeom prst="rect">
            <a:avLst/>
          </a:prstGeom>
          <a:noFill/>
          <a:ln w="12700" cap="sq">
            <a:noFill/>
            <a:miter lim="800000"/>
            <a:headEnd type="none" w="sm" len="sm"/>
            <a:tailEnd type="none" w="sm" len="sm"/>
          </a:ln>
          <a:effectLst/>
        </p:spPr>
        <p:txBody>
          <a:bodyPr>
            <a:spAutoFit/>
          </a:bodyPr>
          <a:lstStyle/>
          <a:p>
            <a:pPr marL="381000" indent="-381000">
              <a:lnSpc>
                <a:spcPct val="90000"/>
              </a:lnSpc>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antecedent of a rule incorporates two parts: an </a:t>
            </a:r>
            <a:r>
              <a:rPr lang="en-US" sz="3000" b="1" i="1">
                <a:solidFill>
                  <a:srgbClr val="FBFE00"/>
                </a:solidFill>
                <a:effectLst>
                  <a:outerShdw blurRad="38100" dist="38100" dir="2700000" algn="tl">
                    <a:srgbClr val="000000"/>
                  </a:outerShdw>
                </a:effectLst>
                <a:latin typeface="Times New Roman" pitchFamily="18" charset="0"/>
              </a:rPr>
              <a:t>object </a:t>
            </a:r>
            <a:r>
              <a:rPr lang="en-US" sz="3000">
                <a:solidFill>
                  <a:srgbClr val="FFFFFF"/>
                </a:solidFill>
                <a:effectLst>
                  <a:outerShdw blurRad="38100" dist="38100" dir="2700000" algn="tl">
                    <a:srgbClr val="000000"/>
                  </a:outerShdw>
                </a:effectLst>
                <a:latin typeface="Times New Roman" pitchFamily="18" charset="0"/>
              </a:rPr>
              <a:t>(</a:t>
            </a:r>
            <a:r>
              <a:rPr lang="en-US" sz="3000" i="1">
                <a:solidFill>
                  <a:srgbClr val="FFFFFF"/>
                </a:solidFill>
                <a:effectLst>
                  <a:outerShdw blurRad="38100" dist="38100" dir="2700000" algn="tl">
                    <a:srgbClr val="000000"/>
                  </a:outerShdw>
                </a:effectLst>
                <a:latin typeface="Times New Roman" pitchFamily="18" charset="0"/>
              </a:rPr>
              <a:t>linguistic object</a:t>
            </a:r>
            <a:r>
              <a:rPr lang="en-US" sz="3000">
                <a:solidFill>
                  <a:srgbClr val="FFFFFF"/>
                </a:solidFill>
                <a:effectLst>
                  <a:outerShdw blurRad="38100" dist="38100" dir="2700000" algn="tl">
                    <a:srgbClr val="000000"/>
                  </a:outerShdw>
                </a:effectLst>
                <a:latin typeface="Times New Roman" pitchFamily="18" charset="0"/>
              </a:rPr>
              <a:t>) and its</a:t>
            </a:r>
            <a:r>
              <a:rPr lang="en-US" sz="3000" b="1" i="1">
                <a:solidFill>
                  <a:srgbClr val="000000"/>
                </a:solidFill>
                <a:effectLst>
                  <a:outerShdw blurRad="38100" dist="38100" dir="2700000" algn="tl">
                    <a:srgbClr val="FFFFFF"/>
                  </a:outerShdw>
                </a:effectLst>
                <a:latin typeface="Times New Roman" pitchFamily="18" charset="0"/>
              </a:rPr>
              <a:t> </a:t>
            </a:r>
            <a:r>
              <a:rPr lang="en-US" sz="3000" b="1" i="1">
                <a:solidFill>
                  <a:srgbClr val="FBFE00"/>
                </a:solidFill>
                <a:effectLst>
                  <a:outerShdw blurRad="38100" dist="38100" dir="2700000" algn="tl">
                    <a:srgbClr val="000000"/>
                  </a:outerShdw>
                </a:effectLst>
                <a:latin typeface="Times New Roman" pitchFamily="18" charset="0"/>
              </a:rPr>
              <a:t>value</a:t>
            </a:r>
            <a:r>
              <a:rPr lang="en-US" sz="3000">
                <a:solidFill>
                  <a:srgbClr val="FFFFFF"/>
                </a:solidFill>
                <a:effectLst>
                  <a:outerShdw blurRad="38100" dist="38100" dir="2700000" algn="tl">
                    <a:srgbClr val="000000"/>
                  </a:outerShdw>
                </a:effectLst>
                <a:latin typeface="Times New Roman" pitchFamily="18" charset="0"/>
              </a:rPr>
              <a:t>. The object and its value are linked by an </a:t>
            </a:r>
            <a:r>
              <a:rPr lang="en-US" sz="3000" b="1" i="1">
                <a:solidFill>
                  <a:srgbClr val="FBFE00"/>
                </a:solidFill>
                <a:effectLst>
                  <a:outerShdw blurRad="38100" dist="38100" dir="2700000" algn="tl">
                    <a:srgbClr val="000000"/>
                  </a:outerShdw>
                </a:effectLst>
                <a:latin typeface="Times New Roman" pitchFamily="18" charset="0"/>
              </a:rPr>
              <a:t>operator</a:t>
            </a:r>
            <a:r>
              <a:rPr lang="en-US" sz="3000">
                <a:solidFill>
                  <a:srgbClr val="FFFFFF"/>
                </a:solidFill>
                <a:effectLst>
                  <a:outerShdw blurRad="38100" dist="38100" dir="2700000" algn="tl">
                    <a:srgbClr val="000000"/>
                  </a:outerShdw>
                </a:effectLst>
                <a:latin typeface="Times New Roman" pitchFamily="18" charset="0"/>
              </a:rPr>
              <a:t>.</a:t>
            </a:r>
          </a:p>
          <a:p>
            <a:pPr marL="381000" indent="-381000">
              <a:lnSpc>
                <a:spcPct val="90000"/>
              </a:lnSpc>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The operator identifies the object and assigns the value. Operators such as </a:t>
            </a:r>
            <a:r>
              <a:rPr lang="en-US" sz="3000" i="1">
                <a:solidFill>
                  <a:srgbClr val="FFFFFF"/>
                </a:solidFill>
                <a:effectLst>
                  <a:outerShdw blurRad="38100" dist="38100" dir="2700000" algn="tl">
                    <a:srgbClr val="000000"/>
                  </a:outerShdw>
                </a:effectLst>
                <a:latin typeface="Times New Roman" pitchFamily="18" charset="0"/>
              </a:rPr>
              <a:t>is</a:t>
            </a:r>
            <a:r>
              <a:rPr lang="en-US" sz="3000">
                <a:solidFill>
                  <a:srgbClr val="FFFFFF"/>
                </a:solidFill>
                <a:effectLst>
                  <a:outerShdw blurRad="38100" dist="38100" dir="2700000" algn="tl">
                    <a:srgbClr val="000000"/>
                  </a:outerShdw>
                </a:effectLst>
                <a:latin typeface="Times New Roman" pitchFamily="18" charset="0"/>
              </a:rPr>
              <a:t>, </a:t>
            </a:r>
            <a:r>
              <a:rPr lang="en-US" sz="3000" i="1">
                <a:solidFill>
                  <a:srgbClr val="FFFFFF"/>
                </a:solidFill>
                <a:effectLst>
                  <a:outerShdw blurRad="38100" dist="38100" dir="2700000" algn="tl">
                    <a:srgbClr val="000000"/>
                  </a:outerShdw>
                </a:effectLst>
                <a:latin typeface="Times New Roman" pitchFamily="18" charset="0"/>
              </a:rPr>
              <a:t>are</a:t>
            </a:r>
            <a:r>
              <a:rPr lang="en-US" sz="3000">
                <a:solidFill>
                  <a:srgbClr val="FFFFFF"/>
                </a:solidFill>
                <a:effectLst>
                  <a:outerShdw blurRad="38100" dist="38100" dir="2700000" algn="tl">
                    <a:srgbClr val="000000"/>
                  </a:outerShdw>
                </a:effectLst>
                <a:latin typeface="Times New Roman" pitchFamily="18" charset="0"/>
              </a:rPr>
              <a:t>, </a:t>
            </a:r>
            <a:r>
              <a:rPr lang="en-US" sz="3000" i="1">
                <a:solidFill>
                  <a:srgbClr val="FFFFFF"/>
                </a:solidFill>
                <a:effectLst>
                  <a:outerShdw blurRad="38100" dist="38100" dir="2700000" algn="tl">
                    <a:srgbClr val="000000"/>
                  </a:outerShdw>
                </a:effectLst>
                <a:latin typeface="Times New Roman" pitchFamily="18" charset="0"/>
              </a:rPr>
              <a:t>is not</a:t>
            </a:r>
            <a:r>
              <a:rPr lang="en-US" sz="3000">
                <a:solidFill>
                  <a:srgbClr val="FFFFFF"/>
                </a:solidFill>
                <a:effectLst>
                  <a:outerShdw blurRad="38100" dist="38100" dir="2700000" algn="tl">
                    <a:srgbClr val="000000"/>
                  </a:outerShdw>
                </a:effectLst>
                <a:latin typeface="Times New Roman" pitchFamily="18" charset="0"/>
              </a:rPr>
              <a:t>, </a:t>
            </a:r>
            <a:r>
              <a:rPr lang="en-US" sz="3000" i="1">
                <a:solidFill>
                  <a:srgbClr val="FFFFFF"/>
                </a:solidFill>
                <a:effectLst>
                  <a:outerShdw blurRad="38100" dist="38100" dir="2700000" algn="tl">
                    <a:srgbClr val="000000"/>
                  </a:outerShdw>
                </a:effectLst>
                <a:latin typeface="Times New Roman" pitchFamily="18" charset="0"/>
              </a:rPr>
              <a:t>are not </a:t>
            </a:r>
            <a:r>
              <a:rPr lang="en-US" sz="3000">
                <a:solidFill>
                  <a:srgbClr val="FFFFFF"/>
                </a:solidFill>
                <a:effectLst>
                  <a:outerShdw blurRad="38100" dist="38100" dir="2700000" algn="tl">
                    <a:srgbClr val="000000"/>
                  </a:outerShdw>
                </a:effectLst>
                <a:latin typeface="Times New Roman" pitchFamily="18" charset="0"/>
              </a:rPr>
              <a:t>are used to assign a </a:t>
            </a:r>
            <a:r>
              <a:rPr lang="en-US" sz="3000" b="1">
                <a:solidFill>
                  <a:srgbClr val="FBFE00"/>
                </a:solidFill>
                <a:effectLst>
                  <a:outerShdw blurRad="38100" dist="38100" dir="2700000" algn="tl">
                    <a:srgbClr val="000000"/>
                  </a:outerShdw>
                </a:effectLst>
                <a:latin typeface="Times New Roman" pitchFamily="18" charset="0"/>
              </a:rPr>
              <a:t>symbolic value</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to a linguistic object.</a:t>
            </a:r>
          </a:p>
          <a:p>
            <a:pPr marL="381000" indent="-381000">
              <a:lnSpc>
                <a:spcPct val="90000"/>
              </a:lnSpc>
              <a:spcBef>
                <a:spcPct val="30000"/>
              </a:spcBef>
              <a:buClr>
                <a:schemeClr val="tx2"/>
              </a:buClr>
              <a:buFont typeface="Wingdings" pitchFamily="2" charset="2"/>
              <a:buChar char="n"/>
              <a:defRPr/>
            </a:pPr>
            <a:r>
              <a:rPr lang="en-US" sz="3000">
                <a:solidFill>
                  <a:srgbClr val="FFFFFF"/>
                </a:solidFill>
                <a:effectLst>
                  <a:outerShdw blurRad="38100" dist="38100" dir="2700000" algn="tl">
                    <a:srgbClr val="000000"/>
                  </a:outerShdw>
                </a:effectLst>
                <a:latin typeface="Times New Roman" pitchFamily="18" charset="0"/>
              </a:rPr>
              <a:t>Expert systems can also use mathematical operators to define an object as numerical and assign it to the </a:t>
            </a:r>
            <a:r>
              <a:rPr lang="en-US" sz="3000" b="1">
                <a:solidFill>
                  <a:srgbClr val="FBFE00"/>
                </a:solidFill>
                <a:effectLst>
                  <a:outerShdw blurRad="38100" dist="38100" dir="2700000" algn="tl">
                    <a:srgbClr val="000000"/>
                  </a:outerShdw>
                </a:effectLst>
                <a:latin typeface="Times New Roman" pitchFamily="18" charset="0"/>
              </a:rPr>
              <a:t>numerical value</a:t>
            </a:r>
            <a:r>
              <a:rPr lang="en-US" sz="3000">
                <a:solidFill>
                  <a:srgbClr val="FFFFFF"/>
                </a:solidFill>
                <a:effectLst>
                  <a:outerShdw blurRad="38100" dist="38100" dir="2700000" algn="tl">
                    <a:srgbClr val="000000"/>
                  </a:outerShdw>
                </a:effectLst>
                <a:latin typeface="Times New Roman" pitchFamily="18" charset="0"/>
              </a:rPr>
              <a:t>.</a:t>
            </a:r>
          </a:p>
          <a:p>
            <a:pPr marL="381000" indent="-381000">
              <a:lnSpc>
                <a:spcPct val="70000"/>
              </a:lnSpc>
              <a:spcBef>
                <a:spcPct val="50000"/>
              </a:spcBef>
              <a:buClr>
                <a:schemeClr val="tx2"/>
              </a:buClr>
              <a:buFont typeface="Wingdings" pitchFamily="2" charset="2"/>
              <a:buNone/>
              <a:defRPr/>
            </a:pPr>
            <a:r>
              <a:rPr lang="en-US" sz="3000">
                <a:solidFill>
                  <a:srgbClr val="FFFFFF"/>
                </a:solidFill>
                <a:effectLst>
                  <a:outerShdw blurRad="38100" dist="38100" dir="2700000" algn="tl">
                    <a:srgbClr val="000000"/>
                  </a:outerShdw>
                </a:effectLst>
                <a:latin typeface="Times New Roman" pitchFamily="18" charset="0"/>
              </a:rPr>
              <a:t>	IF 		‘age of the customer’ &lt; 18</a:t>
            </a:r>
          </a:p>
          <a:p>
            <a:pPr marL="381000" indent="-381000">
              <a:lnSpc>
                <a:spcPct val="70000"/>
              </a:lnSpc>
              <a:spcBef>
                <a:spcPct val="30000"/>
              </a:spcBef>
              <a:defRPr/>
            </a:pPr>
            <a:r>
              <a:rPr lang="en-US" sz="3000">
                <a:solidFill>
                  <a:srgbClr val="FFFFFF"/>
                </a:solidFill>
                <a:effectLst>
                  <a:outerShdw blurRad="38100" dist="38100" dir="2700000" algn="tl">
                    <a:srgbClr val="000000"/>
                  </a:outerShdw>
                </a:effectLst>
                <a:latin typeface="Times New Roman" pitchFamily="18" charset="0"/>
              </a:rPr>
              <a:t>	AND 	‘cash withdrawal’ &gt; 1000</a:t>
            </a:r>
          </a:p>
          <a:p>
            <a:pPr marL="381000" indent="-381000">
              <a:lnSpc>
                <a:spcPct val="70000"/>
              </a:lnSpc>
              <a:spcBef>
                <a:spcPct val="30000"/>
              </a:spcBef>
              <a:defRPr/>
            </a:pPr>
            <a:r>
              <a:rPr lang="en-US" sz="3000">
                <a:solidFill>
                  <a:srgbClr val="FFFFFF"/>
                </a:solidFill>
                <a:effectLst>
                  <a:outerShdw blurRad="38100" dist="38100" dir="2700000" algn="tl">
                    <a:srgbClr val="000000"/>
                  </a:outerShdw>
                </a:effectLst>
                <a:latin typeface="Times New Roman" pitchFamily="18" charset="0"/>
              </a:rPr>
              <a:t>	THEN</a:t>
            </a:r>
            <a:r>
              <a:rPr lang="en-US" sz="3000">
                <a:solidFill>
                  <a:srgbClr val="000000"/>
                </a:solidFill>
                <a:effectLst>
                  <a:outerShdw blurRad="38100" dist="38100" dir="2700000" algn="tl">
                    <a:srgbClr val="FFFFFF"/>
                  </a:outerShdw>
                </a:effectLst>
                <a:latin typeface="Times New Roman" pitchFamily="18" charset="0"/>
              </a:rPr>
              <a:t> 	</a:t>
            </a:r>
            <a:r>
              <a:rPr lang="en-US" sz="3000">
                <a:solidFill>
                  <a:srgbClr val="FFFFFF"/>
                </a:solidFill>
                <a:effectLst>
                  <a:outerShdw blurRad="38100" dist="38100" dir="2700000" algn="tl">
                    <a:srgbClr val="000000"/>
                  </a:outerShdw>
                </a:effectLst>
                <a:latin typeface="Times New Roman" pitchFamily="18" charset="0"/>
              </a:rPr>
              <a:t>‘signature of the parent’ is required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a:noFill/>
        </p:spPr>
        <p:txBody>
          <a:bodyPr/>
          <a:lstStyle/>
          <a:p>
            <a:r>
              <a:rPr lang="en-US" smtClean="0"/>
              <a:t>1/24/2008</a:t>
            </a:r>
          </a:p>
        </p:txBody>
      </p:sp>
      <p:sp>
        <p:nvSpPr>
          <p:cNvPr id="10243" name="Slide Number Placeholder 2"/>
          <p:cNvSpPr>
            <a:spLocks noGrp="1"/>
          </p:cNvSpPr>
          <p:nvPr>
            <p:ph type="sldNum" sz="quarter" idx="11"/>
          </p:nvPr>
        </p:nvSpPr>
        <p:spPr>
          <a:noFill/>
        </p:spPr>
        <p:txBody>
          <a:bodyPr/>
          <a:lstStyle/>
          <a:p>
            <a:fld id="{E25E77A0-FD2C-43C0-B653-BBC637134F1A}" type="slidenum">
              <a:rPr lang="en-US" smtClean="0"/>
              <a:pPr/>
              <a:t>8</a:t>
            </a:fld>
            <a:endParaRPr lang="en-US" smtClean="0"/>
          </a:p>
        </p:txBody>
      </p:sp>
      <p:sp>
        <p:nvSpPr>
          <p:cNvPr id="10244" name="Footer Placeholder 3"/>
          <p:cNvSpPr>
            <a:spLocks noGrp="1"/>
          </p:cNvSpPr>
          <p:nvPr>
            <p:ph type="ftr" sz="quarter" idx="12"/>
          </p:nvPr>
        </p:nvSpPr>
        <p:spPr>
          <a:noFill/>
        </p:spPr>
        <p:txBody>
          <a:bodyPr/>
          <a:lstStyle/>
          <a:p>
            <a:r>
              <a:rPr lang="en-US" smtClean="0"/>
              <a:t>Intelligent Systems and Soft Computing</a:t>
            </a:r>
          </a:p>
        </p:txBody>
      </p:sp>
      <p:sp>
        <p:nvSpPr>
          <p:cNvPr id="18434" name="Rectangle 1026"/>
          <p:cNvSpPr>
            <a:spLocks noChangeArrowheads="1"/>
          </p:cNvSpPr>
          <p:nvPr/>
        </p:nvSpPr>
        <p:spPr bwMode="auto">
          <a:xfrm>
            <a:off x="296863" y="1266825"/>
            <a:ext cx="8347075" cy="5026025"/>
          </a:xfrm>
          <a:prstGeom prst="rect">
            <a:avLst/>
          </a:prstGeom>
          <a:noFill/>
          <a:ln w="12700" cap="sq">
            <a:noFill/>
            <a:miter lim="800000"/>
            <a:headEnd type="none" w="sm" len="sm"/>
            <a:tailEnd type="none" w="sm" len="sm"/>
          </a:ln>
          <a:effectLst/>
        </p:spPr>
        <p:txBody>
          <a:bodyPr>
            <a:spAutoFit/>
          </a:bodyPr>
          <a:lstStyle/>
          <a:p>
            <a:pPr marL="381000" indent="-381000">
              <a:lnSpc>
                <a:spcPct val="95000"/>
              </a:lnSpc>
              <a:spcBef>
                <a:spcPct val="30000"/>
              </a:spcBef>
              <a:buFont typeface="Wingdings" pitchFamily="2" charset="2"/>
              <a:buChar char="n"/>
              <a:defRPr/>
            </a:pPr>
            <a:r>
              <a:rPr lang="en-US" sz="2700" b="1">
                <a:solidFill>
                  <a:srgbClr val="FBFE00"/>
                </a:solidFill>
                <a:effectLst>
                  <a:outerShdw blurRad="38100" dist="38100" dir="2700000" algn="tl">
                    <a:srgbClr val="000000"/>
                  </a:outerShdw>
                </a:effectLst>
                <a:latin typeface="Times New Roman" pitchFamily="18" charset="0"/>
              </a:rPr>
              <a:t>Relation                                                                            </a:t>
            </a:r>
            <a:r>
              <a:rPr lang="en-US" sz="2700">
                <a:solidFill>
                  <a:srgbClr val="FFFFFF"/>
                </a:solidFill>
                <a:effectLst>
                  <a:outerShdw blurRad="38100" dist="38100" dir="2700000" algn="tl">
                    <a:srgbClr val="000000"/>
                  </a:outerShdw>
                </a:effectLst>
                <a:latin typeface="Times New Roman" pitchFamily="18" charset="0"/>
              </a:rPr>
              <a:t>IF 		the ‘fuel tank’ is empty                                 THEN	the car is dead</a:t>
            </a:r>
          </a:p>
          <a:p>
            <a:pPr marL="381000" indent="-381000">
              <a:lnSpc>
                <a:spcPct val="95000"/>
              </a:lnSpc>
              <a:spcBef>
                <a:spcPct val="30000"/>
              </a:spcBef>
              <a:buClr>
                <a:schemeClr val="tx2"/>
              </a:buClr>
              <a:buFont typeface="Wingdings" pitchFamily="2" charset="2"/>
              <a:buChar char="n"/>
              <a:defRPr/>
            </a:pPr>
            <a:r>
              <a:rPr lang="en-US" sz="2700" b="1">
                <a:solidFill>
                  <a:srgbClr val="FBFE00"/>
                </a:solidFill>
                <a:effectLst>
                  <a:outerShdw blurRad="38100" dist="38100" dir="2700000" algn="tl">
                    <a:srgbClr val="000000"/>
                  </a:outerShdw>
                </a:effectLst>
                <a:latin typeface="Times New Roman" pitchFamily="18" charset="0"/>
              </a:rPr>
              <a:t>Recommendation                                                            </a:t>
            </a:r>
            <a:r>
              <a:rPr lang="en-US" sz="2700">
                <a:solidFill>
                  <a:srgbClr val="FFFFFF"/>
                </a:solidFill>
                <a:effectLst>
                  <a:outerShdw blurRad="38100" dist="38100" dir="2700000" algn="tl">
                    <a:srgbClr val="000000"/>
                  </a:outerShdw>
                </a:effectLst>
                <a:latin typeface="Times New Roman" pitchFamily="18" charset="0"/>
              </a:rPr>
              <a:t>IF 		the season is autumn                                          AND 	the sky is cloudy                                       AND 	the forecast is drizzle                              THEN 	the advice is ‘take an umbrella’</a:t>
            </a:r>
          </a:p>
          <a:p>
            <a:pPr marL="381000" indent="-381000">
              <a:lnSpc>
                <a:spcPct val="95000"/>
              </a:lnSpc>
              <a:spcBef>
                <a:spcPct val="30000"/>
              </a:spcBef>
              <a:buClr>
                <a:schemeClr val="tx2"/>
              </a:buClr>
              <a:buFont typeface="Wingdings" pitchFamily="2" charset="2"/>
              <a:buChar char="n"/>
              <a:defRPr/>
            </a:pPr>
            <a:r>
              <a:rPr lang="en-US" sz="2700" b="1">
                <a:solidFill>
                  <a:srgbClr val="FBFE00"/>
                </a:solidFill>
                <a:effectLst>
                  <a:outerShdw blurRad="38100" dist="38100" dir="2700000" algn="tl">
                    <a:srgbClr val="000000"/>
                  </a:outerShdw>
                </a:effectLst>
                <a:latin typeface="Times New Roman" pitchFamily="18" charset="0"/>
              </a:rPr>
              <a:t>Directive</a:t>
            </a:r>
            <a:r>
              <a:rPr lang="en-US" sz="2700">
                <a:solidFill>
                  <a:srgbClr val="FFFFFF"/>
                </a:solidFill>
                <a:effectLst>
                  <a:outerShdw blurRad="38100" dist="38100" dir="2700000" algn="tl">
                    <a:srgbClr val="000000"/>
                  </a:outerShdw>
                </a:effectLst>
                <a:latin typeface="Times New Roman" pitchFamily="18" charset="0"/>
              </a:rPr>
              <a:t>	                                                                              IF 		the car is dead                                              AND 	the ‘fuel tank’ is empty                          THEN 	the action is ‘refuel the car’</a:t>
            </a:r>
          </a:p>
        </p:txBody>
      </p:sp>
      <p:sp>
        <p:nvSpPr>
          <p:cNvPr id="18435" name="Rectangle 1027"/>
          <p:cNvSpPr>
            <a:spLocks noChangeArrowheads="1"/>
          </p:cNvSpPr>
          <p:nvPr/>
        </p:nvSpPr>
        <p:spPr bwMode="auto">
          <a:xfrm>
            <a:off x="639763" y="244475"/>
            <a:ext cx="8347075" cy="1006475"/>
          </a:xfrm>
          <a:prstGeom prst="rect">
            <a:avLst/>
          </a:prstGeom>
          <a:noFill/>
          <a:ln w="12700" cap="sq">
            <a:noFill/>
            <a:miter lim="800000"/>
            <a:headEnd type="none" w="sm" len="sm"/>
            <a:tailEnd type="none" w="sm" len="sm"/>
          </a:ln>
          <a:effectLst/>
        </p:spPr>
        <p:txBody>
          <a:bodyPr>
            <a:spAutoFit/>
          </a:bodyPr>
          <a:lstStyle/>
          <a:p>
            <a:pPr>
              <a:spcBef>
                <a:spcPct val="50000"/>
              </a:spcBef>
              <a:defRPr/>
            </a:pPr>
            <a:r>
              <a:rPr lang="en-US" sz="3000" b="1">
                <a:solidFill>
                  <a:srgbClr val="FFFFFF"/>
                </a:solidFill>
                <a:effectLst>
                  <a:outerShdw blurRad="38100" dist="38100" dir="2700000" algn="tl">
                    <a:srgbClr val="000000"/>
                  </a:outerShdw>
                </a:effectLst>
                <a:latin typeface="Times New Roman" pitchFamily="18" charset="0"/>
              </a:rPr>
              <a:t>Rules can represent relations, recommendations, directives, strategies and heuristics: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1"/>
          <p:cNvSpPr>
            <a:spLocks noGrp="1"/>
          </p:cNvSpPr>
          <p:nvPr>
            <p:ph type="dt" sz="quarter" idx="10"/>
          </p:nvPr>
        </p:nvSpPr>
        <p:spPr>
          <a:noFill/>
        </p:spPr>
        <p:txBody>
          <a:bodyPr/>
          <a:lstStyle/>
          <a:p>
            <a:r>
              <a:rPr lang="en-US" smtClean="0"/>
              <a:t>1/24/2008</a:t>
            </a:r>
          </a:p>
        </p:txBody>
      </p:sp>
      <p:sp>
        <p:nvSpPr>
          <p:cNvPr id="11267" name="Slide Number Placeholder 2"/>
          <p:cNvSpPr>
            <a:spLocks noGrp="1"/>
          </p:cNvSpPr>
          <p:nvPr>
            <p:ph type="sldNum" sz="quarter" idx="11"/>
          </p:nvPr>
        </p:nvSpPr>
        <p:spPr>
          <a:noFill/>
        </p:spPr>
        <p:txBody>
          <a:bodyPr/>
          <a:lstStyle/>
          <a:p>
            <a:fld id="{213E843E-B67A-408B-B93B-67D7407E3713}" type="slidenum">
              <a:rPr lang="en-US" smtClean="0"/>
              <a:pPr/>
              <a:t>9</a:t>
            </a:fld>
            <a:endParaRPr lang="en-US" smtClean="0"/>
          </a:p>
        </p:txBody>
      </p:sp>
      <p:sp>
        <p:nvSpPr>
          <p:cNvPr id="11268" name="Footer Placeholder 3"/>
          <p:cNvSpPr>
            <a:spLocks noGrp="1"/>
          </p:cNvSpPr>
          <p:nvPr>
            <p:ph type="ftr" sz="quarter" idx="12"/>
          </p:nvPr>
        </p:nvSpPr>
        <p:spPr>
          <a:noFill/>
        </p:spPr>
        <p:txBody>
          <a:bodyPr/>
          <a:lstStyle/>
          <a:p>
            <a:r>
              <a:rPr lang="en-US" smtClean="0"/>
              <a:t>Intelligent Systems and Soft Computing</a:t>
            </a:r>
          </a:p>
        </p:txBody>
      </p:sp>
      <p:sp>
        <p:nvSpPr>
          <p:cNvPr id="19458" name="Rectangle 2"/>
          <p:cNvSpPr>
            <a:spLocks noChangeArrowheads="1"/>
          </p:cNvSpPr>
          <p:nvPr/>
        </p:nvSpPr>
        <p:spPr bwMode="auto">
          <a:xfrm>
            <a:off x="284163" y="342900"/>
            <a:ext cx="8347075" cy="5767388"/>
          </a:xfrm>
          <a:prstGeom prst="rect">
            <a:avLst/>
          </a:prstGeom>
          <a:noFill/>
          <a:ln w="12700" cap="sq">
            <a:noFill/>
            <a:miter lim="800000"/>
            <a:headEnd type="none" w="sm" len="sm"/>
            <a:tailEnd type="none" w="sm" len="sm"/>
          </a:ln>
          <a:effectLst/>
        </p:spPr>
        <p:txBody>
          <a:bodyPr>
            <a:spAutoFit/>
          </a:bodyPr>
          <a:lstStyle/>
          <a:p>
            <a:pPr marL="381000" indent="-381000">
              <a:spcBef>
                <a:spcPct val="30000"/>
              </a:spcBef>
              <a:buFont typeface="Wingdings" pitchFamily="2" charset="2"/>
              <a:buChar char="n"/>
              <a:defRPr/>
            </a:pPr>
            <a:r>
              <a:rPr lang="en-US" sz="2700" b="1">
                <a:solidFill>
                  <a:srgbClr val="FBFE00"/>
                </a:solidFill>
                <a:effectLst>
                  <a:outerShdw blurRad="38100" dist="38100" dir="2700000" algn="tl">
                    <a:srgbClr val="000000"/>
                  </a:outerShdw>
                </a:effectLst>
                <a:latin typeface="Times New Roman" pitchFamily="18" charset="0"/>
              </a:rPr>
              <a:t>Strategy                                                                                     </a:t>
            </a:r>
            <a:r>
              <a:rPr lang="en-US" sz="2700">
                <a:solidFill>
                  <a:srgbClr val="FFFFFF"/>
                </a:solidFill>
                <a:effectLst>
                  <a:outerShdw blurRad="38100" dist="38100" dir="2700000" algn="tl">
                    <a:srgbClr val="000000"/>
                  </a:outerShdw>
                </a:effectLst>
                <a:latin typeface="Times New Roman" pitchFamily="18" charset="0"/>
              </a:rPr>
              <a:t>IF 		the car is dead                                                 THEN 	the action is ‘check the fuel tank’;                            		step1 is complete                                           </a:t>
            </a:r>
          </a:p>
          <a:p>
            <a:pPr marL="381000" indent="-381000">
              <a:spcBef>
                <a:spcPct val="50000"/>
              </a:spcBef>
              <a:buFont typeface="Wingdings" pitchFamily="2" charset="2"/>
              <a:buNone/>
              <a:defRPr/>
            </a:pPr>
            <a:r>
              <a:rPr lang="en-US" sz="2700">
                <a:solidFill>
                  <a:srgbClr val="FFFFFF"/>
                </a:solidFill>
                <a:effectLst>
                  <a:outerShdw blurRad="38100" dist="38100" dir="2700000" algn="tl">
                    <a:srgbClr val="000000"/>
                  </a:outerShdw>
                </a:effectLst>
                <a:latin typeface="Times New Roman" pitchFamily="18" charset="0"/>
              </a:rPr>
              <a:t>	IF 		step1 is complete                                      AND 	the ‘fuel tank’ is full                               THEN 	the action is ‘check the battery’;                       		step2 is complete</a:t>
            </a:r>
          </a:p>
          <a:p>
            <a:pPr marL="381000" indent="-381000">
              <a:spcBef>
                <a:spcPct val="30000"/>
              </a:spcBef>
              <a:buFont typeface="Wingdings" pitchFamily="2" charset="2"/>
              <a:buChar char="n"/>
              <a:defRPr/>
            </a:pPr>
            <a:r>
              <a:rPr lang="en-US" sz="2700" b="1">
                <a:solidFill>
                  <a:srgbClr val="FBFE00"/>
                </a:solidFill>
                <a:effectLst>
                  <a:outerShdw blurRad="38100" dist="38100" dir="2700000" algn="tl">
                    <a:srgbClr val="000000"/>
                  </a:outerShdw>
                </a:effectLst>
                <a:latin typeface="Times New Roman" pitchFamily="18" charset="0"/>
              </a:rPr>
              <a:t>Heuristic</a:t>
            </a:r>
            <a:r>
              <a:rPr lang="en-US" sz="2700">
                <a:solidFill>
                  <a:srgbClr val="FFFFFF"/>
                </a:solidFill>
                <a:effectLst>
                  <a:outerShdw blurRad="38100" dist="38100" dir="2700000" algn="tl">
                    <a:srgbClr val="000000"/>
                  </a:outerShdw>
                </a:effectLst>
                <a:latin typeface="Times New Roman" pitchFamily="18" charset="0"/>
              </a:rPr>
              <a:t>	                                                                              IF 		the spill is liquid                                               AND 	the ‘spill pH’ &lt; 6                                           AND 	the ‘spill smell’ is vinegar                              THEN 	the ‘spill material’ is ‘acetic acid’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cs typeface="Arial"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cs typeface="Arial" pitchFamily="34"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1460</TotalTime>
  <Words>3834</Words>
  <Application>Microsoft Office PowerPoint</Application>
  <PresentationFormat>On-screen Show (4:3)</PresentationFormat>
  <Paragraphs>373</Paragraphs>
  <Slides>55</Slides>
  <Notes>55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55</vt:i4>
      </vt:variant>
    </vt:vector>
  </HeadingPairs>
  <TitlesOfParts>
    <vt:vector size="62" baseType="lpstr">
      <vt:lpstr>Arial</vt:lpstr>
      <vt:lpstr>Garamond</vt:lpstr>
      <vt:lpstr>MonotypeSorts</vt:lpstr>
      <vt:lpstr>Symbol</vt:lpstr>
      <vt:lpstr>Times New Roman</vt:lpstr>
      <vt:lpstr>Wingdings</vt:lpstr>
      <vt:lpstr>Stream</vt:lpstr>
      <vt:lpstr>PowerPoint Presentation</vt:lpstr>
      <vt:lpstr>PowerPoint Presentation</vt:lpstr>
      <vt:lpstr>PowerPoint Presentation</vt:lpstr>
      <vt:lpstr>PowerPoint Presentation</vt:lpstr>
      <vt:lpstr>PowerPoint Presentation</vt:lpstr>
      <vt:lpstr>A rule can have multiple antecedents joined by the keywords AND (conjunction), OR (disjunction) or a combination of both.  IF   &lt;antecedent 1&gt; AND  &lt;antecedent 2&gt;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Inference Engine Cycle</vt:lpstr>
      <vt:lpstr>Foundation of Expert Systems</vt:lpstr>
      <vt:lpstr>Production Systems</vt:lpstr>
      <vt:lpstr>Post Production System</vt:lpstr>
      <vt:lpstr>Example of Production Rules</vt:lpstr>
      <vt:lpstr>Markov Algorithm</vt:lpstr>
      <vt:lpstr>Markov Algorithm</vt:lpstr>
      <vt:lpstr>Rete Algorithm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laserwords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saba</dc:creator>
  <cp:lastModifiedBy>Handoyo Widi Nugroho</cp:lastModifiedBy>
  <cp:revision>200</cp:revision>
  <cp:lastPrinted>2006-06-11T23:50:11Z</cp:lastPrinted>
  <dcterms:created xsi:type="dcterms:W3CDTF">2006-02-09T05:12:37Z</dcterms:created>
  <dcterms:modified xsi:type="dcterms:W3CDTF">2021-01-05T08:02:46Z</dcterms:modified>
</cp:coreProperties>
</file>