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02" r:id="rId2"/>
    <p:sldId id="257" r:id="rId3"/>
    <p:sldId id="259" r:id="rId4"/>
    <p:sldId id="303" r:id="rId5"/>
    <p:sldId id="304" r:id="rId6"/>
    <p:sldId id="305" r:id="rId7"/>
    <p:sldId id="306" r:id="rId8"/>
    <p:sldId id="260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>
        <p:scale>
          <a:sx n="60" d="100"/>
          <a:sy n="60" d="100"/>
        </p:scale>
        <p:origin x="1436" y="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447801"/>
            <a:ext cx="6619244" cy="3329581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4777380"/>
            <a:ext cx="6619244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/>
              <a:t>Klik untuk mengedit gaya subjudul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12/18/2023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92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12/18/2023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707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119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  <p:sldLayoutId id="2147483654" r:id="rId5"/>
    <p:sldLayoutId id="2147483655" r:id="rId6"/>
    <p:sldLayoutId id="2147483656" r:id="rId7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963EBD1-B369-FA58-B08A-BC40FCFB39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6216" y="404665"/>
            <a:ext cx="6619244" cy="1168168"/>
          </a:xfrm>
        </p:spPr>
        <p:txBody>
          <a:bodyPr>
            <a:normAutofit/>
          </a:bodyPr>
          <a:lstStyle/>
          <a:p>
            <a:pPr algn="ctr"/>
            <a:r>
              <a:rPr lang="ms-MY" sz="3200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Digitalisasi</a:t>
            </a:r>
            <a:r>
              <a:rPr lang="ms-MY" sz="3200" spc="-86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3200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Industri</a:t>
            </a:r>
            <a:r>
              <a:rPr lang="ms-MY" sz="3200" spc="-86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32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br>
              <a:rPr lang="id-ID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id-ID" sz="3200" dirty="0"/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B84FB5B8-0891-CB64-9664-8614DEEF44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5A93B498-66FD-27C9-305A-19B83AB1E488}"/>
              </a:ext>
            </a:extLst>
          </p:cNvPr>
          <p:cNvSpPr txBox="1"/>
          <p:nvPr/>
        </p:nvSpPr>
        <p:spPr>
          <a:xfrm>
            <a:off x="502920" y="1219200"/>
            <a:ext cx="81534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1600" dirty="0">
                <a:latin typeface="Google Sans"/>
              </a:rPr>
              <a:t>Digital </a:t>
            </a:r>
            <a:r>
              <a:rPr lang="id-ID" sz="1600" dirty="0" err="1">
                <a:latin typeface="Google Sans"/>
              </a:rPr>
              <a:t>tourism</a:t>
            </a:r>
            <a:r>
              <a:rPr lang="id-ID" sz="1600" dirty="0">
                <a:latin typeface="Google Sans"/>
              </a:rPr>
              <a:t> merupakan salah satu strategi yang </a:t>
            </a:r>
            <a:r>
              <a:rPr lang="id-ID" sz="1600" b="1" dirty="0">
                <a:latin typeface="Google Sans"/>
              </a:rPr>
              <a:t>efektif dalam mempromosikan </a:t>
            </a:r>
            <a:r>
              <a:rPr lang="id-ID" sz="1600" dirty="0">
                <a:latin typeface="Google Sans"/>
              </a:rPr>
              <a:t>berbagai destinasi dan potensi pariwisata Indonesia melalui berbagai platform. Artinya, digital </a:t>
            </a:r>
            <a:r>
              <a:rPr lang="id-ID" sz="1600" dirty="0" err="1">
                <a:latin typeface="Google Sans"/>
              </a:rPr>
              <a:t>tourism</a:t>
            </a:r>
            <a:r>
              <a:rPr lang="id-ID" sz="1600" dirty="0">
                <a:latin typeface="Google Sans"/>
              </a:rPr>
              <a:t> tidak hanya sekadar mengenalkan, namun juga menyebar keindahan pariwisata secara luas untuk meningkatkan jumlah wisatawan mancanegara .</a:t>
            </a:r>
            <a:endParaRPr lang="id-ID" sz="1600" dirty="0"/>
          </a:p>
        </p:txBody>
      </p:sp>
      <p:sp>
        <p:nvSpPr>
          <p:cNvPr id="7" name="Kotak Teks 6">
            <a:extLst>
              <a:ext uri="{FF2B5EF4-FFF2-40B4-BE49-F238E27FC236}">
                <a16:creationId xmlns:a16="http://schemas.microsoft.com/office/drawing/2014/main" id="{2B640F30-9246-DE81-5F9A-A9BBADBBD329}"/>
              </a:ext>
            </a:extLst>
          </p:cNvPr>
          <p:cNvSpPr txBox="1"/>
          <p:nvPr/>
        </p:nvSpPr>
        <p:spPr>
          <a:xfrm>
            <a:off x="502920" y="2686049"/>
            <a:ext cx="8069580" cy="34577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5261" marR="249079" algn="just">
              <a:spcBef>
                <a:spcPts val="472"/>
              </a:spcBef>
            </a:pPr>
            <a:r>
              <a:rPr lang="ms-MY" sz="160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Terdapat</a:t>
            </a:r>
            <a:r>
              <a:rPr lang="ms-MY" sz="1600" b="1" spc="-3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beberapa</a:t>
            </a:r>
            <a:r>
              <a:rPr lang="ms-MY" sz="1600" b="1" spc="-3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faktor</a:t>
            </a:r>
            <a:r>
              <a:rPr lang="ms-MY" sz="1600" b="1" spc="-3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600" b="1" spc="-3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mendukung</a:t>
            </a:r>
            <a:r>
              <a:rPr lang="ms-MY" sz="1600" b="1" spc="-3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keterlibatan</a:t>
            </a:r>
            <a:r>
              <a:rPr lang="ms-MY" sz="1600" b="1" spc="-3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teknologi</a:t>
            </a:r>
            <a:r>
              <a:rPr lang="ms-MY" sz="1600" b="1" spc="-3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digital</a:t>
            </a:r>
            <a:r>
              <a:rPr lang="ms-MY" sz="1600" b="1" spc="-3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bagi</a:t>
            </a:r>
            <a:r>
              <a:rPr lang="ms-MY" sz="1600" b="1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industri</a:t>
            </a:r>
            <a:r>
              <a:rPr lang="ms-MY" sz="1600" b="1" spc="-4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600" b="1" spc="-4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antara</a:t>
            </a:r>
            <a:r>
              <a:rPr lang="ms-MY" sz="1600" b="1" spc="-4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lain:</a:t>
            </a:r>
            <a:endParaRPr lang="id-ID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1936" indent="-257175" algn="just">
              <a:lnSpc>
                <a:spcPct val="115000"/>
              </a:lnSpc>
              <a:spcBef>
                <a:spcPts val="461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7188" algn="l"/>
              </a:tabLst>
            </a:pPr>
            <a:r>
              <a:rPr lang="ms-MY" sz="16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Kemampuan masyarakat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 pihak pelaku industri pariwisata dalam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mengakses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memanfaatkan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berbagai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teknologi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digital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saat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meningkat.</a:t>
            </a:r>
            <a:endParaRPr lang="id-ID" sz="160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2889" indent="-257175" algn="just">
              <a:lnSpc>
                <a:spcPct val="115000"/>
              </a:lnSpc>
              <a:buSzPts val="1100"/>
              <a:buFont typeface="Times New Roman" panose="02020603050405020304" pitchFamily="18" charset="0"/>
              <a:buAutoNum type="arabicPeriod"/>
              <a:tabLst>
                <a:tab pos="357188" algn="l"/>
              </a:tabLst>
            </a:pPr>
            <a:r>
              <a:rPr lang="ms-MY" sz="16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Kemudahan</a:t>
            </a:r>
            <a:r>
              <a:rPr lang="ms-MY" sz="160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160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mengakses</a:t>
            </a:r>
            <a:r>
              <a:rPr lang="ms-MY" sz="160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berbagai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teknologi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digital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tersebut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160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berbagai media atau</a:t>
            </a:r>
            <a:r>
              <a:rPr lang="ms-MY" sz="160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platform.</a:t>
            </a:r>
            <a:endParaRPr lang="id-ID" sz="160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2889" indent="-257175" algn="just">
              <a:lnSpc>
                <a:spcPct val="115000"/>
              </a:lnSpc>
              <a:buSzPts val="1100"/>
              <a:buFont typeface="Times New Roman" panose="02020603050405020304" pitchFamily="18" charset="0"/>
              <a:buAutoNum type="arabicPeriod"/>
              <a:tabLst>
                <a:tab pos="357188" algn="l"/>
              </a:tabLst>
            </a:pPr>
            <a:r>
              <a:rPr lang="ms-MY" sz="16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Biaya</a:t>
            </a:r>
            <a:r>
              <a:rPr lang="ms-MY" sz="160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akses</a:t>
            </a:r>
            <a:r>
              <a:rPr lang="ms-MY" sz="160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ms-MY" sz="160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teknologi</a:t>
            </a:r>
            <a:r>
              <a:rPr lang="ms-MY" sz="160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juga</a:t>
            </a:r>
            <a:r>
              <a:rPr lang="ms-MY" sz="160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semakin</a:t>
            </a:r>
            <a:r>
              <a:rPr lang="ms-MY" sz="160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murah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Selain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itu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beberapa layanan seperti tempat wisata, ruang kuliner, perkantoran,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600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lainnya</a:t>
            </a:r>
            <a:r>
              <a:rPr lang="ms-MY" sz="1600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senantiasa</a:t>
            </a:r>
            <a:r>
              <a:rPr lang="ms-MY" sz="1600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menyediakan</a:t>
            </a:r>
            <a:r>
              <a:rPr lang="ms-MY" sz="1600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akses</a:t>
            </a:r>
            <a:r>
              <a:rPr lang="ms-MY" sz="160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internet</a:t>
            </a:r>
            <a:r>
              <a:rPr lang="ms-MY" sz="1600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secara</a:t>
            </a:r>
            <a:r>
              <a:rPr lang="ms-MY" sz="1600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gratis.</a:t>
            </a:r>
            <a:endParaRPr lang="id-ID" sz="160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1936" indent="-257175" algn="just">
              <a:lnSpc>
                <a:spcPct val="115000"/>
              </a:lnSpc>
              <a:buSzPts val="1100"/>
              <a:buFont typeface="Times New Roman" panose="02020603050405020304" pitchFamily="18" charset="0"/>
              <a:buAutoNum type="arabicPeriod"/>
              <a:tabLst>
                <a:tab pos="357188" algn="l"/>
              </a:tabLst>
            </a:pPr>
            <a:r>
              <a:rPr lang="ms-MY" sz="16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Teknologi menjadi gaya hidup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bagi kebanyakan usia produktif saat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ini.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Teknologi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bukan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lagi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menjadi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perangkat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mewah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cukup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mahal.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Hampir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sebagian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besar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orang-orang</a:t>
            </a:r>
            <a:r>
              <a:rPr lang="ms-MY" sz="16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1600" spc="206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usia</a:t>
            </a:r>
            <a:r>
              <a:rPr lang="ms-MY" sz="1600" spc="206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produktif</a:t>
            </a:r>
            <a:r>
              <a:rPr lang="ms-MY" sz="1600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saat</a:t>
            </a:r>
            <a:r>
              <a:rPr lang="ms-MY" sz="1600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ms-MY" sz="160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pasti</a:t>
            </a:r>
            <a:r>
              <a:rPr lang="ms-MY" sz="160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kenal</a:t>
            </a:r>
            <a:r>
              <a:rPr lang="ms-MY" sz="1600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160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beberapa</a:t>
            </a:r>
            <a:r>
              <a:rPr lang="ms-MY" sz="160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teknologi</a:t>
            </a:r>
            <a:r>
              <a:rPr lang="ms-MY" sz="160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digital</a:t>
            </a:r>
            <a:r>
              <a:rPr lang="ms-MY" sz="1600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60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ada.</a:t>
            </a:r>
            <a:endParaRPr lang="id-ID" sz="160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410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Peran Teknologi dalam Pemulihan Pariwisata di Era New Normal ...">
            <a:extLst>
              <a:ext uri="{FF2B5EF4-FFF2-40B4-BE49-F238E27FC236}">
                <a16:creationId xmlns:a16="http://schemas.microsoft.com/office/drawing/2014/main" id="{5596B40F-C791-B1DD-3526-549FB6BDD4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7189" y="1343024"/>
            <a:ext cx="3934342" cy="2012498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Kotak Teks 2">
            <a:extLst>
              <a:ext uri="{FF2B5EF4-FFF2-40B4-BE49-F238E27FC236}">
                <a16:creationId xmlns:a16="http://schemas.microsoft.com/office/drawing/2014/main" id="{0FFF575F-5BB1-80F7-08F4-567B26470792}"/>
              </a:ext>
            </a:extLst>
          </p:cNvPr>
          <p:cNvSpPr txBox="1"/>
          <p:nvPr/>
        </p:nvSpPr>
        <p:spPr>
          <a:xfrm>
            <a:off x="484585" y="1556793"/>
            <a:ext cx="3123860" cy="398675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n-US" dirty="0" err="1">
                <a:latin typeface="+mj-lt"/>
                <a:ea typeface="+mj-ea"/>
                <a:cs typeface="+mj-cs"/>
              </a:rPr>
              <a:t>Teknologi</a:t>
            </a:r>
            <a:r>
              <a:rPr lang="en-US" dirty="0">
                <a:latin typeface="+mj-lt"/>
                <a:ea typeface="+mj-ea"/>
                <a:cs typeface="+mj-cs"/>
              </a:rPr>
              <a:t> yang </a:t>
            </a:r>
            <a:r>
              <a:rPr lang="en-US" dirty="0" err="1">
                <a:latin typeface="+mj-lt"/>
                <a:ea typeface="+mj-ea"/>
                <a:cs typeface="+mj-cs"/>
              </a:rPr>
              <a:t>dapat</a:t>
            </a:r>
            <a:r>
              <a:rPr lang="en-US" dirty="0">
                <a:latin typeface="+mj-lt"/>
                <a:ea typeface="+mj-ea"/>
                <a:cs typeface="+mj-cs"/>
              </a:rPr>
              <a:t> </a:t>
            </a:r>
            <a:r>
              <a:rPr lang="en-US" dirty="0" err="1">
                <a:latin typeface="+mj-lt"/>
                <a:ea typeface="+mj-ea"/>
                <a:cs typeface="+mj-cs"/>
              </a:rPr>
              <a:t>digunakan</a:t>
            </a:r>
            <a:r>
              <a:rPr lang="en-US" dirty="0">
                <a:latin typeface="+mj-lt"/>
                <a:ea typeface="+mj-ea"/>
                <a:cs typeface="+mj-cs"/>
              </a:rPr>
              <a:t> </a:t>
            </a:r>
            <a:r>
              <a:rPr lang="en-US" dirty="0" err="1">
                <a:latin typeface="+mj-lt"/>
                <a:ea typeface="+mj-ea"/>
                <a:cs typeface="+mj-cs"/>
              </a:rPr>
              <a:t>dalam</a:t>
            </a:r>
            <a:r>
              <a:rPr lang="en-US" dirty="0">
                <a:latin typeface="+mj-lt"/>
                <a:ea typeface="+mj-ea"/>
                <a:cs typeface="+mj-cs"/>
              </a:rPr>
              <a:t> </a:t>
            </a:r>
            <a:r>
              <a:rPr lang="en-US" dirty="0" err="1">
                <a:latin typeface="+mj-lt"/>
                <a:ea typeface="+mj-ea"/>
                <a:cs typeface="+mj-cs"/>
              </a:rPr>
              <a:t>sektor</a:t>
            </a:r>
            <a:r>
              <a:rPr lang="en-US" dirty="0">
                <a:latin typeface="+mj-lt"/>
                <a:ea typeface="+mj-ea"/>
                <a:cs typeface="+mj-cs"/>
              </a:rPr>
              <a:t> </a:t>
            </a:r>
            <a:r>
              <a:rPr lang="en-US" dirty="0" err="1">
                <a:latin typeface="+mj-lt"/>
                <a:ea typeface="+mj-ea"/>
                <a:cs typeface="+mj-cs"/>
              </a:rPr>
              <a:t>pariwisata</a:t>
            </a:r>
            <a:r>
              <a:rPr lang="en-US" dirty="0">
                <a:latin typeface="+mj-lt"/>
                <a:ea typeface="+mj-ea"/>
                <a:cs typeface="+mj-cs"/>
              </a:rPr>
              <a:t> </a:t>
            </a:r>
            <a:r>
              <a:rPr lang="en-US" dirty="0" err="1">
                <a:latin typeface="+mj-lt"/>
                <a:ea typeface="+mj-ea"/>
                <a:cs typeface="+mj-cs"/>
              </a:rPr>
              <a:t>antara</a:t>
            </a:r>
            <a:r>
              <a:rPr lang="en-US" dirty="0">
                <a:latin typeface="+mj-lt"/>
                <a:ea typeface="+mj-ea"/>
                <a:cs typeface="+mj-cs"/>
              </a:rPr>
              <a:t> lain </a:t>
            </a:r>
            <a:r>
              <a:rPr lang="en-US" dirty="0" err="1">
                <a:latin typeface="+mj-lt"/>
                <a:ea typeface="+mj-ea"/>
                <a:cs typeface="+mj-cs"/>
              </a:rPr>
              <a:t>seperti</a:t>
            </a:r>
            <a:r>
              <a:rPr lang="en-US" dirty="0">
                <a:latin typeface="+mj-lt"/>
                <a:ea typeface="+mj-ea"/>
                <a:cs typeface="+mj-cs"/>
              </a:rPr>
              <a:t> </a:t>
            </a:r>
            <a:r>
              <a:rPr lang="en-US" b="1" dirty="0">
                <a:latin typeface="+mj-lt"/>
                <a:ea typeface="+mj-ea"/>
                <a:cs typeface="+mj-cs"/>
              </a:rPr>
              <a:t>Mobile Augmented Reality, Virtual Reality (VR), Internet of Things (IoT), dan wearable devices. </a:t>
            </a:r>
            <a:r>
              <a:rPr lang="en-US" dirty="0">
                <a:latin typeface="+mj-lt"/>
                <a:ea typeface="+mj-ea"/>
                <a:cs typeface="+mj-cs"/>
              </a:rPr>
              <a:t>Sektor </a:t>
            </a:r>
            <a:r>
              <a:rPr lang="en-US" dirty="0" err="1">
                <a:latin typeface="+mj-lt"/>
                <a:ea typeface="+mj-ea"/>
                <a:cs typeface="+mj-cs"/>
              </a:rPr>
              <a:t>pariwisata</a:t>
            </a:r>
            <a:r>
              <a:rPr lang="en-US" dirty="0">
                <a:latin typeface="+mj-lt"/>
                <a:ea typeface="+mj-ea"/>
                <a:cs typeface="+mj-cs"/>
              </a:rPr>
              <a:t> juga </a:t>
            </a:r>
            <a:r>
              <a:rPr lang="en-US" dirty="0" err="1">
                <a:latin typeface="+mj-lt"/>
                <a:ea typeface="+mj-ea"/>
                <a:cs typeface="+mj-cs"/>
              </a:rPr>
              <a:t>dapat</a:t>
            </a:r>
            <a:r>
              <a:rPr lang="en-US" dirty="0">
                <a:latin typeface="+mj-lt"/>
                <a:ea typeface="+mj-ea"/>
                <a:cs typeface="+mj-cs"/>
              </a:rPr>
              <a:t> </a:t>
            </a:r>
            <a:r>
              <a:rPr lang="en-US" dirty="0" err="1">
                <a:latin typeface="+mj-lt"/>
                <a:ea typeface="+mj-ea"/>
                <a:cs typeface="+mj-cs"/>
              </a:rPr>
              <a:t>mengadaptasi</a:t>
            </a:r>
            <a:r>
              <a:rPr lang="en-US" dirty="0">
                <a:latin typeface="+mj-lt"/>
                <a:ea typeface="+mj-ea"/>
                <a:cs typeface="+mj-cs"/>
              </a:rPr>
              <a:t> virtual tourism agar </a:t>
            </a:r>
            <a:r>
              <a:rPr lang="en-US" dirty="0" err="1">
                <a:latin typeface="+mj-lt"/>
                <a:ea typeface="+mj-ea"/>
                <a:cs typeface="+mj-cs"/>
              </a:rPr>
              <a:t>tetap</a:t>
            </a:r>
            <a:r>
              <a:rPr lang="en-US" dirty="0">
                <a:latin typeface="+mj-lt"/>
                <a:ea typeface="+mj-ea"/>
                <a:cs typeface="+mj-cs"/>
              </a:rPr>
              <a:t> </a:t>
            </a:r>
            <a:r>
              <a:rPr lang="en-US" dirty="0" err="1">
                <a:latin typeface="+mj-lt"/>
                <a:ea typeface="+mj-ea"/>
                <a:cs typeface="+mj-cs"/>
              </a:rPr>
              <a:t>dapat</a:t>
            </a:r>
            <a:r>
              <a:rPr lang="en-US" dirty="0">
                <a:latin typeface="+mj-lt"/>
                <a:ea typeface="+mj-ea"/>
                <a:cs typeface="+mj-cs"/>
              </a:rPr>
              <a:t> </a:t>
            </a:r>
            <a:r>
              <a:rPr lang="en-US" dirty="0" err="1">
                <a:latin typeface="+mj-lt"/>
                <a:ea typeface="+mj-ea"/>
                <a:cs typeface="+mj-cs"/>
              </a:rPr>
              <a:t>memberikan</a:t>
            </a:r>
            <a:r>
              <a:rPr lang="en-US" dirty="0">
                <a:latin typeface="+mj-lt"/>
                <a:ea typeface="+mj-ea"/>
                <a:cs typeface="+mj-cs"/>
              </a:rPr>
              <a:t> </a:t>
            </a:r>
            <a:r>
              <a:rPr lang="en-US" dirty="0" err="1">
                <a:latin typeface="+mj-lt"/>
                <a:ea typeface="+mj-ea"/>
                <a:cs typeface="+mj-cs"/>
              </a:rPr>
              <a:t>fasilitas</a:t>
            </a:r>
            <a:r>
              <a:rPr lang="en-US" dirty="0">
                <a:latin typeface="+mj-lt"/>
                <a:ea typeface="+mj-ea"/>
                <a:cs typeface="+mj-cs"/>
              </a:rPr>
              <a:t> </a:t>
            </a:r>
            <a:r>
              <a:rPr lang="en-US" dirty="0" err="1">
                <a:latin typeface="+mj-lt"/>
                <a:ea typeface="+mj-ea"/>
                <a:cs typeface="+mj-cs"/>
              </a:rPr>
              <a:t>terhadap</a:t>
            </a:r>
            <a:r>
              <a:rPr lang="en-US" dirty="0">
                <a:latin typeface="+mj-lt"/>
                <a:ea typeface="+mj-ea"/>
                <a:cs typeface="+mj-cs"/>
              </a:rPr>
              <a:t> </a:t>
            </a:r>
            <a:r>
              <a:rPr lang="en-US" dirty="0" err="1">
                <a:latin typeface="+mj-lt"/>
                <a:ea typeface="+mj-ea"/>
                <a:cs typeface="+mj-cs"/>
              </a:rPr>
              <a:t>konsumen</a:t>
            </a:r>
            <a:r>
              <a:rPr lang="en-US" dirty="0">
                <a:latin typeface="+mj-lt"/>
                <a:ea typeface="+mj-ea"/>
                <a:cs typeface="+mj-cs"/>
              </a:rPr>
              <a:t> di </a:t>
            </a:r>
            <a:r>
              <a:rPr lang="en-US" dirty="0" err="1">
                <a:latin typeface="+mj-lt"/>
                <a:ea typeface="+mj-ea"/>
                <a:cs typeface="+mj-cs"/>
              </a:rPr>
              <a:t>tengah</a:t>
            </a:r>
            <a:r>
              <a:rPr lang="en-US" dirty="0">
                <a:latin typeface="+mj-lt"/>
                <a:ea typeface="+mj-ea"/>
                <a:cs typeface="+mj-cs"/>
              </a:rPr>
              <a:t> era new normal</a:t>
            </a:r>
          </a:p>
        </p:txBody>
      </p:sp>
      <p:pic>
        <p:nvPicPr>
          <p:cNvPr id="1026" name="Picture 2" descr="Menilik Digitalisasi Pariwisata Desa, Sebuah Potensi untuk Menarik  Wisatawan - SohIB">
            <a:extLst>
              <a:ext uri="{FF2B5EF4-FFF2-40B4-BE49-F238E27FC236}">
                <a16:creationId xmlns:a16="http://schemas.microsoft.com/office/drawing/2014/main" id="{F8BD1CDC-8C27-DEBD-870B-3A7F171574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61483" y="3502479"/>
            <a:ext cx="3905751" cy="204107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281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7A24FF3-F112-AA64-6740-D83D8ABE2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84" y="476672"/>
            <a:ext cx="7053542" cy="1008112"/>
          </a:xfrm>
        </p:spPr>
        <p:txBody>
          <a:bodyPr>
            <a:normAutofit/>
          </a:bodyPr>
          <a:lstStyle/>
          <a:p>
            <a:pPr algn="ctr"/>
            <a:r>
              <a:rPr lang="ms-MY" sz="28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Digitalisasi</a:t>
            </a:r>
            <a:r>
              <a:rPr lang="ms-MY" sz="2800" spc="-8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8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Industri</a:t>
            </a:r>
            <a:r>
              <a:rPr lang="ms-MY" sz="2800" spc="-4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8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Pariwisata</a:t>
            </a:r>
            <a:br>
              <a:rPr lang="id-ID" sz="21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lang="id-ID" sz="2100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0A4E55AE-EF47-21C7-79FD-BCA6ADA84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847" y="1695450"/>
            <a:ext cx="8477273" cy="4160520"/>
          </a:xfrm>
        </p:spPr>
        <p:txBody>
          <a:bodyPr>
            <a:normAutofit fontScale="70000" lnSpcReduction="20000"/>
          </a:bodyPr>
          <a:lstStyle/>
          <a:p>
            <a:pPr marL="0" indent="0">
              <a:spcBef>
                <a:spcPts val="4"/>
              </a:spcBef>
              <a:buNone/>
            </a:pPr>
            <a:r>
              <a:rPr lang="ms-MY" b="1" spc="-23" dirty="0">
                <a:ea typeface="Trebuchet MS" panose="020B0603020202020204" pitchFamily="34" charset="0"/>
                <a:cs typeface="Trebuchet MS" panose="020B0603020202020204" pitchFamily="34" charset="0"/>
              </a:rPr>
              <a:t>	</a:t>
            </a:r>
            <a:r>
              <a:rPr lang="ms-MY" b="1" spc="-23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Teknologi</a:t>
            </a:r>
            <a:r>
              <a:rPr lang="ms-MY" b="1" spc="-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b="1" spc="-23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E-Commerce</a:t>
            </a:r>
            <a:r>
              <a:rPr lang="ms-MY" b="1" spc="-53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b="1" spc="-23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Bagi</a:t>
            </a:r>
            <a:r>
              <a:rPr lang="ms-MY" b="1" spc="-56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b="1" spc="-23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Industri</a:t>
            </a:r>
            <a:r>
              <a:rPr lang="ms-MY" b="1" spc="-56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b="1" spc="-23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Pariwisata</a:t>
            </a:r>
            <a:endParaRPr lang="id-ID" b="1" spc="-23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ms-MY" spc="-8" dirty="0">
                <a:ea typeface="Times New Roman" panose="02020603050405020304" pitchFamily="18" charset="0"/>
              </a:rPr>
              <a:t>	E-commerce berarti </a:t>
            </a:r>
            <a:r>
              <a:rPr lang="ms-MY" b="1" spc="-8" dirty="0">
                <a:ea typeface="Times New Roman" panose="02020603050405020304" pitchFamily="18" charset="0"/>
              </a:rPr>
              <a:t>proses perdagangan </a:t>
            </a:r>
            <a:r>
              <a:rPr lang="ms-MY" spc="-4" dirty="0">
                <a:ea typeface="Times New Roman" panose="02020603050405020304" pitchFamily="18" charset="0"/>
              </a:rPr>
              <a:t>yang dilakukan secara elektronik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11" dirty="0">
                <a:ea typeface="Times New Roman" panose="02020603050405020304" pitchFamily="18" charset="0"/>
              </a:rPr>
              <a:t>dengan</a:t>
            </a:r>
            <a:r>
              <a:rPr lang="ms-MY" spc="-34" dirty="0">
                <a:ea typeface="Times New Roman" panose="02020603050405020304" pitchFamily="18" charset="0"/>
              </a:rPr>
              <a:t> </a:t>
            </a:r>
            <a:r>
              <a:rPr lang="ms-MY" spc="-11" dirty="0">
                <a:ea typeface="Times New Roman" panose="02020603050405020304" pitchFamily="18" charset="0"/>
              </a:rPr>
              <a:t>memanfaatkan</a:t>
            </a:r>
            <a:r>
              <a:rPr lang="ms-MY" spc="-34" dirty="0">
                <a:ea typeface="Times New Roman" panose="02020603050405020304" pitchFamily="18" charset="0"/>
              </a:rPr>
              <a:t> </a:t>
            </a:r>
            <a:r>
              <a:rPr lang="ms-MY" spc="-11" dirty="0">
                <a:ea typeface="Times New Roman" panose="02020603050405020304" pitchFamily="18" charset="0"/>
              </a:rPr>
              <a:t>jaringan</a:t>
            </a:r>
            <a:r>
              <a:rPr lang="ms-MY" spc="-34" dirty="0">
                <a:ea typeface="Times New Roman" panose="02020603050405020304" pitchFamily="18" charset="0"/>
              </a:rPr>
              <a:t> </a:t>
            </a:r>
            <a:r>
              <a:rPr lang="ms-MY" spc="-11" dirty="0">
                <a:ea typeface="Times New Roman" panose="02020603050405020304" pitchFamily="18" charset="0"/>
              </a:rPr>
              <a:t>komunikasi</a:t>
            </a:r>
            <a:r>
              <a:rPr lang="ms-MY" spc="-34" dirty="0">
                <a:ea typeface="Times New Roman" panose="02020603050405020304" pitchFamily="18" charset="0"/>
              </a:rPr>
              <a:t> </a:t>
            </a:r>
            <a:r>
              <a:rPr lang="ms-MY" spc="-11" dirty="0">
                <a:ea typeface="Times New Roman" panose="02020603050405020304" pitchFamily="18" charset="0"/>
              </a:rPr>
              <a:t>dan</a:t>
            </a:r>
            <a:r>
              <a:rPr lang="ms-MY" spc="-30" dirty="0">
                <a:ea typeface="Times New Roman" panose="02020603050405020304" pitchFamily="18" charset="0"/>
              </a:rPr>
              <a:t> </a:t>
            </a:r>
            <a:r>
              <a:rPr lang="ms-MY" spc="-11" dirty="0">
                <a:ea typeface="Times New Roman" panose="02020603050405020304" pitchFamily="18" charset="0"/>
              </a:rPr>
              <a:t>komputer.</a:t>
            </a:r>
            <a:r>
              <a:rPr lang="ms-MY" spc="-34" dirty="0">
                <a:ea typeface="Times New Roman" panose="02020603050405020304" pitchFamily="18" charset="0"/>
              </a:rPr>
              <a:t> </a:t>
            </a:r>
            <a:r>
              <a:rPr lang="ms-MY" spc="-8" dirty="0">
                <a:ea typeface="Times New Roman" panose="02020603050405020304" pitchFamily="18" charset="0"/>
              </a:rPr>
              <a:t>Dan</a:t>
            </a:r>
            <a:r>
              <a:rPr lang="ms-MY" spc="-34" dirty="0">
                <a:ea typeface="Times New Roman" panose="02020603050405020304" pitchFamily="18" charset="0"/>
              </a:rPr>
              <a:t> </a:t>
            </a:r>
            <a:r>
              <a:rPr lang="ms-MY" spc="-8" dirty="0">
                <a:ea typeface="Times New Roman" panose="02020603050405020304" pitchFamily="18" charset="0"/>
              </a:rPr>
              <a:t>e-commerce</a:t>
            </a:r>
            <a:r>
              <a:rPr lang="ms-MY" spc="-199" dirty="0">
                <a:ea typeface="Times New Roman" panose="02020603050405020304" pitchFamily="18" charset="0"/>
              </a:rPr>
              <a:t> </a:t>
            </a:r>
            <a:r>
              <a:rPr lang="ms-MY" spc="-4" dirty="0">
                <a:ea typeface="Times New Roman" panose="02020603050405020304" pitchFamily="18" charset="0"/>
              </a:rPr>
              <a:t>saat ini dikaitkan dengan teknologi internet </a:t>
            </a:r>
          </a:p>
          <a:p>
            <a:pPr marL="0" indent="0">
              <a:lnSpc>
                <a:spcPct val="120000"/>
              </a:lnSpc>
              <a:buNone/>
            </a:pPr>
            <a:endParaRPr lang="ms-MY" spc="-4" dirty="0"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ms-MY" spc="-4" dirty="0"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ms-MY" spc="-4" dirty="0"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ms-MY" sz="1500" b="1" spc="-4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	</a:t>
            </a:r>
            <a:r>
              <a:rPr lang="ms-MY" sz="2600" b="1" spc="-4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Teknologi</a:t>
            </a:r>
            <a:r>
              <a:rPr lang="ms-MY" sz="2600" b="1" spc="-64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600" b="1" spc="-4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Marketplace</a:t>
            </a:r>
            <a:r>
              <a:rPr lang="ms-MY" sz="2600" b="1" spc="-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600" b="1" spc="-4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Bagi</a:t>
            </a:r>
            <a:r>
              <a:rPr lang="ms-MY" sz="2600" b="1" spc="-64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600" b="1" spc="-4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Industri</a:t>
            </a:r>
            <a:r>
              <a:rPr lang="ms-MY" sz="2600" b="1" spc="-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600" b="1" spc="-4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Pariwisata</a:t>
            </a:r>
            <a:endParaRPr lang="id-ID" sz="2600" b="1" spc="-23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270986" marR="250031" lvl="1" indent="0" algn="just">
              <a:spcBef>
                <a:spcPts val="368"/>
              </a:spcBef>
              <a:buNone/>
            </a:pPr>
            <a:r>
              <a:rPr lang="ms-MY" sz="2900" spc="-4" dirty="0">
                <a:ea typeface="Times New Roman" panose="02020603050405020304" pitchFamily="18" charset="0"/>
              </a:rPr>
              <a:t> 	Marketplace merupakan </a:t>
            </a:r>
            <a:r>
              <a:rPr lang="ms-MY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bagian </a:t>
            </a:r>
            <a:r>
              <a:rPr lang="ms-MY" sz="2900" dirty="0">
                <a:ea typeface="Times New Roman" panose="02020603050405020304" pitchFamily="18" charset="0"/>
              </a:rPr>
              <a:t>d</a:t>
            </a:r>
            <a:r>
              <a:rPr lang="ms-MY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ari e-commerce.Pada marketplace ini,</a:t>
            </a:r>
            <a:r>
              <a:rPr lang="ms-MY" sz="2900" spc="4" dirty="0">
                <a:ea typeface="Times New Roman" panose="02020603050405020304" pitchFamily="18" charset="0"/>
              </a:rPr>
              <a:t> </a:t>
            </a:r>
            <a:r>
              <a:rPr lang="ms-MY" sz="2900" b="1" spc="-4" dirty="0">
                <a:ea typeface="Times New Roman" panose="02020603050405020304" pitchFamily="18" charset="0"/>
              </a:rPr>
              <a:t>produsen dan konsumen bertemu dan bertransaksi</a:t>
            </a:r>
            <a:r>
              <a:rPr lang="ms-MY" sz="2900" spc="-4" dirty="0">
                <a:ea typeface="Times New Roman" panose="02020603050405020304" pitchFamily="18" charset="0"/>
              </a:rPr>
              <a:t>. </a:t>
            </a:r>
            <a:r>
              <a:rPr lang="ms-MY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 marketplace ini,</a:t>
            </a:r>
            <a:r>
              <a:rPr lang="ms-MY" sz="2900" spc="4" dirty="0">
                <a:ea typeface="Times New Roman" panose="02020603050405020304" pitchFamily="18" charset="0"/>
              </a:rPr>
              <a:t> </a:t>
            </a:r>
            <a:r>
              <a:rPr lang="ms-MY" sz="2900" spc="-8" dirty="0">
                <a:ea typeface="Times New Roman" panose="02020603050405020304" pitchFamily="18" charset="0"/>
              </a:rPr>
              <a:t>melibatkan banyak produsen dengan berbagai kategori produk </a:t>
            </a:r>
            <a:r>
              <a:rPr lang="ms-MY" sz="2900" spc="-4" dirty="0">
                <a:ea typeface="Times New Roman" panose="02020603050405020304" pitchFamily="18" charset="0"/>
              </a:rPr>
              <a:t>maupun jasa</a:t>
            </a:r>
            <a:r>
              <a:rPr lang="ms-MY" sz="2900" spc="-23" dirty="0">
                <a:ea typeface="Times New Roman" panose="02020603050405020304" pitchFamily="18" charset="0"/>
              </a:rPr>
              <a:t>(layanan). Dengan konsep seperti ini maka konsumen </a:t>
            </a:r>
            <a:r>
              <a:rPr lang="ms-MY" sz="2900" spc="-19" dirty="0">
                <a:ea typeface="Times New Roman" panose="02020603050405020304" pitchFamily="18" charset="0"/>
              </a:rPr>
              <a:t>akan diberikan beberapa</a:t>
            </a:r>
            <a:r>
              <a:rPr lang="ms-MY" sz="2900" spc="-195" dirty="0">
                <a:ea typeface="Times New Roman" panose="02020603050405020304" pitchFamily="18" charset="0"/>
              </a:rPr>
              <a:t> </a:t>
            </a:r>
            <a:r>
              <a:rPr lang="ms-MY" sz="2900" spc="-23" dirty="0">
                <a:ea typeface="Times New Roman" panose="02020603050405020304" pitchFamily="18" charset="0"/>
              </a:rPr>
              <a:t>pilihan</a:t>
            </a:r>
            <a:r>
              <a:rPr lang="ms-MY" sz="2900" spc="-49" dirty="0">
                <a:ea typeface="Times New Roman" panose="02020603050405020304" pitchFamily="18" charset="0"/>
              </a:rPr>
              <a:t> </a:t>
            </a:r>
            <a:r>
              <a:rPr lang="ms-MY" sz="2900" spc="-23" dirty="0">
                <a:ea typeface="Times New Roman" panose="02020603050405020304" pitchFamily="18" charset="0"/>
              </a:rPr>
              <a:t>produsen</a:t>
            </a:r>
            <a:r>
              <a:rPr lang="ms-MY" sz="2900" spc="-49" dirty="0">
                <a:ea typeface="Times New Roman" panose="02020603050405020304" pitchFamily="18" charset="0"/>
              </a:rPr>
              <a:t> </a:t>
            </a:r>
            <a:r>
              <a:rPr lang="ms-MY" sz="2900" spc="-23" dirty="0">
                <a:ea typeface="Times New Roman" panose="02020603050405020304" pitchFamily="18" charset="0"/>
              </a:rPr>
              <a:t>dari</a:t>
            </a:r>
            <a:r>
              <a:rPr lang="ms-MY" sz="2900" spc="-49" dirty="0">
                <a:ea typeface="Times New Roman" panose="02020603050405020304" pitchFamily="18" charset="0"/>
              </a:rPr>
              <a:t> </a:t>
            </a:r>
            <a:r>
              <a:rPr lang="ms-MY" sz="2900" spc="-23" dirty="0">
                <a:ea typeface="Times New Roman" panose="02020603050405020304" pitchFamily="18" charset="0"/>
              </a:rPr>
              <a:t>produk/jasa</a:t>
            </a:r>
            <a:r>
              <a:rPr lang="ms-MY" sz="2900" spc="-49" dirty="0">
                <a:ea typeface="Times New Roman" panose="02020603050405020304" pitchFamily="18" charset="0"/>
              </a:rPr>
              <a:t> </a:t>
            </a:r>
            <a:r>
              <a:rPr lang="ms-MY" sz="2900" spc="-23" dirty="0">
                <a:ea typeface="Times New Roman" panose="02020603050405020304" pitchFamily="18" charset="0"/>
              </a:rPr>
              <a:t>yang</a:t>
            </a:r>
            <a:r>
              <a:rPr lang="ms-MY" sz="2900" spc="-49" dirty="0">
                <a:ea typeface="Times New Roman" panose="02020603050405020304" pitchFamily="18" charset="0"/>
              </a:rPr>
              <a:t> </a:t>
            </a:r>
            <a:r>
              <a:rPr lang="ms-MY" sz="2900" spc="-19" dirty="0">
                <a:ea typeface="Times New Roman" panose="02020603050405020304" pitchFamily="18" charset="0"/>
              </a:rPr>
              <a:t>diingatkan</a:t>
            </a:r>
            <a:endParaRPr lang="id-ID" sz="2900" b="1" spc="-23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indent="0">
              <a:buNone/>
            </a:pPr>
            <a:r>
              <a:rPr lang="ms-MY" sz="2900" spc="-8" dirty="0">
                <a:ea typeface="Times New Roman" panose="02020603050405020304" pitchFamily="18" charset="0"/>
              </a:rPr>
              <a:t>	</a:t>
            </a:r>
            <a:endParaRPr lang="id-ID" sz="2900" dirty="0"/>
          </a:p>
        </p:txBody>
      </p:sp>
    </p:spTree>
    <p:extLst>
      <p:ext uri="{BB962C8B-B14F-4D97-AF65-F5344CB8AC3E}">
        <p14:creationId xmlns:p14="http://schemas.microsoft.com/office/powerpoint/2010/main" val="87332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otak Teks 3">
            <a:extLst>
              <a:ext uri="{FF2B5EF4-FFF2-40B4-BE49-F238E27FC236}">
                <a16:creationId xmlns:a16="http://schemas.microsoft.com/office/drawing/2014/main" id="{5E703C47-9A50-088E-E46D-50C6C163F3A0}"/>
              </a:ext>
            </a:extLst>
          </p:cNvPr>
          <p:cNvSpPr txBox="1"/>
          <p:nvPr/>
        </p:nvSpPr>
        <p:spPr>
          <a:xfrm>
            <a:off x="683568" y="597456"/>
            <a:ext cx="7992888" cy="3570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1315" marR="333375" lvl="1" indent="0" algn="just">
              <a:spcBef>
                <a:spcPts val="490"/>
              </a:spcBef>
              <a:buNone/>
            </a:pPr>
            <a:r>
              <a:rPr lang="ms-MY" sz="2000" b="1" spc="-3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Teknologi</a:t>
            </a:r>
            <a:r>
              <a:rPr lang="ms-MY" sz="2000" b="1" spc="-7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b="1" spc="-3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Sosial</a:t>
            </a:r>
            <a:r>
              <a:rPr lang="ms-MY" sz="2000" b="1" spc="-7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b="1" spc="-3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Media</a:t>
            </a:r>
            <a:r>
              <a:rPr lang="ms-MY" sz="2000" b="1" spc="-7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b="1" spc="-3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Bagi</a:t>
            </a:r>
            <a:r>
              <a:rPr lang="ms-MY" sz="2000" b="1" spc="-7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b="1" spc="-3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Industri</a:t>
            </a:r>
            <a:r>
              <a:rPr lang="ms-MY" sz="2000" b="1" spc="-7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b="1" spc="-3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Pariwisata</a:t>
            </a:r>
            <a:endParaRPr lang="id-ID" sz="2000" b="1" spc="-3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indent="0">
              <a:buNone/>
            </a:pPr>
            <a:r>
              <a:rPr lang="ms-MY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E-tourism juga dapat dikembangkan dengan sosial </a:t>
            </a:r>
            <a:r>
              <a:rPr lang="ms-MY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media. Teknologi sosial</a:t>
            </a:r>
            <a:r>
              <a:rPr lang="ms-MY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media memberikan kontribusi 	</a:t>
            </a:r>
            <a:r>
              <a:rPr lang="ms-MY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 industri pariwisata. Sosial media facebook,</a:t>
            </a:r>
            <a:r>
              <a:rPr lang="ms-MY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instagram, dan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twitter dapat digunakan untuk </a:t>
            </a:r>
            <a:r>
              <a:rPr lang="ms-MY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promosi maupun transaksi</a:t>
            </a:r>
            <a:r>
              <a:rPr lang="ms-MY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produk/jasa dari industri pariwisata</a:t>
            </a:r>
          </a:p>
          <a:p>
            <a:pPr marL="0" indent="0">
              <a:buNone/>
            </a:pPr>
            <a:endParaRPr lang="ms-MY" spc="-3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ms-MY" spc="-3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ms-MY" sz="1250" b="1" spc="-30" dirty="0">
                <a:latin typeface="Times New Roman" panose="020206030504050203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	</a:t>
            </a:r>
            <a:r>
              <a:rPr lang="ms-MY" b="1" spc="-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Teknologi</a:t>
            </a:r>
            <a:r>
              <a:rPr lang="ms-MY" b="1" spc="-9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b="1" spc="-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Aplikasi</a:t>
            </a:r>
            <a:r>
              <a:rPr lang="ms-MY" b="1" spc="-8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b="1" spc="-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Chatting</a:t>
            </a:r>
            <a:r>
              <a:rPr lang="ms-MY" b="1" spc="-9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b="1" spc="-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Bagi</a:t>
            </a:r>
            <a:r>
              <a:rPr lang="ms-MY" b="1" spc="-8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b="1" spc="-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Industri</a:t>
            </a:r>
            <a:r>
              <a:rPr lang="ms-MY" b="1" spc="-9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b="1" spc="-3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Pariwisata</a:t>
            </a:r>
            <a:endParaRPr lang="id-ID" b="1" spc="-3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457200" lvl="1" indent="0">
              <a:buNone/>
            </a:pPr>
            <a:r>
              <a:rPr lang="ms-MY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Walaupun berupa aplikasi 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sederhana tetapi media komunikasi berupa aplikasi</a:t>
            </a:r>
            <a:r>
              <a:rPr lang="ms-MY" sz="20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chatting</a:t>
            </a:r>
            <a:r>
              <a:rPr lang="ms-MY" sz="20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ms-MY" sz="20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juga</a:t>
            </a:r>
            <a:r>
              <a:rPr lang="ms-MY" sz="20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ms-MY" sz="20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dimanfaatkan</a:t>
            </a:r>
            <a:r>
              <a:rPr lang="ms-MY" sz="20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20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promosi</a:t>
            </a:r>
            <a:r>
              <a:rPr lang="ms-MY" sz="2000" b="1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produk/jasa</a:t>
            </a:r>
            <a:r>
              <a:rPr lang="ms-MY" sz="2000" b="1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20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industri</a:t>
            </a:r>
            <a:r>
              <a:rPr lang="ms-MY" sz="2000" spc="-2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pariwisata. Melalui aplikasi chatting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ini, para produsen maupun konsumen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juga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melakukan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transaksi</a:t>
            </a:r>
            <a:endParaRPr lang="id-I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30" name="Picture 6" descr="Teknologi di Era Digital Halaman 1 - Kompasiana.com">
            <a:extLst>
              <a:ext uri="{FF2B5EF4-FFF2-40B4-BE49-F238E27FC236}">
                <a16:creationId xmlns:a16="http://schemas.microsoft.com/office/drawing/2014/main" id="{D0132DB7-8B81-7227-3CB1-8D30F6FC9B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13109"/>
            <a:ext cx="9144000" cy="2444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442540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90425553-0DD7-2229-2B7A-9E2B9E82FC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2780928"/>
            <a:ext cx="8802216" cy="2857872"/>
          </a:xfrm>
        </p:spPr>
        <p:txBody>
          <a:bodyPr>
            <a:normAutofit fontScale="92500"/>
          </a:bodyPr>
          <a:lstStyle/>
          <a:p>
            <a:pPr marR="0" lvl="2" algn="ctr">
              <a:spcBef>
                <a:spcPts val="0"/>
              </a:spcBef>
              <a:spcAft>
                <a:spcPts val="0"/>
              </a:spcAft>
              <a:buSzPts val="1250"/>
              <a:tabLst>
                <a:tab pos="638810" algn="l"/>
              </a:tabLst>
            </a:pPr>
            <a:r>
              <a:rPr lang="ms-MY" sz="2200" b="1" spc="-3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Teknologi</a:t>
            </a:r>
            <a:r>
              <a:rPr lang="ms-MY" sz="2200" b="1" spc="-8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200" b="1" spc="-3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Cloud</a:t>
            </a:r>
            <a:r>
              <a:rPr lang="ms-MY" sz="2200" b="1" spc="-8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200" b="1" spc="-3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Bagi</a:t>
            </a:r>
            <a:r>
              <a:rPr lang="ms-MY" sz="2200" b="1" spc="-8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200" b="1" spc="-3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Industri</a:t>
            </a:r>
            <a:r>
              <a:rPr lang="ms-MY" sz="2200" b="1" spc="-8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200" b="1" spc="-3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Pariwisata</a:t>
            </a:r>
            <a:endParaRPr lang="id-ID" sz="2200" b="1" spc="-3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algn="ctr"/>
            <a:r>
              <a:rPr lang="ms-MY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Istilah</a:t>
            </a:r>
            <a:r>
              <a:rPr lang="ms-MY" sz="2000" spc="-3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cloud</a:t>
            </a:r>
            <a:r>
              <a:rPr lang="ms-MY" sz="2000" spc="-2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identik</a:t>
            </a:r>
            <a:r>
              <a:rPr lang="ms-MY" sz="2000" spc="-3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2000" spc="-2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sharing</a:t>
            </a:r>
            <a:r>
              <a:rPr lang="ms-MY" sz="2000" spc="-3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</a:t>
            </a:r>
            <a:r>
              <a:rPr lang="ms-MY" sz="2000" spc="-2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maupun</a:t>
            </a:r>
            <a:r>
              <a:rPr lang="ms-MY" sz="2000" spc="-3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layanan</a:t>
            </a:r>
            <a:r>
              <a:rPr lang="ms-MY" sz="2000" b="1" spc="-2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2000" b="1" spc="-3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teknologi</a:t>
            </a:r>
            <a:r>
              <a:rPr lang="ms-MY" sz="2000" b="1" spc="-26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berbasis internet</a:t>
            </a:r>
            <a:r>
              <a:rPr lang="ms-MY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Teknologi cloud juga diartikan sebagai abstraksi dari</a:t>
            </a:r>
            <a:r>
              <a:rPr lang="ms-MY" sz="2000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infrastruktur yang kompleks. Dengan cloud, user </a:t>
            </a:r>
            <a:r>
              <a:rPr lang="ms-MY" sz="2000" spc="-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 mengakses layanan</a:t>
            </a:r>
            <a:r>
              <a:rPr lang="ms-MY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melalui</a:t>
            </a:r>
            <a:r>
              <a:rPr lang="ms-MY" sz="2000" spc="-3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internet.</a:t>
            </a:r>
            <a:r>
              <a:rPr lang="ms-MY" sz="2000" spc="-3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Cloud</a:t>
            </a:r>
            <a:r>
              <a:rPr lang="ms-MY" sz="2000" spc="-3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juga</a:t>
            </a:r>
            <a:r>
              <a:rPr lang="ms-MY" sz="2000" spc="-3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memungkinkan</a:t>
            </a:r>
            <a:r>
              <a:rPr lang="ms-MY" sz="2000" spc="-3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terjadinya</a:t>
            </a:r>
            <a:r>
              <a:rPr lang="ms-MY" sz="2000" spc="-3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sharing</a:t>
            </a:r>
            <a:r>
              <a:rPr lang="ms-MY" sz="2000" spc="-3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sumber</a:t>
            </a:r>
            <a:r>
              <a:rPr lang="ms-MY" sz="2000" spc="-3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daya</a:t>
            </a:r>
            <a:r>
              <a:rPr lang="ms-MY" sz="2000" spc="-26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3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tanpa perangkat tambahan dan penyimpanan tidak terbatas. </a:t>
            </a:r>
            <a:r>
              <a:rPr lang="ms-MY" sz="2000" spc="-2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Pemanfaatan cloud</a:t>
            </a:r>
            <a:r>
              <a:rPr lang="ms-MY" sz="2000" spc="-26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2000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pengoptimalan</a:t>
            </a:r>
            <a:r>
              <a:rPr lang="ms-MY" sz="2000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layanan</a:t>
            </a:r>
            <a:r>
              <a:rPr lang="ms-MY" sz="2000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2000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ms-MY" sz="2000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membantu</a:t>
            </a:r>
            <a:r>
              <a:rPr lang="ms-MY" sz="2000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efisiensi</a:t>
            </a:r>
            <a:r>
              <a:rPr lang="ms-MY" sz="2000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biaya</a:t>
            </a:r>
            <a:r>
              <a:rPr lang="ms-MY" sz="2000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pemanfaatan teknologi. Dengan teknologi cloud, </a:t>
            </a:r>
            <a:r>
              <a:rPr lang="ms-MY" sz="2000" spc="-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pengguna tidak lagi repot</a:t>
            </a:r>
            <a:r>
              <a:rPr lang="ms-MY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 kontrol terhadap infrastruktur yang digunakan </a:t>
            </a:r>
            <a:r>
              <a:rPr lang="ms-MY" sz="2000" spc="-1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industri pariwisata tapi</a:t>
            </a:r>
            <a:r>
              <a:rPr lang="ms-MY" sz="2000" spc="-26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 melakukan kontrol pada sistem operasi dan media penyimpanan</a:t>
            </a:r>
            <a:r>
              <a:rPr lang="ms-MY" sz="2000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ms-MY" sz="2000" spc="-1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d-ID" dirty="0"/>
          </a:p>
        </p:txBody>
      </p:sp>
      <p:sp>
        <p:nvSpPr>
          <p:cNvPr id="6" name="Kotak Teks 5">
            <a:extLst>
              <a:ext uri="{FF2B5EF4-FFF2-40B4-BE49-F238E27FC236}">
                <a16:creationId xmlns:a16="http://schemas.microsoft.com/office/drawing/2014/main" id="{794CCDA6-8EBB-FB70-7E90-F1DD15069A62}"/>
              </a:ext>
            </a:extLst>
          </p:cNvPr>
          <p:cNvSpPr txBox="1"/>
          <p:nvPr/>
        </p:nvSpPr>
        <p:spPr>
          <a:xfrm>
            <a:off x="0" y="404664"/>
            <a:ext cx="8442176" cy="1695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2" algn="ctr">
              <a:spcBef>
                <a:spcPts val="0"/>
              </a:spcBef>
              <a:spcAft>
                <a:spcPts val="0"/>
              </a:spcAft>
              <a:buSzPts val="1250"/>
              <a:tabLst>
                <a:tab pos="638810" algn="l"/>
              </a:tabLst>
            </a:pPr>
            <a:r>
              <a:rPr lang="ms-MY" sz="2000" b="1" spc="-2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Teknologi</a:t>
            </a:r>
            <a:r>
              <a:rPr lang="ms-MY" sz="2000" b="1" spc="-7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b="1" spc="-2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Virtual</a:t>
            </a:r>
            <a:r>
              <a:rPr lang="ms-MY" sz="2000" b="1" spc="-7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b="1" spc="-2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Reality</a:t>
            </a:r>
            <a:r>
              <a:rPr lang="ms-MY" sz="2000" b="1" spc="-7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b="1" spc="-1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Bagi</a:t>
            </a:r>
            <a:r>
              <a:rPr lang="ms-MY" sz="2000" b="1" spc="-7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b="1" spc="-1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Industri</a:t>
            </a:r>
            <a:r>
              <a:rPr lang="ms-MY" sz="2000" b="1" spc="-7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b="1" spc="-1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Pariwisata</a:t>
            </a:r>
            <a:endParaRPr lang="id-ID" sz="2000" b="1" spc="-3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247015" marR="334645" algn="ctr">
              <a:spcBef>
                <a:spcPts val="490"/>
              </a:spcBef>
              <a:spcAft>
                <a:spcPts val="0"/>
              </a:spcAft>
            </a:pP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 Virtual reality merupakan teknologi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memadukan teknik visualisasi</a:t>
            </a:r>
            <a:r>
              <a:rPr lang="ms-MY" sz="2000" b="1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berupa fotografi </a:t>
            </a:r>
            <a:r>
              <a:rPr lang="ms-MY" sz="20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 teknologi </a:t>
            </a:r>
            <a:r>
              <a:rPr lang="ms-MY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informasi/teknologi digital. Teknik virtual</a:t>
            </a:r>
            <a:r>
              <a:rPr lang="ms-MY" sz="20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reality</a:t>
            </a:r>
            <a:r>
              <a:rPr lang="ms-MY" sz="20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diimplementasikan</a:t>
            </a:r>
            <a:r>
              <a:rPr lang="ms-MY" sz="20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ms-MY" sz="20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bentuk</a:t>
            </a:r>
            <a:r>
              <a:rPr lang="ms-MY" sz="20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virtual</a:t>
            </a:r>
            <a:r>
              <a:rPr lang="ms-MY" sz="20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tour</a:t>
            </a:r>
            <a:r>
              <a:rPr lang="ms-MY" sz="20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</a:t>
            </a:r>
            <a:r>
              <a:rPr lang="ms-MY" sz="20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industri</a:t>
            </a:r>
            <a:r>
              <a:rPr lang="ms-MY" sz="20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pariwisata.</a:t>
            </a:r>
            <a:endParaRPr lang="ms-MY" sz="2000" spc="-1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89915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6739D5E8-2AF1-4028-2791-604D6B104B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5847611" y="5842620"/>
            <a:ext cx="21369031" cy="2232248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0925D395-B449-C594-319B-35A3148672FB}"/>
              </a:ext>
            </a:extLst>
          </p:cNvPr>
          <p:cNvSpPr txBox="1"/>
          <p:nvPr/>
        </p:nvSpPr>
        <p:spPr>
          <a:xfrm>
            <a:off x="1043608" y="404664"/>
            <a:ext cx="6912768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2000" b="1" spc="-1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Teknologi</a:t>
            </a:r>
            <a:r>
              <a:rPr lang="ms-MY" sz="2000" b="1" spc="-8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b="1" spc="-1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Komputasi</a:t>
            </a:r>
            <a:r>
              <a:rPr lang="ms-MY" sz="2000" b="1" spc="-8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b="1" spc="-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Paralel</a:t>
            </a:r>
            <a:r>
              <a:rPr lang="ms-MY" sz="2000" b="1" spc="-8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b="1" spc="-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Bagi</a:t>
            </a:r>
            <a:r>
              <a:rPr lang="ms-MY" sz="2000" b="1" spc="-8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b="1" spc="-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Industri</a:t>
            </a:r>
            <a:r>
              <a:rPr lang="ms-MY" sz="2000" b="1" spc="-8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b="1" spc="-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Pariwisata</a:t>
            </a:r>
            <a:endParaRPr lang="id-ID" sz="2000" b="1" spc="-3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algn="ctr"/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Teknologi komputasi paralel </a:t>
            </a:r>
            <a:r>
              <a:rPr lang="ms-MY" sz="18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berkaitan dengan perangkat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keras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Teknologi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komputasi paralel berarti pemanfaatan beberapa perangkat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keras sekaligus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secara bersamaan dengan tujuan optimalisasi proses</a:t>
            </a:r>
          </a:p>
        </p:txBody>
      </p:sp>
      <p:sp>
        <p:nvSpPr>
          <p:cNvPr id="6" name="Kotak Teks 5">
            <a:extLst>
              <a:ext uri="{FF2B5EF4-FFF2-40B4-BE49-F238E27FC236}">
                <a16:creationId xmlns:a16="http://schemas.microsoft.com/office/drawing/2014/main" id="{9D75F0AF-B2F3-9D7A-2C69-372C4245B58F}"/>
              </a:ext>
            </a:extLst>
          </p:cNvPr>
          <p:cNvSpPr txBox="1"/>
          <p:nvPr/>
        </p:nvSpPr>
        <p:spPr>
          <a:xfrm>
            <a:off x="539552" y="1988840"/>
            <a:ext cx="7848872" cy="20031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2" algn="ctr">
              <a:spcBef>
                <a:spcPts val="0"/>
              </a:spcBef>
              <a:spcAft>
                <a:spcPts val="0"/>
              </a:spcAft>
              <a:buSzPts val="1250"/>
              <a:tabLst>
                <a:tab pos="638810" algn="l"/>
              </a:tabLst>
            </a:pPr>
            <a:r>
              <a:rPr lang="ms-MY" sz="2000" b="1" spc="-1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Sistem</a:t>
            </a:r>
            <a:r>
              <a:rPr lang="ms-MY" sz="2000" b="1" spc="-8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b="1" spc="-1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Informasi</a:t>
            </a:r>
            <a:r>
              <a:rPr lang="ms-MY" sz="2000" b="1" spc="-8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b="1" spc="-1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Geografis</a:t>
            </a:r>
            <a:r>
              <a:rPr lang="ms-MY" sz="2000" b="1" spc="-8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b="1" spc="-1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Bagi</a:t>
            </a:r>
            <a:r>
              <a:rPr lang="ms-MY" sz="2000" b="1" spc="-8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b="1" spc="-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Industri</a:t>
            </a:r>
            <a:r>
              <a:rPr lang="ms-MY" sz="2000" b="1" spc="-8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b="1" spc="-5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Pariwisata</a:t>
            </a:r>
            <a:endParaRPr lang="id-ID" sz="2000" b="1" spc="-3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247015" marR="332740" algn="ctr">
              <a:spcBef>
                <a:spcPts val="515"/>
              </a:spcBef>
              <a:spcAft>
                <a:spcPts val="0"/>
              </a:spcAft>
            </a:pPr>
            <a:r>
              <a:rPr lang="ms-MY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Sistem 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informasi geografis (SIG) berkaitan </a:t>
            </a:r>
            <a:r>
              <a:rPr lang="ms-MY" sz="20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 teknik pemetaan 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digital.</a:t>
            </a:r>
            <a:r>
              <a:rPr lang="ms-MY" sz="20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SIG menyajikan informasi terkait ruang (space), informasi geografis, </a:t>
            </a:r>
            <a:r>
              <a:rPr lang="ms-MY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peta, atau</a:t>
            </a:r>
            <a:r>
              <a:rPr lang="ms-MY" sz="20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tempat-tempat di permukaan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bumi secara digital. Beberapa SIG yang dapat</a:t>
            </a:r>
            <a:r>
              <a:rPr lang="ms-MY" sz="20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diakses</a:t>
            </a:r>
            <a:r>
              <a:rPr lang="ms-MY" sz="20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secara</a:t>
            </a:r>
            <a:r>
              <a:rPr lang="ms-MY" sz="20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gratis</a:t>
            </a:r>
            <a:r>
              <a:rPr lang="ms-MY" sz="20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ms-MY" sz="20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google</a:t>
            </a:r>
            <a:r>
              <a:rPr lang="ms-MY" sz="20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maps</a:t>
            </a:r>
            <a:r>
              <a:rPr lang="ms-MY" sz="20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0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waze</a:t>
            </a:r>
            <a:r>
              <a:rPr lang="ms-MY" sz="20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(Gusmão</a:t>
            </a:r>
            <a:r>
              <a:rPr lang="ms-MY" sz="20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ms-MY" sz="20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Pramono,</a:t>
            </a:r>
            <a:r>
              <a:rPr lang="ms-MY" sz="2000" spc="-2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2013).</a:t>
            </a:r>
            <a:endParaRPr lang="id-I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50" name="Picture 2" descr="Etika Digital – BERITA UPI">
            <a:extLst>
              <a:ext uri="{FF2B5EF4-FFF2-40B4-BE49-F238E27FC236}">
                <a16:creationId xmlns:a16="http://schemas.microsoft.com/office/drawing/2014/main" id="{5D420303-A92E-8113-1CB7-D11F86F931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49080"/>
            <a:ext cx="9036496" cy="2708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709762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47C0B9EC-DADB-555E-AB6B-ED663F8848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2005102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" name="Picture 10" descr="Media Digital Dapat Memajukan Pariwisata Daerah">
            <a:extLst>
              <a:ext uri="{FF2B5EF4-FFF2-40B4-BE49-F238E27FC236}">
                <a16:creationId xmlns:a16="http://schemas.microsoft.com/office/drawing/2014/main" id="{A78B73D7-AE41-5AB5-9EFA-A41DD3650D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76" r="-1" b="6972"/>
          <a:stretch/>
        </p:blipFill>
        <p:spPr bwMode="auto">
          <a:xfrm>
            <a:off x="3124879" y="857258"/>
            <a:ext cx="6019121" cy="230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Penerapan Transaksi Digital dalam Pengembangan Industri Pariwisata Provinsi  DKIJakarta | PPT">
            <a:extLst>
              <a:ext uri="{FF2B5EF4-FFF2-40B4-BE49-F238E27FC236}">
                <a16:creationId xmlns:a16="http://schemas.microsoft.com/office/drawing/2014/main" id="{BC46B1C2-FBB7-8C9B-3133-5B4C51068A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204" b="6855"/>
          <a:stretch/>
        </p:blipFill>
        <p:spPr bwMode="auto">
          <a:xfrm>
            <a:off x="15" y="3700463"/>
            <a:ext cx="6229335" cy="230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igitaliasi Buka Peluang Bisnis Baru dalam Industri Pariwisata">
            <a:extLst>
              <a:ext uri="{FF2B5EF4-FFF2-40B4-BE49-F238E27FC236}">
                <a16:creationId xmlns:a16="http://schemas.microsoft.com/office/drawing/2014/main" id="{DE1215F5-FC9C-0D51-22B7-C85BD277F8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01" r="12969"/>
          <a:stretch/>
        </p:blipFill>
        <p:spPr bwMode="auto">
          <a:xfrm>
            <a:off x="1" y="857251"/>
            <a:ext cx="3762824" cy="3538985"/>
          </a:xfrm>
          <a:custGeom>
            <a:avLst/>
            <a:gdLst/>
            <a:ahLst/>
            <a:cxnLst/>
            <a:rect l="l" t="t" r="r" b="b"/>
            <a:pathLst>
              <a:path w="5017099" h="4718647">
                <a:moveTo>
                  <a:pt x="0" y="0"/>
                </a:moveTo>
                <a:lnTo>
                  <a:pt x="4599738" y="0"/>
                </a:lnTo>
                <a:lnTo>
                  <a:pt x="4636346" y="60259"/>
                </a:lnTo>
                <a:cubicBezTo>
                  <a:pt x="4879170" y="507256"/>
                  <a:pt x="5017099" y="1019504"/>
                  <a:pt x="5017099" y="1563967"/>
                </a:cubicBezTo>
                <a:cubicBezTo>
                  <a:pt x="5017099" y="3306249"/>
                  <a:pt x="3604701" y="4718647"/>
                  <a:pt x="1862419" y="4718647"/>
                </a:cubicBezTo>
                <a:cubicBezTo>
                  <a:pt x="1209063" y="4718647"/>
                  <a:pt x="602098" y="4520029"/>
                  <a:pt x="98607" y="4179877"/>
                </a:cubicBezTo>
                <a:lnTo>
                  <a:pt x="0" y="410614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otensi Pengembangan Pariwisata Desa melalui Digitalisasi - ITS News">
            <a:extLst>
              <a:ext uri="{FF2B5EF4-FFF2-40B4-BE49-F238E27FC236}">
                <a16:creationId xmlns:a16="http://schemas.microsoft.com/office/drawing/2014/main" id="{168ACAB4-06DE-04AA-1E91-F68D4B6E08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06" r="18581"/>
          <a:stretch/>
        </p:blipFill>
        <p:spPr bwMode="auto">
          <a:xfrm>
            <a:off x="4712796" y="2131660"/>
            <a:ext cx="4431205" cy="3869090"/>
          </a:xfrm>
          <a:custGeom>
            <a:avLst/>
            <a:gdLst/>
            <a:ahLst/>
            <a:cxnLst/>
            <a:rect l="l" t="t" r="r" b="b"/>
            <a:pathLst>
              <a:path w="5908273" h="5158786">
                <a:moveTo>
                  <a:pt x="3465576" y="0"/>
                </a:moveTo>
                <a:cubicBezTo>
                  <a:pt x="4302945" y="0"/>
                  <a:pt x="5070948" y="296984"/>
                  <a:pt x="5670004" y="791369"/>
                </a:cubicBezTo>
                <a:lnTo>
                  <a:pt x="5908273" y="1007923"/>
                </a:lnTo>
                <a:lnTo>
                  <a:pt x="5908273" y="5158786"/>
                </a:lnTo>
                <a:lnTo>
                  <a:pt x="443374" y="5158786"/>
                </a:lnTo>
                <a:lnTo>
                  <a:pt x="418277" y="5117476"/>
                </a:lnTo>
                <a:cubicBezTo>
                  <a:pt x="151523" y="4626427"/>
                  <a:pt x="0" y="4063697"/>
                  <a:pt x="0" y="3465576"/>
                </a:cubicBezTo>
                <a:cubicBezTo>
                  <a:pt x="0" y="1551591"/>
                  <a:pt x="1551591" y="0"/>
                  <a:pt x="346557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Digitalisasi Industri Pariwisata dengan Inovasi Identitas Digital | Privy  Blog">
            <a:extLst>
              <a:ext uri="{FF2B5EF4-FFF2-40B4-BE49-F238E27FC236}">
                <a16:creationId xmlns:a16="http://schemas.microsoft.com/office/drawing/2014/main" id="{69194DEC-3F6F-D31E-C97F-D18648F4D1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11" r="17577"/>
          <a:stretch/>
        </p:blipFill>
        <p:spPr bwMode="auto">
          <a:xfrm>
            <a:off x="1348740" y="1172976"/>
            <a:ext cx="3223260" cy="3223260"/>
          </a:xfrm>
          <a:custGeom>
            <a:avLst/>
            <a:gdLst/>
            <a:ahLst/>
            <a:cxnLst/>
            <a:rect l="l" t="t" r="r" b="b"/>
            <a:pathLst>
              <a:path w="4297680" h="4297680">
                <a:moveTo>
                  <a:pt x="2148840" y="0"/>
                </a:moveTo>
                <a:cubicBezTo>
                  <a:pt x="3335612" y="0"/>
                  <a:pt x="4297680" y="962068"/>
                  <a:pt x="4297680" y="2148840"/>
                </a:cubicBezTo>
                <a:cubicBezTo>
                  <a:pt x="4297680" y="3335612"/>
                  <a:pt x="3335612" y="4297680"/>
                  <a:pt x="2148840" y="4297680"/>
                </a:cubicBezTo>
                <a:cubicBezTo>
                  <a:pt x="962068" y="4297680"/>
                  <a:pt x="0" y="3335612"/>
                  <a:pt x="0" y="2148840"/>
                </a:cubicBezTo>
                <a:cubicBezTo>
                  <a:pt x="0" y="962068"/>
                  <a:pt x="962068" y="0"/>
                  <a:pt x="2148840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0107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3129</TotalTime>
  <Words>611</Words>
  <Application>Microsoft Office PowerPoint</Application>
  <PresentationFormat>Tampilan Layar (4:3)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9</vt:i4>
      </vt:variant>
    </vt:vector>
  </HeadingPairs>
  <TitlesOfParts>
    <vt:vector size="15" baseType="lpstr">
      <vt:lpstr>Arial</vt:lpstr>
      <vt:lpstr>Calibri</vt:lpstr>
      <vt:lpstr>Google Sans</vt:lpstr>
      <vt:lpstr>Times New Roman</vt:lpstr>
      <vt:lpstr>Trebuchet MS</vt:lpstr>
      <vt:lpstr>Office Theme</vt:lpstr>
      <vt:lpstr>Digitalisasi Industri Pariwisata </vt:lpstr>
      <vt:lpstr>Presentasi PowerPoint</vt:lpstr>
      <vt:lpstr>Digitalisasi Industri Pariwisata 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2023-12-18T09:43:13Z</dcterms:modified>
</cp:coreProperties>
</file>