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9" r:id="rId3"/>
    <p:sldId id="316" r:id="rId4"/>
    <p:sldId id="314" r:id="rId5"/>
    <p:sldId id="315" r:id="rId6"/>
    <p:sldId id="313" r:id="rId7"/>
    <p:sldId id="318" r:id="rId8"/>
    <p:sldId id="300" r:id="rId9"/>
  </p:sldIdLst>
  <p:sldSz cx="9144000" cy="6858000" type="screen4x3"/>
  <p:notesSz cx="7045325" cy="93456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2" clrIdx="1">
    <p:extLst>
      <p:ext uri="{19B8F6BF-5375-455C-9EA6-DF929625EA0E}">
        <p15:presenceInfo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69" d="100"/>
          <a:sy n="69" d="100"/>
        </p:scale>
        <p:origin x="13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3148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Giving Instructions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228600"/>
            <a:ext cx="9144000" cy="1600200"/>
          </a:xfrm>
        </p:spPr>
        <p:txBody>
          <a:bodyPr>
            <a:noAutofit/>
          </a:bodyPr>
          <a:lstStyle/>
          <a:p>
            <a:pPr algn="just"/>
            <a:r>
              <a:rPr lang="en-US" sz="3200" b="1" dirty="0" smtClean="0">
                <a:solidFill>
                  <a:schemeClr val="tx1"/>
                </a:solidFill>
              </a:rPr>
              <a:t>Tourism</a:t>
            </a:r>
            <a:r>
              <a:rPr lang="en-US" sz="3200" dirty="0" smtClean="0">
                <a:solidFill>
                  <a:schemeClr val="tx1"/>
                </a:solidFill>
              </a:rPr>
              <a:t> is travel  for pleasure, and the commercial activity of providing and supporting such travel.</a:t>
            </a:r>
            <a:r>
              <a:rPr lang="en-US" sz="3200" baseline="30000" dirty="0" smtClean="0">
                <a:solidFill>
                  <a:schemeClr val="tx1"/>
                </a:solidFill>
              </a:rPr>
              <a:t> </a:t>
            </a:r>
            <a:r>
              <a:rPr lang="en-US" sz="3200" dirty="0" smtClean="0">
                <a:solidFill>
                  <a:schemeClr val="tx1"/>
                </a:solidFill>
              </a:rPr>
              <a:t>UN Tourism defines tourism more generally, in terms which go "beyond the common perception of tourism as being limited to holiday activity only", as people "travelling to and staying in places outside their usual environment for not more than one consecutive year for leisure and not less than 24 hours, business and other purposes". Tourism can be domestic (within the </a:t>
            </a:r>
            <a:r>
              <a:rPr lang="en-US" sz="3200" dirty="0" err="1" smtClean="0">
                <a:solidFill>
                  <a:schemeClr val="tx1"/>
                </a:solidFill>
              </a:rPr>
              <a:t>traveller's</a:t>
            </a:r>
            <a:r>
              <a:rPr lang="en-US" sz="3200" dirty="0" smtClean="0">
                <a:solidFill>
                  <a:schemeClr val="tx1"/>
                </a:solidFill>
              </a:rPr>
              <a:t> own country) or international, and international tourism has both incoming and outgoing implications on a country's balance of payments. </a:t>
            </a:r>
            <a:endParaRPr lang="en-US" sz="3200" dirty="0">
              <a:solidFill>
                <a:srgbClr val="000000"/>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hatsApp Image 2024-05-22 at 8.17.07 AM.jpeg"/>
          <p:cNvPicPr>
            <a:picLocks noChangeAspect="1"/>
          </p:cNvPicPr>
          <p:nvPr/>
        </p:nvPicPr>
        <p:blipFill>
          <a:blip r:embed="rId2"/>
          <a:srcRect t="9523" b="9527"/>
          <a:stretch>
            <a:fillRect/>
          </a:stretch>
        </p:blipFill>
        <p:spPr>
          <a:xfrm>
            <a:off x="2667000" y="0"/>
            <a:ext cx="3962400" cy="639569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152400"/>
            <a:ext cx="5257800" cy="685800"/>
          </a:xfrm>
        </p:spPr>
        <p:txBody>
          <a:bodyPr>
            <a:noAutofit/>
          </a:bodyPr>
          <a:lstStyle/>
          <a:p>
            <a:pPr algn="l"/>
            <a:r>
              <a:rPr lang="en-US" sz="2400" b="1" u="sng" dirty="0" smtClean="0">
                <a:solidFill>
                  <a:schemeClr val="tx1"/>
                </a:solidFill>
                <a:ea typeface="Cambria" pitchFamily="18" charset="0"/>
              </a:rPr>
              <a:t>Old City (Kota </a:t>
            </a:r>
            <a:r>
              <a:rPr lang="en-US" sz="2400" b="1" u="sng" dirty="0" err="1" smtClean="0">
                <a:solidFill>
                  <a:schemeClr val="tx1"/>
                </a:solidFill>
                <a:ea typeface="Cambria" pitchFamily="18" charset="0"/>
              </a:rPr>
              <a:t>Tua</a:t>
            </a:r>
            <a:r>
              <a:rPr lang="en-US" sz="2400" b="1" u="sng" dirty="0" smtClean="0">
                <a:solidFill>
                  <a:schemeClr val="tx1"/>
                </a:solidFill>
                <a:ea typeface="Cambria" pitchFamily="18" charset="0"/>
              </a:rPr>
              <a:t>, Jakarta)</a:t>
            </a:r>
          </a:p>
        </p:txBody>
      </p:sp>
      <p:pic>
        <p:nvPicPr>
          <p:cNvPr id="1026" name="Picture 2" descr="D:\KOTA TUA.jpg"/>
          <p:cNvPicPr>
            <a:picLocks noChangeAspect="1" noChangeArrowheads="1"/>
          </p:cNvPicPr>
          <p:nvPr/>
        </p:nvPicPr>
        <p:blipFill>
          <a:blip r:embed="rId2"/>
          <a:srcRect/>
          <a:stretch>
            <a:fillRect/>
          </a:stretch>
        </p:blipFill>
        <p:spPr bwMode="auto">
          <a:xfrm>
            <a:off x="685800" y="585212"/>
            <a:ext cx="7529273" cy="5510787"/>
          </a:xfrm>
          <a:prstGeom prst="rect">
            <a:avLst/>
          </a:prstGeom>
          <a:ln>
            <a:noFill/>
          </a:ln>
          <a:effectLst>
            <a:softEdge rad="112500"/>
          </a:effectLst>
        </p:spPr>
      </p:pic>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304800"/>
            <a:ext cx="8839200" cy="1752600"/>
          </a:xfrm>
        </p:spPr>
        <p:txBody>
          <a:bodyPr>
            <a:noAutofit/>
          </a:bodyPr>
          <a:lstStyle/>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a:t>
            </a:r>
          </a:p>
          <a:p>
            <a:pPr algn="l"/>
            <a:endParaRPr lang="en-US" b="1" dirty="0" smtClean="0">
              <a:solidFill>
                <a:schemeClr val="tx1"/>
              </a:solidFill>
              <a:latin typeface="Cambria" pitchFamily="18" charset="0"/>
              <a:ea typeface="Cambria" pitchFamily="18" charset="0"/>
            </a:endParaRPr>
          </a:p>
        </p:txBody>
      </p:sp>
      <p:sp>
        <p:nvSpPr>
          <p:cNvPr id="7169" name="Rectangle 1"/>
          <p:cNvSpPr>
            <a:spLocks noChangeArrowheads="1"/>
          </p:cNvSpPr>
          <p:nvPr/>
        </p:nvSpPr>
        <p:spPr bwMode="auto">
          <a:xfrm>
            <a:off x="0" y="0"/>
            <a:ext cx="88392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8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Example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Hello everyone, good morning. I</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your tour guide. Welcome to Jakarta,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it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your first time in Jakarta, right?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Okay, and if you have a question please</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don</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 hesitate to ask, now lets to go first</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destination.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accent6"/>
                </a:solidFill>
                <a:effectLst/>
                <a:latin typeface="Times New Roman" pitchFamily="18" charset="0"/>
                <a:ea typeface="Calibri" pitchFamily="34" charset="0"/>
                <a:cs typeface="Times New Roman" pitchFamily="18" charset="0"/>
              </a:rPr>
              <a:t>First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our destination is old city.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Ladies and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gentlement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this is old city.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is also known as Old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Old 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important settlement, urban center, and the center of commerce</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Asia since 16th century, old city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home of several important historical sites and</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buildings such</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port of</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Sunda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Kelapa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menara</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Syah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bandar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(Port Tower),</a:t>
            </a:r>
            <a:r>
              <a:rPr kumimoji="0" lang="en-US"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Wayang</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Fine Art and Ceramic Museum Former Court of Justice of</a:t>
            </a:r>
            <a:r>
              <a:rPr lang="en-US" sz="2400" dirty="0" smtClean="0">
                <a:latin typeface="Arial" pitchFamily="34" charset="0"/>
                <a:ea typeface="Calibri" pitchFamily="34" charset="0"/>
                <a:cs typeface="Arial" pitchFamily="34"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Batavia),</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History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(Former City Hall of Batavia), Cafe Batavia, Bank Indonesia Museum, Bank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Mandiri</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Museum,</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Jakarta Kota Station.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dirty="0" smtClean="0">
                <a:solidFill>
                  <a:schemeClr val="tx1"/>
                </a:solidFill>
              </a:rPr>
              <a:t>The </a:t>
            </a:r>
            <a:r>
              <a:rPr lang="en-US" b="1" dirty="0" smtClean="0">
                <a:solidFill>
                  <a:schemeClr val="accent1"/>
                </a:solidFill>
              </a:rPr>
              <a:t>next</a:t>
            </a:r>
            <a:r>
              <a:rPr lang="en-US" dirty="0" smtClean="0">
                <a:solidFill>
                  <a:schemeClr val="tx1"/>
                </a:solidFill>
              </a:rPr>
              <a:t> destination is </a:t>
            </a:r>
            <a:r>
              <a:rPr lang="en-US" dirty="0" err="1" smtClean="0">
                <a:solidFill>
                  <a:schemeClr val="tx1"/>
                </a:solidFill>
              </a:rPr>
              <a:t>ancol</a:t>
            </a:r>
            <a:r>
              <a:rPr lang="en-US" dirty="0" smtClean="0">
                <a:solidFill>
                  <a:schemeClr val="tx1"/>
                </a:solidFill>
              </a:rPr>
              <a:t>, the location is not far from here.</a:t>
            </a:r>
          </a:p>
          <a:p>
            <a:pPr algn="l"/>
            <a:r>
              <a:rPr lang="en-US" dirty="0" smtClean="0">
                <a:solidFill>
                  <a:schemeClr val="tx1"/>
                </a:solidFill>
              </a:rPr>
              <a:t>Attention please now we arrived at </a:t>
            </a:r>
            <a:r>
              <a:rPr lang="en-US" dirty="0" err="1" smtClean="0">
                <a:solidFill>
                  <a:schemeClr val="tx1"/>
                </a:solidFill>
              </a:rPr>
              <a:t>ancol</a:t>
            </a:r>
            <a:r>
              <a:rPr lang="en-US" dirty="0" smtClean="0">
                <a:solidFill>
                  <a:schemeClr val="tx1"/>
                </a:solidFill>
              </a:rPr>
              <a:t> dreamland, </a:t>
            </a:r>
            <a:r>
              <a:rPr lang="en-US" dirty="0" err="1" smtClean="0">
                <a:solidFill>
                  <a:schemeClr val="tx1"/>
                </a:solidFill>
              </a:rPr>
              <a:t>Ancol</a:t>
            </a:r>
            <a:r>
              <a:rPr lang="en-US" dirty="0" smtClean="0">
                <a:solidFill>
                  <a:schemeClr val="tx1"/>
                </a:solidFill>
              </a:rPr>
              <a:t> Dreamland opened in 1966 and is currently the largest integrated tourism area in South East Asia. In here you can enjoy a variety of entertainment venues such as </a:t>
            </a:r>
            <a:r>
              <a:rPr lang="en-US" dirty="0" err="1" smtClean="0">
                <a:solidFill>
                  <a:schemeClr val="tx1"/>
                </a:solidFill>
              </a:rPr>
              <a:t>dufan</a:t>
            </a:r>
            <a:r>
              <a:rPr lang="en-US" dirty="0" smtClean="0">
                <a:solidFill>
                  <a:schemeClr val="tx1"/>
                </a:solidFill>
              </a:rPr>
              <a:t> (Fantasy World), </a:t>
            </a:r>
            <a:r>
              <a:rPr lang="en-US" dirty="0" err="1" smtClean="0">
                <a:solidFill>
                  <a:schemeClr val="tx1"/>
                </a:solidFill>
              </a:rPr>
              <a:t>atlantis</a:t>
            </a:r>
            <a:r>
              <a:rPr lang="en-US" dirty="0" smtClean="0">
                <a:solidFill>
                  <a:schemeClr val="tx1"/>
                </a:solidFill>
              </a:rPr>
              <a:t> Water Adventure, ocean Dream </a:t>
            </a:r>
            <a:r>
              <a:rPr lang="en-US" dirty="0" err="1" smtClean="0">
                <a:solidFill>
                  <a:schemeClr val="tx1"/>
                </a:solidFill>
              </a:rPr>
              <a:t>Samudra,sea</a:t>
            </a:r>
            <a:r>
              <a:rPr lang="en-US" dirty="0" smtClean="0">
                <a:solidFill>
                  <a:schemeClr val="tx1"/>
                </a:solidFill>
              </a:rPr>
              <a:t> World, art market, and </a:t>
            </a:r>
            <a:r>
              <a:rPr lang="en-US" dirty="0" err="1" smtClean="0">
                <a:solidFill>
                  <a:schemeClr val="tx1"/>
                </a:solidFill>
              </a:rPr>
              <a:t>ancol</a:t>
            </a:r>
            <a:r>
              <a:rPr lang="en-US" dirty="0" smtClean="0">
                <a:solidFill>
                  <a:schemeClr val="tx1"/>
                </a:solidFill>
              </a:rPr>
              <a:t> Beach City.</a:t>
            </a:r>
          </a:p>
          <a:p>
            <a:pPr algn="l"/>
            <a:r>
              <a:rPr lang="en-US" dirty="0" smtClean="0">
                <a:solidFill>
                  <a:schemeClr val="tx1"/>
                </a:solidFill>
              </a:rPr>
              <a:t>Okay, today we </a:t>
            </a:r>
            <a:r>
              <a:rPr lang="en-US" b="1" dirty="0" smtClean="0">
                <a:solidFill>
                  <a:schemeClr val="accent1"/>
                </a:solidFill>
              </a:rPr>
              <a:t>finish </a:t>
            </a:r>
            <a:r>
              <a:rPr lang="en-US" dirty="0" smtClean="0">
                <a:solidFill>
                  <a:schemeClr val="tx1"/>
                </a:solidFill>
              </a:rPr>
              <a:t>to visit some place in Jakarta. I hope you are fun, happy and Advertisement enjoy, nice to meet you </a:t>
            </a:r>
          </a:p>
          <a:p>
            <a:pPr algn="l"/>
            <a:endParaRPr lang="en-US" b="1" dirty="0" smtClean="0">
              <a:solidFill>
                <a:schemeClr val="tx1"/>
              </a:solidFill>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457200"/>
            <a:ext cx="8915400" cy="1752600"/>
          </a:xfrm>
        </p:spPr>
        <p:txBody>
          <a:bodyPr>
            <a:noAutofit/>
          </a:bodyPr>
          <a:lstStyle/>
          <a:p>
            <a:pPr algn="l" fontAlgn="base"/>
            <a:r>
              <a:rPr lang="en-US" sz="2400" dirty="0" smtClean="0">
                <a:solidFill>
                  <a:schemeClr val="tx1"/>
                </a:solidFill>
                <a:latin typeface="Cambria" pitchFamily="18" charset="0"/>
                <a:ea typeface="Cambria" pitchFamily="18" charset="0"/>
              </a:rPr>
              <a:t>When giving instructions or explaining things it is useful to use sequence </a:t>
            </a:r>
            <a:r>
              <a:rPr lang="en-US" sz="2400" dirty="0" err="1" smtClean="0">
                <a:solidFill>
                  <a:schemeClr val="tx1"/>
                </a:solidFill>
                <a:latin typeface="Cambria" pitchFamily="18" charset="0"/>
                <a:ea typeface="Cambria" pitchFamily="18" charset="0"/>
              </a:rPr>
              <a:t>markes</a:t>
            </a:r>
            <a:r>
              <a:rPr lang="en-US" sz="2400" dirty="0" smtClean="0">
                <a:solidFill>
                  <a:schemeClr val="tx1"/>
                </a:solidFill>
                <a:latin typeface="Cambria" pitchFamily="18" charset="0"/>
                <a:ea typeface="Cambria" pitchFamily="18" charset="0"/>
              </a:rPr>
              <a:t>, words which guide the listener or reader through the instructions. It is also important to keep the instructions or </a:t>
            </a:r>
            <a:r>
              <a:rPr lang="en-US" sz="2400" dirty="0" err="1" smtClean="0">
                <a:solidFill>
                  <a:schemeClr val="tx1"/>
                </a:solidFill>
                <a:latin typeface="Cambria" pitchFamily="18" charset="0"/>
                <a:ea typeface="Cambria" pitchFamily="18" charset="0"/>
              </a:rPr>
              <a:t>explainations</a:t>
            </a:r>
            <a:r>
              <a:rPr lang="en-US" sz="2400" dirty="0" smtClean="0">
                <a:solidFill>
                  <a:schemeClr val="tx1"/>
                </a:solidFill>
                <a:latin typeface="Cambria" pitchFamily="18" charset="0"/>
                <a:ea typeface="Cambria" pitchFamily="18" charset="0"/>
              </a:rPr>
              <a:t> short and simple. Some of the more common sequence markers are listed below.</a:t>
            </a:r>
          </a:p>
          <a:p>
            <a:pPr algn="l" fontAlgn="base"/>
            <a:r>
              <a:rPr lang="en-US" sz="2400" dirty="0" smtClean="0">
                <a:solidFill>
                  <a:schemeClr val="tx1"/>
                </a:solidFill>
                <a:latin typeface="Cambria" pitchFamily="18" charset="0"/>
                <a:ea typeface="Cambria" pitchFamily="18" charset="0"/>
              </a:rPr>
              <a:t>First			second		third		forth</a:t>
            </a:r>
          </a:p>
          <a:p>
            <a:pPr algn="l" fontAlgn="base"/>
            <a:r>
              <a:rPr lang="en-US" sz="2400" dirty="0" smtClean="0">
                <a:solidFill>
                  <a:schemeClr val="tx1"/>
                </a:solidFill>
                <a:latin typeface="Cambria" pitchFamily="18" charset="0"/>
                <a:ea typeface="Cambria" pitchFamily="18" charset="0"/>
              </a:rPr>
              <a:t>After that		next			before that	then</a:t>
            </a:r>
          </a:p>
          <a:p>
            <a:pPr algn="l" fontAlgn="base"/>
            <a:r>
              <a:rPr lang="en-US" sz="2400" dirty="0" smtClean="0">
                <a:solidFill>
                  <a:schemeClr val="tx1"/>
                </a:solidFill>
                <a:latin typeface="Cambria" pitchFamily="18" charset="0"/>
                <a:ea typeface="Cambria" pitchFamily="18" charset="0"/>
              </a:rPr>
              <a:t>You begin by		the last step is 	now		finally	</a:t>
            </a:r>
          </a:p>
          <a:p>
            <a:endParaRPr lang="en-US" sz="2400" dirty="0"/>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5182</TotalTime>
  <Words>106</Words>
  <Application>Microsoft Office PowerPoint</Application>
  <PresentationFormat>On-screen Show (4:3)</PresentationFormat>
  <Paragraphs>23</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667</cp:revision>
  <cp:lastPrinted>2017-08-29T02:54:51Z</cp:lastPrinted>
  <dcterms:created xsi:type="dcterms:W3CDTF">2010-04-18T12:06:30Z</dcterms:created>
  <dcterms:modified xsi:type="dcterms:W3CDTF">2025-06-05T04:17:30Z</dcterms:modified>
</cp:coreProperties>
</file>