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7" r:id="rId2"/>
    <p:sldId id="258" r:id="rId3"/>
    <p:sldId id="272" r:id="rId4"/>
    <p:sldId id="273" r:id="rId5"/>
    <p:sldId id="274" r:id="rId6"/>
    <p:sldId id="275" r:id="rId7"/>
    <p:sldId id="259" r:id="rId8"/>
    <p:sldId id="276" r:id="rId9"/>
    <p:sldId id="277" r:id="rId10"/>
    <p:sldId id="278" r:id="rId11"/>
    <p:sldId id="260" r:id="rId12"/>
    <p:sldId id="279" r:id="rId13"/>
    <p:sldId id="280" r:id="rId14"/>
    <p:sldId id="261" r:id="rId15"/>
    <p:sldId id="269" r:id="rId16"/>
    <p:sldId id="262" r:id="rId17"/>
    <p:sldId id="271" r:id="rId18"/>
    <p:sldId id="263" r:id="rId19"/>
    <p:sldId id="265" r:id="rId20"/>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3EE043E-351A-447C-AE14-76A6B5E2A0E5}" type="datetimeFigureOut">
              <a:rPr lang="id-ID" smtClean="0"/>
              <a:t>27/04/2020</a:t>
            </a:fld>
            <a:endParaRPr lang="id-ID"/>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d-ID"/>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d-ID"/>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FB06E81-A7B2-40EC-990A-DDBED35C1CDD}" type="slidenum">
              <a:rPr lang="id-ID" smtClean="0"/>
              <a:t>‹#›</a:t>
            </a:fld>
            <a:endParaRPr lang="id-ID"/>
          </a:p>
        </p:txBody>
      </p:sp>
    </p:spTree>
    <p:extLst>
      <p:ext uri="{BB962C8B-B14F-4D97-AF65-F5344CB8AC3E}">
        <p14:creationId xmlns:p14="http://schemas.microsoft.com/office/powerpoint/2010/main" val="25785002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d-ID" altLang="id-ID"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id-ID"/>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id-ID"/>
          </a:p>
        </p:txBody>
      </p:sp>
      <p:sp>
        <p:nvSpPr>
          <p:cNvPr id="4" name="Date Placeholder 3"/>
          <p:cNvSpPr>
            <a:spLocks noGrp="1"/>
          </p:cNvSpPr>
          <p:nvPr>
            <p:ph type="dt" sz="half" idx="10"/>
          </p:nvPr>
        </p:nvSpPr>
        <p:spPr/>
        <p:txBody>
          <a:bodyPr/>
          <a:lstStyle/>
          <a:p>
            <a:fld id="{456FED68-52C3-4999-B207-5D34F6D39F9A}" type="datetimeFigureOut">
              <a:rPr lang="id-ID" smtClean="0"/>
              <a:t>27/04/2020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804B9BD7-999C-438B-A415-8A8C9FD6D717}" type="slidenum">
              <a:rPr lang="id-ID" smtClean="0"/>
              <a:t>‹#›</a:t>
            </a:fld>
            <a:endParaRPr lang="id-ID"/>
          </a:p>
        </p:txBody>
      </p:sp>
    </p:spTree>
    <p:extLst>
      <p:ext uri="{BB962C8B-B14F-4D97-AF65-F5344CB8AC3E}">
        <p14:creationId xmlns:p14="http://schemas.microsoft.com/office/powerpoint/2010/main" val="6678023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456FED68-52C3-4999-B207-5D34F6D39F9A}" type="datetimeFigureOut">
              <a:rPr lang="id-ID" smtClean="0"/>
              <a:t>27/04/2020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804B9BD7-999C-438B-A415-8A8C9FD6D717}" type="slidenum">
              <a:rPr lang="id-ID" smtClean="0"/>
              <a:t>‹#›</a:t>
            </a:fld>
            <a:endParaRPr lang="id-ID"/>
          </a:p>
        </p:txBody>
      </p:sp>
    </p:spTree>
    <p:extLst>
      <p:ext uri="{BB962C8B-B14F-4D97-AF65-F5344CB8AC3E}">
        <p14:creationId xmlns:p14="http://schemas.microsoft.com/office/powerpoint/2010/main" val="16956273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456FED68-52C3-4999-B207-5D34F6D39F9A}" type="datetimeFigureOut">
              <a:rPr lang="id-ID" smtClean="0"/>
              <a:t>27/04/2020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804B9BD7-999C-438B-A415-8A8C9FD6D717}" type="slidenum">
              <a:rPr lang="id-ID" smtClean="0"/>
              <a:t>‹#›</a:t>
            </a:fld>
            <a:endParaRPr lang="id-ID"/>
          </a:p>
        </p:txBody>
      </p:sp>
    </p:spTree>
    <p:extLst>
      <p:ext uri="{BB962C8B-B14F-4D97-AF65-F5344CB8AC3E}">
        <p14:creationId xmlns:p14="http://schemas.microsoft.com/office/powerpoint/2010/main" val="18271705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456FED68-52C3-4999-B207-5D34F6D39F9A}" type="datetimeFigureOut">
              <a:rPr lang="id-ID" smtClean="0"/>
              <a:t>27/04/2020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804B9BD7-999C-438B-A415-8A8C9FD6D717}" type="slidenum">
              <a:rPr lang="id-ID" smtClean="0"/>
              <a:t>‹#›</a:t>
            </a:fld>
            <a:endParaRPr lang="id-ID"/>
          </a:p>
        </p:txBody>
      </p:sp>
    </p:spTree>
    <p:extLst>
      <p:ext uri="{BB962C8B-B14F-4D97-AF65-F5344CB8AC3E}">
        <p14:creationId xmlns:p14="http://schemas.microsoft.com/office/powerpoint/2010/main" val="6029452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id-ID"/>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56FED68-52C3-4999-B207-5D34F6D39F9A}" type="datetimeFigureOut">
              <a:rPr lang="id-ID" smtClean="0"/>
              <a:t>27/04/2020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804B9BD7-999C-438B-A415-8A8C9FD6D717}" type="slidenum">
              <a:rPr lang="id-ID" smtClean="0"/>
              <a:t>‹#›</a:t>
            </a:fld>
            <a:endParaRPr lang="id-ID"/>
          </a:p>
        </p:txBody>
      </p:sp>
    </p:spTree>
    <p:extLst>
      <p:ext uri="{BB962C8B-B14F-4D97-AF65-F5344CB8AC3E}">
        <p14:creationId xmlns:p14="http://schemas.microsoft.com/office/powerpoint/2010/main" val="25017870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p>
            <a:fld id="{456FED68-52C3-4999-B207-5D34F6D39F9A}" type="datetimeFigureOut">
              <a:rPr lang="id-ID" smtClean="0"/>
              <a:t>27/04/2020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804B9BD7-999C-438B-A415-8A8C9FD6D717}" type="slidenum">
              <a:rPr lang="id-ID" smtClean="0"/>
              <a:t>‹#›</a:t>
            </a:fld>
            <a:endParaRPr lang="id-ID"/>
          </a:p>
        </p:txBody>
      </p:sp>
    </p:spTree>
    <p:extLst>
      <p:ext uri="{BB962C8B-B14F-4D97-AF65-F5344CB8AC3E}">
        <p14:creationId xmlns:p14="http://schemas.microsoft.com/office/powerpoint/2010/main" val="13683776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id-ID"/>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p>
            <a:fld id="{456FED68-52C3-4999-B207-5D34F6D39F9A}" type="datetimeFigureOut">
              <a:rPr lang="id-ID" smtClean="0"/>
              <a:t>27/04/2020</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804B9BD7-999C-438B-A415-8A8C9FD6D717}" type="slidenum">
              <a:rPr lang="id-ID" smtClean="0"/>
              <a:t>‹#›</a:t>
            </a:fld>
            <a:endParaRPr lang="id-ID"/>
          </a:p>
        </p:txBody>
      </p:sp>
    </p:spTree>
    <p:extLst>
      <p:ext uri="{BB962C8B-B14F-4D97-AF65-F5344CB8AC3E}">
        <p14:creationId xmlns:p14="http://schemas.microsoft.com/office/powerpoint/2010/main" val="35480816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p>
            <a:fld id="{456FED68-52C3-4999-B207-5D34F6D39F9A}" type="datetimeFigureOut">
              <a:rPr lang="id-ID" smtClean="0"/>
              <a:t>27/04/2020</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804B9BD7-999C-438B-A415-8A8C9FD6D717}" type="slidenum">
              <a:rPr lang="id-ID" smtClean="0"/>
              <a:t>‹#›</a:t>
            </a:fld>
            <a:endParaRPr lang="id-ID"/>
          </a:p>
        </p:txBody>
      </p:sp>
    </p:spTree>
    <p:extLst>
      <p:ext uri="{BB962C8B-B14F-4D97-AF65-F5344CB8AC3E}">
        <p14:creationId xmlns:p14="http://schemas.microsoft.com/office/powerpoint/2010/main" val="573049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56FED68-52C3-4999-B207-5D34F6D39F9A}" type="datetimeFigureOut">
              <a:rPr lang="id-ID" smtClean="0"/>
              <a:t>27/04/2020</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804B9BD7-999C-438B-A415-8A8C9FD6D717}" type="slidenum">
              <a:rPr lang="id-ID" smtClean="0"/>
              <a:t>‹#›</a:t>
            </a:fld>
            <a:endParaRPr lang="id-ID"/>
          </a:p>
        </p:txBody>
      </p:sp>
    </p:spTree>
    <p:extLst>
      <p:ext uri="{BB962C8B-B14F-4D97-AF65-F5344CB8AC3E}">
        <p14:creationId xmlns:p14="http://schemas.microsoft.com/office/powerpoint/2010/main" val="25765831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id-ID"/>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56FED68-52C3-4999-B207-5D34F6D39F9A}" type="datetimeFigureOut">
              <a:rPr lang="id-ID" smtClean="0"/>
              <a:t>27/04/2020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804B9BD7-999C-438B-A415-8A8C9FD6D717}" type="slidenum">
              <a:rPr lang="id-ID" smtClean="0"/>
              <a:t>‹#›</a:t>
            </a:fld>
            <a:endParaRPr lang="id-ID"/>
          </a:p>
        </p:txBody>
      </p:sp>
    </p:spTree>
    <p:extLst>
      <p:ext uri="{BB962C8B-B14F-4D97-AF65-F5344CB8AC3E}">
        <p14:creationId xmlns:p14="http://schemas.microsoft.com/office/powerpoint/2010/main" val="26582033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id-ID"/>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56FED68-52C3-4999-B207-5D34F6D39F9A}" type="datetimeFigureOut">
              <a:rPr lang="id-ID" smtClean="0"/>
              <a:t>27/04/2020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804B9BD7-999C-438B-A415-8A8C9FD6D717}" type="slidenum">
              <a:rPr lang="id-ID" smtClean="0"/>
              <a:t>‹#›</a:t>
            </a:fld>
            <a:endParaRPr lang="id-ID"/>
          </a:p>
        </p:txBody>
      </p:sp>
    </p:spTree>
    <p:extLst>
      <p:ext uri="{BB962C8B-B14F-4D97-AF65-F5344CB8AC3E}">
        <p14:creationId xmlns:p14="http://schemas.microsoft.com/office/powerpoint/2010/main" val="21361533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id-ID"/>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6FED68-52C3-4999-B207-5D34F6D39F9A}" type="datetimeFigureOut">
              <a:rPr lang="id-ID" smtClean="0"/>
              <a:t>27/04/2020</a:t>
            </a:fld>
            <a:endParaRPr lang="id-ID"/>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04B9BD7-999C-438B-A415-8A8C9FD6D717}" type="slidenum">
              <a:rPr lang="id-ID" smtClean="0"/>
              <a:t>‹#›</a:t>
            </a:fld>
            <a:endParaRPr lang="id-ID"/>
          </a:p>
        </p:txBody>
      </p:sp>
    </p:spTree>
    <p:extLst>
      <p:ext uri="{BB962C8B-B14F-4D97-AF65-F5344CB8AC3E}">
        <p14:creationId xmlns:p14="http://schemas.microsoft.com/office/powerpoint/2010/main" val="116838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Picture\logo ibi small.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15250" y="142875"/>
            <a:ext cx="1244600"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Title 1"/>
          <p:cNvSpPr>
            <a:spLocks noGrp="1"/>
          </p:cNvSpPr>
          <p:nvPr>
            <p:ph type="ctrTitle"/>
          </p:nvPr>
        </p:nvSpPr>
        <p:spPr>
          <a:xfrm>
            <a:off x="179388" y="1628801"/>
            <a:ext cx="8785225" cy="864095"/>
          </a:xfrm>
        </p:spPr>
        <p:txBody>
          <a:bodyPr/>
          <a:lstStyle/>
          <a:p>
            <a:pPr eaLnBrk="1" hangingPunct="1"/>
            <a:r>
              <a:rPr lang="en-US" altLang="id-ID" sz="3600" b="1" dirty="0" smtClean="0">
                <a:latin typeface="Arial" charset="0"/>
                <a:cs typeface="Arial" charset="0"/>
              </a:rPr>
              <a:t>ETIKA DAN HUKUM BISNIS</a:t>
            </a:r>
          </a:p>
        </p:txBody>
      </p:sp>
      <p:sp>
        <p:nvSpPr>
          <p:cNvPr id="8" name="Subtitle 2"/>
          <p:cNvSpPr>
            <a:spLocks noGrp="1"/>
          </p:cNvSpPr>
          <p:nvPr>
            <p:ph type="subTitle" idx="1"/>
          </p:nvPr>
        </p:nvSpPr>
        <p:spPr>
          <a:xfrm>
            <a:off x="1371600" y="2996952"/>
            <a:ext cx="6400800" cy="1727448"/>
          </a:xfrm>
        </p:spPr>
        <p:txBody>
          <a:bodyPr rtlCol="0">
            <a:normAutofit/>
          </a:bodyPr>
          <a:lstStyle/>
          <a:p>
            <a:pPr eaLnBrk="1" fontAlgn="auto" hangingPunct="1">
              <a:spcAft>
                <a:spcPts val="0"/>
              </a:spcAft>
              <a:buFont typeface="Arial" pitchFamily="34" charset="0"/>
              <a:buNone/>
              <a:defRPr/>
            </a:pPr>
            <a:r>
              <a:rPr lang="id-ID" sz="2400" b="1" dirty="0" smtClean="0">
                <a:solidFill>
                  <a:schemeClr val="tx1">
                    <a:lumMod val="95000"/>
                    <a:lumOff val="5000"/>
                  </a:schemeClr>
                </a:solidFill>
                <a:latin typeface="Arial" pitchFamily="34" charset="0"/>
                <a:cs typeface="Arial" pitchFamily="34" charset="0"/>
              </a:rPr>
              <a:t>PERTEMUAN KE-6</a:t>
            </a:r>
          </a:p>
          <a:p>
            <a:pPr eaLnBrk="1" fontAlgn="auto" hangingPunct="1">
              <a:spcAft>
                <a:spcPts val="0"/>
              </a:spcAft>
              <a:buFont typeface="Arial" pitchFamily="34" charset="0"/>
              <a:buNone/>
              <a:defRPr/>
            </a:pPr>
            <a:endParaRPr lang="id-ID" sz="2400" b="1" dirty="0" smtClean="0">
              <a:solidFill>
                <a:schemeClr val="tx1">
                  <a:lumMod val="95000"/>
                  <a:lumOff val="5000"/>
                </a:schemeClr>
              </a:solidFill>
              <a:latin typeface="Arial" pitchFamily="34" charset="0"/>
              <a:cs typeface="Arial" pitchFamily="34" charset="0"/>
            </a:endParaRPr>
          </a:p>
          <a:p>
            <a:pPr eaLnBrk="1" fontAlgn="auto" hangingPunct="1">
              <a:spcAft>
                <a:spcPts val="0"/>
              </a:spcAft>
              <a:buFont typeface="Arial" pitchFamily="34" charset="0"/>
              <a:buNone/>
              <a:defRPr/>
            </a:pPr>
            <a:r>
              <a:rPr lang="en-US" sz="4000" b="1" dirty="0" smtClean="0">
                <a:solidFill>
                  <a:schemeClr val="tx1">
                    <a:lumMod val="95000"/>
                    <a:lumOff val="5000"/>
                  </a:schemeClr>
                </a:solidFill>
                <a:latin typeface="Arial" pitchFamily="34" charset="0"/>
                <a:cs typeface="Arial" pitchFamily="34" charset="0"/>
              </a:rPr>
              <a:t>SISTEM EKONOMI</a:t>
            </a:r>
          </a:p>
        </p:txBody>
      </p:sp>
      <p:sp>
        <p:nvSpPr>
          <p:cNvPr id="7" name="Date Placeholder 6"/>
          <p:cNvSpPr>
            <a:spLocks noGrp="1"/>
          </p:cNvSpPr>
          <p:nvPr>
            <p:ph type="dt" sz="quarter" idx="10"/>
          </p:nvPr>
        </p:nvSpPr>
        <p:spPr/>
        <p:txBody>
          <a:bodyPr/>
          <a:lstStyle/>
          <a:p>
            <a:pPr>
              <a:defRPr/>
            </a:pPr>
            <a:r>
              <a:rPr lang="en-US"/>
              <a:t>28/08/2015</a:t>
            </a:r>
          </a:p>
        </p:txBody>
      </p:sp>
      <p:sp>
        <p:nvSpPr>
          <p:cNvPr id="9" name="Footer Placeholder 8"/>
          <p:cNvSpPr>
            <a:spLocks noGrp="1"/>
          </p:cNvSpPr>
          <p:nvPr>
            <p:ph type="ftr" sz="quarter" idx="11"/>
          </p:nvPr>
        </p:nvSpPr>
        <p:spPr>
          <a:xfrm>
            <a:off x="3124200" y="6381750"/>
            <a:ext cx="5835650" cy="384175"/>
          </a:xfrm>
        </p:spPr>
        <p:txBody>
          <a:bodyPr/>
          <a:lstStyle/>
          <a:p>
            <a:pPr>
              <a:defRPr/>
            </a:pPr>
            <a:r>
              <a:rPr lang="sv-SE" dirty="0" smtClean="0"/>
              <a:t>MAN  HUKUM DAN ETIKA </a:t>
            </a:r>
            <a:r>
              <a:rPr lang="sv-SE" dirty="0"/>
              <a:t>BISNIS                                                                     Versi : 01           </a:t>
            </a:r>
            <a:endParaRPr lang="en-US" dirty="0"/>
          </a:p>
        </p:txBody>
      </p:sp>
    </p:spTree>
    <p:extLst>
      <p:ext uri="{BB962C8B-B14F-4D97-AF65-F5344CB8AC3E}">
        <p14:creationId xmlns:p14="http://schemas.microsoft.com/office/powerpoint/2010/main" val="16556799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b="1" dirty="0" smtClean="0"/>
              <a:t>KEKURANGAN SISTEM SOSIALIS</a:t>
            </a:r>
            <a:endParaRPr lang="id-ID" b="1" dirty="0"/>
          </a:p>
        </p:txBody>
      </p:sp>
      <p:sp>
        <p:nvSpPr>
          <p:cNvPr id="3" name="Content Placeholder 2"/>
          <p:cNvSpPr>
            <a:spLocks noGrp="1"/>
          </p:cNvSpPr>
          <p:nvPr>
            <p:ph idx="1"/>
          </p:nvPr>
        </p:nvSpPr>
        <p:spPr/>
        <p:txBody>
          <a:bodyPr>
            <a:normAutofit fontScale="92500" lnSpcReduction="10000"/>
          </a:bodyPr>
          <a:lstStyle/>
          <a:p>
            <a:pPr marL="514350" indent="-514350">
              <a:buFont typeface="+mj-lt"/>
              <a:buAutoNum type="arabicPeriod"/>
            </a:pPr>
            <a:r>
              <a:rPr lang="id-ID" dirty="0" smtClean="0"/>
              <a:t>Tidak ada kebebasan memiliki sumber daya yang berkompeten</a:t>
            </a:r>
          </a:p>
          <a:p>
            <a:pPr marL="514350" indent="-514350">
              <a:buFont typeface="+mj-lt"/>
              <a:buAutoNum type="arabicPeriod"/>
            </a:pPr>
            <a:r>
              <a:rPr lang="id-ID" dirty="0" smtClean="0"/>
              <a:t>Tidak mempunyai kebebasan dalam berusaha</a:t>
            </a:r>
          </a:p>
          <a:p>
            <a:pPr marL="514350" indent="-514350">
              <a:buFont typeface="+mj-lt"/>
              <a:buAutoNum type="arabicPeriod"/>
            </a:pPr>
            <a:r>
              <a:rPr lang="id-ID" dirty="0" smtClean="0"/>
              <a:t>Jalur birokrasi yang terlalu panjang </a:t>
            </a:r>
          </a:p>
          <a:p>
            <a:pPr marL="514350" indent="-514350">
              <a:buFont typeface="+mj-lt"/>
              <a:buAutoNum type="arabicPeriod"/>
            </a:pPr>
            <a:r>
              <a:rPr lang="id-ID" dirty="0" smtClean="0"/>
              <a:t>Dapat mematikan kreativitas dan inovasi setiap individu</a:t>
            </a:r>
          </a:p>
          <a:p>
            <a:pPr marL="514350" indent="-514350">
              <a:buFont typeface="+mj-lt"/>
              <a:buAutoNum type="arabicPeriod"/>
            </a:pPr>
            <a:r>
              <a:rPr lang="id-ID" dirty="0" smtClean="0"/>
              <a:t>Hak yang di miliki individu tidak di akui</a:t>
            </a:r>
          </a:p>
          <a:p>
            <a:pPr marL="514350" indent="-514350">
              <a:buFont typeface="+mj-lt"/>
              <a:buAutoNum type="arabicPeriod"/>
            </a:pPr>
            <a:r>
              <a:rPr lang="id-ID" dirty="0" smtClean="0"/>
              <a:t>Potensi dan kratifitas masyarakat tidak dapat berkembang.</a:t>
            </a:r>
            <a:endParaRPr lang="id-ID" dirty="0"/>
          </a:p>
        </p:txBody>
      </p:sp>
    </p:spTree>
    <p:extLst>
      <p:ext uri="{BB962C8B-B14F-4D97-AF65-F5344CB8AC3E}">
        <p14:creationId xmlns:p14="http://schemas.microsoft.com/office/powerpoint/2010/main" val="30364032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r>
              <a:rPr lang="en-US" altLang="id-ID" sz="3600" b="1" dirty="0" smtClean="0">
                <a:latin typeface="Arial" charset="0"/>
                <a:cs typeface="Arial" charset="0"/>
              </a:rPr>
              <a:t>TUJUAN BISNIS</a:t>
            </a:r>
          </a:p>
        </p:txBody>
      </p:sp>
      <p:sp>
        <p:nvSpPr>
          <p:cNvPr id="5123" name="Content Placeholder 2"/>
          <p:cNvSpPr>
            <a:spLocks noGrp="1"/>
          </p:cNvSpPr>
          <p:nvPr>
            <p:ph idx="1"/>
          </p:nvPr>
        </p:nvSpPr>
        <p:spPr>
          <a:xfrm>
            <a:off x="900113" y="1916113"/>
            <a:ext cx="7343775" cy="4210050"/>
          </a:xfrm>
        </p:spPr>
        <p:txBody>
          <a:bodyPr/>
          <a:lstStyle/>
          <a:p>
            <a:pPr marL="457200" indent="-457200">
              <a:buFont typeface="Arial" charset="0"/>
              <a:buAutoNum type="arabicPeriod"/>
            </a:pPr>
            <a:r>
              <a:rPr lang="en-US" altLang="id-ID" sz="2400" dirty="0" smtClean="0">
                <a:latin typeface="Arial" charset="0"/>
                <a:cs typeface="Arial" charset="0"/>
              </a:rPr>
              <a:t>Profit</a:t>
            </a:r>
          </a:p>
          <a:p>
            <a:pPr marL="457200" indent="-457200">
              <a:buFont typeface="Arial" charset="0"/>
              <a:buAutoNum type="arabicPeriod"/>
            </a:pPr>
            <a:r>
              <a:rPr lang="en-US" altLang="id-ID" sz="2400" dirty="0" err="1" smtClean="0">
                <a:latin typeface="Arial" charset="0"/>
                <a:cs typeface="Arial" charset="0"/>
              </a:rPr>
              <a:t>Pengadaan</a:t>
            </a:r>
            <a:r>
              <a:rPr lang="en-US" altLang="id-ID" sz="2400" dirty="0" smtClean="0">
                <a:latin typeface="Arial" charset="0"/>
                <a:cs typeface="Arial" charset="0"/>
              </a:rPr>
              <a:t> </a:t>
            </a:r>
            <a:r>
              <a:rPr lang="en-US" altLang="id-ID" sz="2400" dirty="0" err="1" smtClean="0">
                <a:latin typeface="Arial" charset="0"/>
                <a:cs typeface="Arial" charset="0"/>
              </a:rPr>
              <a:t>Barang</a:t>
            </a:r>
            <a:r>
              <a:rPr lang="en-US" altLang="id-ID" sz="2400" dirty="0" smtClean="0">
                <a:latin typeface="Arial" charset="0"/>
                <a:cs typeface="Arial" charset="0"/>
              </a:rPr>
              <a:t> </a:t>
            </a:r>
            <a:r>
              <a:rPr lang="en-US" altLang="id-ID" sz="2400" dirty="0" err="1" smtClean="0">
                <a:latin typeface="Arial" charset="0"/>
                <a:cs typeface="Arial" charset="0"/>
              </a:rPr>
              <a:t>atau</a:t>
            </a:r>
            <a:r>
              <a:rPr lang="en-US" altLang="id-ID" sz="2400" dirty="0" smtClean="0">
                <a:latin typeface="Arial" charset="0"/>
                <a:cs typeface="Arial" charset="0"/>
              </a:rPr>
              <a:t> </a:t>
            </a:r>
            <a:r>
              <a:rPr lang="en-US" altLang="id-ID" sz="2400" dirty="0" err="1" smtClean="0">
                <a:latin typeface="Arial" charset="0"/>
                <a:cs typeface="Arial" charset="0"/>
              </a:rPr>
              <a:t>Jasa</a:t>
            </a:r>
            <a:endParaRPr lang="en-US" altLang="id-ID" sz="2400" dirty="0" smtClean="0">
              <a:latin typeface="Arial" charset="0"/>
              <a:cs typeface="Arial" charset="0"/>
            </a:endParaRPr>
          </a:p>
          <a:p>
            <a:pPr marL="457200" indent="-457200">
              <a:buFont typeface="Arial" charset="0"/>
              <a:buAutoNum type="arabicPeriod"/>
            </a:pPr>
            <a:r>
              <a:rPr lang="en-US" altLang="id-ID" sz="2400" dirty="0" err="1" smtClean="0">
                <a:latin typeface="Arial" charset="0"/>
                <a:cs typeface="Arial" charset="0"/>
              </a:rPr>
              <a:t>Kesejahteraan</a:t>
            </a:r>
            <a:r>
              <a:rPr lang="en-US" altLang="id-ID" sz="2400" dirty="0" smtClean="0">
                <a:latin typeface="Arial" charset="0"/>
                <a:cs typeface="Arial" charset="0"/>
              </a:rPr>
              <a:t> </a:t>
            </a:r>
            <a:r>
              <a:rPr lang="en-US" altLang="id-ID" sz="2400" dirty="0" err="1" smtClean="0">
                <a:latin typeface="Arial" charset="0"/>
                <a:cs typeface="Arial" charset="0"/>
              </a:rPr>
              <a:t>pemilik</a:t>
            </a:r>
            <a:r>
              <a:rPr lang="en-US" altLang="id-ID" sz="2400" dirty="0" smtClean="0">
                <a:latin typeface="Arial" charset="0"/>
                <a:cs typeface="Arial" charset="0"/>
              </a:rPr>
              <a:t> </a:t>
            </a:r>
            <a:r>
              <a:rPr lang="en-US" altLang="id-ID" sz="2400" dirty="0" err="1" smtClean="0">
                <a:latin typeface="Arial" charset="0"/>
                <a:cs typeface="Arial" charset="0"/>
              </a:rPr>
              <a:t>faktor</a:t>
            </a:r>
            <a:r>
              <a:rPr lang="en-US" altLang="id-ID" sz="2400" dirty="0" smtClean="0">
                <a:latin typeface="Arial" charset="0"/>
                <a:cs typeface="Arial" charset="0"/>
              </a:rPr>
              <a:t> </a:t>
            </a:r>
            <a:r>
              <a:rPr lang="en-US" altLang="id-ID" sz="2400" dirty="0" err="1" smtClean="0">
                <a:latin typeface="Arial" charset="0"/>
                <a:cs typeface="Arial" charset="0"/>
              </a:rPr>
              <a:t>produksi</a:t>
            </a:r>
            <a:r>
              <a:rPr lang="en-US" altLang="id-ID" sz="2400" dirty="0" smtClean="0">
                <a:latin typeface="Arial" charset="0"/>
                <a:cs typeface="Arial" charset="0"/>
              </a:rPr>
              <a:t> </a:t>
            </a:r>
            <a:r>
              <a:rPr lang="en-US" altLang="id-ID" sz="2400" dirty="0" err="1" smtClean="0">
                <a:latin typeface="Arial" charset="0"/>
                <a:cs typeface="Arial" charset="0"/>
              </a:rPr>
              <a:t>dan</a:t>
            </a:r>
            <a:r>
              <a:rPr lang="en-US" altLang="id-ID" sz="2400" dirty="0" smtClean="0">
                <a:latin typeface="Arial" charset="0"/>
                <a:cs typeface="Arial" charset="0"/>
              </a:rPr>
              <a:t> </a:t>
            </a:r>
            <a:r>
              <a:rPr lang="en-US" altLang="id-ID" sz="2400" dirty="0" err="1" smtClean="0">
                <a:latin typeface="Arial" charset="0"/>
                <a:cs typeface="Arial" charset="0"/>
              </a:rPr>
              <a:t>masyarakat</a:t>
            </a:r>
            <a:endParaRPr lang="en-US" altLang="id-ID" sz="2400" dirty="0" smtClean="0">
              <a:latin typeface="Arial" charset="0"/>
              <a:cs typeface="Arial" charset="0"/>
            </a:endParaRPr>
          </a:p>
          <a:p>
            <a:pPr marL="457200" indent="-457200">
              <a:buFont typeface="Arial" charset="0"/>
              <a:buAutoNum type="arabicPeriod"/>
            </a:pPr>
            <a:r>
              <a:rPr lang="en-US" altLang="id-ID" sz="2400" i="1" dirty="0" smtClean="0">
                <a:latin typeface="Arial" charset="0"/>
                <a:cs typeface="Arial" charset="0"/>
              </a:rPr>
              <a:t>Full Employment</a:t>
            </a:r>
            <a:endParaRPr lang="en-US" altLang="id-ID" sz="2400" dirty="0" smtClean="0">
              <a:latin typeface="Arial" charset="0"/>
              <a:cs typeface="Arial" charset="0"/>
            </a:endParaRPr>
          </a:p>
          <a:p>
            <a:pPr marL="457200" indent="-457200">
              <a:buFont typeface="Arial" charset="0"/>
              <a:buAutoNum type="arabicPeriod"/>
            </a:pPr>
            <a:r>
              <a:rPr lang="en-US" altLang="id-ID" sz="2400" dirty="0" err="1" smtClean="0">
                <a:latin typeface="Arial" charset="0"/>
                <a:cs typeface="Arial" charset="0"/>
              </a:rPr>
              <a:t>Eksistensi</a:t>
            </a:r>
            <a:r>
              <a:rPr lang="en-US" altLang="id-ID" sz="2400" dirty="0" smtClean="0">
                <a:latin typeface="Arial" charset="0"/>
                <a:cs typeface="Arial" charset="0"/>
              </a:rPr>
              <a:t> </a:t>
            </a:r>
            <a:r>
              <a:rPr lang="en-US" altLang="id-ID" sz="2400" dirty="0" err="1" smtClean="0">
                <a:latin typeface="Arial" charset="0"/>
                <a:cs typeface="Arial" charset="0"/>
              </a:rPr>
              <a:t>perusahaan</a:t>
            </a:r>
            <a:r>
              <a:rPr lang="en-US" altLang="id-ID" sz="2400" dirty="0" smtClean="0">
                <a:latin typeface="Arial" charset="0"/>
                <a:cs typeface="Arial" charset="0"/>
              </a:rPr>
              <a:t> </a:t>
            </a:r>
            <a:r>
              <a:rPr lang="en-US" altLang="id-ID" sz="2400" dirty="0" err="1" smtClean="0">
                <a:latin typeface="Arial" charset="0"/>
                <a:cs typeface="Arial" charset="0"/>
              </a:rPr>
              <a:t>dalam</a:t>
            </a:r>
            <a:r>
              <a:rPr lang="en-US" altLang="id-ID" sz="2400" dirty="0" smtClean="0">
                <a:latin typeface="Arial" charset="0"/>
                <a:cs typeface="Arial" charset="0"/>
              </a:rPr>
              <a:t> </a:t>
            </a:r>
            <a:r>
              <a:rPr lang="en-US" altLang="id-ID" sz="2400" dirty="0" err="1" smtClean="0">
                <a:latin typeface="Arial" charset="0"/>
                <a:cs typeface="Arial" charset="0"/>
              </a:rPr>
              <a:t>jangka</a:t>
            </a:r>
            <a:r>
              <a:rPr lang="en-US" altLang="id-ID" sz="2400" dirty="0" smtClean="0">
                <a:latin typeface="Arial" charset="0"/>
                <a:cs typeface="Arial" charset="0"/>
              </a:rPr>
              <a:t> </a:t>
            </a:r>
            <a:r>
              <a:rPr lang="en-US" altLang="id-ID" sz="2400" dirty="0" err="1" smtClean="0">
                <a:latin typeface="Arial" charset="0"/>
                <a:cs typeface="Arial" charset="0"/>
              </a:rPr>
              <a:t>panjang</a:t>
            </a:r>
            <a:endParaRPr lang="en-US" altLang="id-ID" sz="2400" dirty="0" smtClean="0">
              <a:latin typeface="Arial" charset="0"/>
              <a:cs typeface="Arial" charset="0"/>
            </a:endParaRPr>
          </a:p>
          <a:p>
            <a:pPr marL="457200" indent="-457200">
              <a:buFont typeface="Arial" charset="0"/>
              <a:buAutoNum type="arabicPeriod"/>
            </a:pPr>
            <a:r>
              <a:rPr lang="en-US" altLang="id-ID" sz="2400" dirty="0" err="1" smtClean="0">
                <a:latin typeface="Arial" charset="0"/>
                <a:cs typeface="Arial" charset="0"/>
              </a:rPr>
              <a:t>Kemajuan</a:t>
            </a:r>
            <a:r>
              <a:rPr lang="en-US" altLang="id-ID" sz="2400" dirty="0" smtClean="0">
                <a:latin typeface="Arial" charset="0"/>
                <a:cs typeface="Arial" charset="0"/>
              </a:rPr>
              <a:t> </a:t>
            </a:r>
            <a:r>
              <a:rPr lang="en-US" altLang="id-ID" sz="2400" dirty="0" err="1" smtClean="0">
                <a:latin typeface="Arial" charset="0"/>
                <a:cs typeface="Arial" charset="0"/>
              </a:rPr>
              <a:t>atau</a:t>
            </a:r>
            <a:r>
              <a:rPr lang="en-US" altLang="id-ID" sz="2400" dirty="0" smtClean="0">
                <a:latin typeface="Arial" charset="0"/>
                <a:cs typeface="Arial" charset="0"/>
              </a:rPr>
              <a:t> </a:t>
            </a:r>
            <a:r>
              <a:rPr lang="en-US" altLang="id-ID" sz="2400" dirty="0" err="1" smtClean="0">
                <a:latin typeface="Arial" charset="0"/>
                <a:cs typeface="Arial" charset="0"/>
              </a:rPr>
              <a:t>pertumbuhan</a:t>
            </a:r>
            <a:endParaRPr lang="en-US" altLang="id-ID" sz="2400" dirty="0" smtClean="0">
              <a:latin typeface="Arial" charset="0"/>
              <a:cs typeface="Arial" charset="0"/>
            </a:endParaRPr>
          </a:p>
          <a:p>
            <a:pPr marL="457200" indent="-457200">
              <a:buFont typeface="Arial" charset="0"/>
              <a:buAutoNum type="arabicPeriod"/>
            </a:pPr>
            <a:r>
              <a:rPr lang="en-US" altLang="id-ID" sz="2400" dirty="0" err="1" smtClean="0">
                <a:latin typeface="Arial" charset="0"/>
                <a:cs typeface="Arial" charset="0"/>
              </a:rPr>
              <a:t>Prestise</a:t>
            </a:r>
            <a:r>
              <a:rPr lang="en-US" altLang="id-ID" sz="2400" dirty="0" smtClean="0">
                <a:latin typeface="Arial" charset="0"/>
                <a:cs typeface="Arial" charset="0"/>
              </a:rPr>
              <a:t> </a:t>
            </a:r>
            <a:r>
              <a:rPr lang="en-US" altLang="id-ID" sz="2400" dirty="0" err="1" smtClean="0">
                <a:latin typeface="Arial" charset="0"/>
                <a:cs typeface="Arial" charset="0"/>
              </a:rPr>
              <a:t>dan</a:t>
            </a:r>
            <a:r>
              <a:rPr lang="en-US" altLang="id-ID" sz="2400" dirty="0" smtClean="0">
                <a:latin typeface="Arial" charset="0"/>
                <a:cs typeface="Arial" charset="0"/>
              </a:rPr>
              <a:t> </a:t>
            </a:r>
            <a:r>
              <a:rPr lang="en-US" altLang="id-ID" sz="2400" dirty="0" err="1" smtClean="0">
                <a:latin typeface="Arial" charset="0"/>
                <a:cs typeface="Arial" charset="0"/>
              </a:rPr>
              <a:t>prestasi</a:t>
            </a:r>
            <a:endParaRPr lang="en-US" altLang="id-ID" sz="2400" dirty="0" smtClean="0">
              <a:latin typeface="Arial" charset="0"/>
              <a:cs typeface="Arial" charset="0"/>
            </a:endParaRPr>
          </a:p>
        </p:txBody>
      </p:sp>
      <p:sp>
        <p:nvSpPr>
          <p:cNvPr id="7" name="Date Placeholder 6"/>
          <p:cNvSpPr>
            <a:spLocks noGrp="1"/>
          </p:cNvSpPr>
          <p:nvPr>
            <p:ph type="dt" sz="quarter" idx="10"/>
          </p:nvPr>
        </p:nvSpPr>
        <p:spPr/>
        <p:txBody>
          <a:bodyPr/>
          <a:lstStyle/>
          <a:p>
            <a:pPr>
              <a:defRPr/>
            </a:pPr>
            <a:r>
              <a:rPr lang="en-US"/>
              <a:t>28/08/2015</a:t>
            </a:r>
          </a:p>
        </p:txBody>
      </p:sp>
      <p:sp>
        <p:nvSpPr>
          <p:cNvPr id="6" name="Footer Placeholder 8"/>
          <p:cNvSpPr>
            <a:spLocks noGrp="1"/>
          </p:cNvSpPr>
          <p:nvPr>
            <p:ph type="ftr" sz="quarter" idx="11"/>
          </p:nvPr>
        </p:nvSpPr>
        <p:spPr>
          <a:xfrm>
            <a:off x="3124200" y="6308725"/>
            <a:ext cx="5835650" cy="384175"/>
          </a:xfrm>
        </p:spPr>
        <p:txBody>
          <a:bodyPr/>
          <a:lstStyle/>
          <a:p>
            <a:pPr>
              <a:defRPr/>
            </a:pPr>
            <a:r>
              <a:rPr lang="sv-SE" dirty="0" smtClean="0"/>
              <a:t>MAN  HUKUM DAN ETIKA </a:t>
            </a:r>
            <a:r>
              <a:rPr lang="sv-SE" dirty="0"/>
              <a:t>BISNIS                                                                     Versi : 01           </a:t>
            </a:r>
            <a:endParaRPr lang="en-US" dirty="0"/>
          </a:p>
        </p:txBody>
      </p:sp>
    </p:spTree>
    <p:extLst>
      <p:ext uri="{BB962C8B-B14F-4D97-AF65-F5344CB8AC3E}">
        <p14:creationId xmlns:p14="http://schemas.microsoft.com/office/powerpoint/2010/main" val="9089349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b="1" dirty="0" smtClean="0"/>
              <a:t>STAKEHOLDER</a:t>
            </a:r>
            <a:endParaRPr lang="id-ID" b="1" dirty="0"/>
          </a:p>
        </p:txBody>
      </p:sp>
      <p:sp>
        <p:nvSpPr>
          <p:cNvPr id="3" name="Content Placeholder 2"/>
          <p:cNvSpPr>
            <a:spLocks noGrp="1"/>
          </p:cNvSpPr>
          <p:nvPr>
            <p:ph idx="1"/>
          </p:nvPr>
        </p:nvSpPr>
        <p:spPr/>
        <p:txBody>
          <a:bodyPr/>
          <a:lstStyle/>
          <a:p>
            <a:pPr>
              <a:buFont typeface="Wingdings" panose="05000000000000000000" pitchFamily="2" charset="2"/>
              <a:buChar char="Ø"/>
            </a:pPr>
            <a:r>
              <a:rPr lang="id-ID" dirty="0" smtClean="0"/>
              <a:t>Suatu masyarakat, kelompok, komunitas ataupun individu manusia yang memiliki hubungan dan kepentingan terhadap suatu organisasi atau perusahaan</a:t>
            </a:r>
            <a:endParaRPr lang="id-ID" dirty="0"/>
          </a:p>
        </p:txBody>
      </p:sp>
    </p:spTree>
    <p:extLst>
      <p:ext uri="{BB962C8B-B14F-4D97-AF65-F5344CB8AC3E}">
        <p14:creationId xmlns:p14="http://schemas.microsoft.com/office/powerpoint/2010/main" val="7927335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b="1" dirty="0" smtClean="0"/>
              <a:t>NILAI STAKEHOLDER</a:t>
            </a:r>
            <a:endParaRPr lang="id-ID" b="1" dirty="0"/>
          </a:p>
        </p:txBody>
      </p:sp>
      <p:sp>
        <p:nvSpPr>
          <p:cNvPr id="3" name="Content Placeholder 2"/>
          <p:cNvSpPr>
            <a:spLocks noGrp="1"/>
          </p:cNvSpPr>
          <p:nvPr>
            <p:ph idx="1"/>
          </p:nvPr>
        </p:nvSpPr>
        <p:spPr/>
        <p:txBody>
          <a:bodyPr>
            <a:normAutofit fontScale="92500" lnSpcReduction="20000"/>
          </a:bodyPr>
          <a:lstStyle/>
          <a:p>
            <a:pPr marL="514350" indent="-514350">
              <a:buFont typeface="+mj-lt"/>
              <a:buAutoNum type="arabicPeriod"/>
            </a:pPr>
            <a:r>
              <a:rPr lang="id-ID" dirty="0" smtClean="0"/>
              <a:t>Meningkatkan pemahaman (mengidentifikasi peluang komersil, meningkatkan efisiensi organisasi)</a:t>
            </a:r>
          </a:p>
          <a:p>
            <a:pPr marL="514350" indent="-514350">
              <a:buFont typeface="+mj-lt"/>
              <a:buAutoNum type="arabicPeriod"/>
            </a:pPr>
            <a:r>
              <a:rPr lang="id-ID" dirty="0" smtClean="0"/>
              <a:t>Pendorong dan pembela organisasi jika terjadi krisis</a:t>
            </a:r>
          </a:p>
          <a:p>
            <a:pPr marL="514350" indent="-514350">
              <a:buFont typeface="+mj-lt"/>
              <a:buAutoNum type="arabicPeriod"/>
            </a:pPr>
            <a:r>
              <a:rPr lang="id-ID" dirty="0" smtClean="0"/>
              <a:t>Memberikan tempat untuk membantu melindungi dan mempromosikan</a:t>
            </a:r>
          </a:p>
          <a:p>
            <a:pPr marL="514350" indent="-514350">
              <a:buFont typeface="+mj-lt"/>
              <a:buAutoNum type="arabicPeriod"/>
            </a:pPr>
            <a:r>
              <a:rPr lang="id-ID" dirty="0" smtClean="0"/>
              <a:t>Merupakan praktek bisnis (reputasi dan mengkomunikasikan dampak dari sebuah organisasi kepada masyarakat di mana perusahaan beroperasi)</a:t>
            </a:r>
            <a:endParaRPr lang="id-ID" dirty="0"/>
          </a:p>
        </p:txBody>
      </p:sp>
    </p:spTree>
    <p:extLst>
      <p:ext uri="{BB962C8B-B14F-4D97-AF65-F5344CB8AC3E}">
        <p14:creationId xmlns:p14="http://schemas.microsoft.com/office/powerpoint/2010/main" val="32598759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r>
              <a:rPr lang="en-US" altLang="id-ID" sz="3200" b="1" smtClean="0">
                <a:latin typeface="Arial" charset="0"/>
                <a:cs typeface="Arial" charset="0"/>
              </a:rPr>
              <a:t>PERANAN BISNIS DAN </a:t>
            </a:r>
            <a:r>
              <a:rPr lang="en-US" altLang="id-ID" sz="3200" b="1" i="1" smtClean="0">
                <a:latin typeface="Arial" charset="0"/>
                <a:cs typeface="Arial" charset="0"/>
              </a:rPr>
              <a:t>STAKEHOLDERS</a:t>
            </a:r>
            <a:r>
              <a:rPr lang="en-US" altLang="id-ID" sz="3200" b="1" smtClean="0">
                <a:latin typeface="Arial" charset="0"/>
                <a:cs typeface="Arial" charset="0"/>
              </a:rPr>
              <a:t> DI DALAM MASYARAKAT</a:t>
            </a:r>
          </a:p>
        </p:txBody>
      </p:sp>
      <p:sp>
        <p:nvSpPr>
          <p:cNvPr id="3" name="Date Placeholder 2"/>
          <p:cNvSpPr>
            <a:spLocks noGrp="1"/>
          </p:cNvSpPr>
          <p:nvPr>
            <p:ph type="dt" sz="quarter" idx="10"/>
          </p:nvPr>
        </p:nvSpPr>
        <p:spPr/>
        <p:txBody>
          <a:bodyPr/>
          <a:lstStyle/>
          <a:p>
            <a:pPr>
              <a:defRPr/>
            </a:pPr>
            <a:r>
              <a:rPr lang="en-US" smtClean="0"/>
              <a:t>28/08/2015</a:t>
            </a:r>
            <a:endParaRPr lang="en-US"/>
          </a:p>
        </p:txBody>
      </p:sp>
      <p:sp>
        <p:nvSpPr>
          <p:cNvPr id="4" name="Footer Placeholder 3"/>
          <p:cNvSpPr>
            <a:spLocks noGrp="1"/>
          </p:cNvSpPr>
          <p:nvPr>
            <p:ph type="ftr" sz="quarter" idx="11"/>
          </p:nvPr>
        </p:nvSpPr>
        <p:spPr/>
        <p:txBody>
          <a:bodyPr/>
          <a:lstStyle/>
          <a:p>
            <a:pPr>
              <a:defRPr/>
            </a:pPr>
            <a:r>
              <a:rPr lang="sv-SE" smtClean="0"/>
              <a:t>MAN11207  ETIKA BISNIS                                             Versi : 01           </a:t>
            </a:r>
            <a:endParaRPr lang="en-US"/>
          </a:p>
        </p:txBody>
      </p:sp>
      <p:sp>
        <p:nvSpPr>
          <p:cNvPr id="6" name="Rectangle 5"/>
          <p:cNvSpPr/>
          <p:nvPr/>
        </p:nvSpPr>
        <p:spPr>
          <a:xfrm>
            <a:off x="827088" y="1916113"/>
            <a:ext cx="1657350" cy="6477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err="1"/>
              <a:t>Sumber</a:t>
            </a:r>
            <a:r>
              <a:rPr lang="en-US" dirty="0"/>
              <a:t> </a:t>
            </a:r>
            <a:r>
              <a:rPr lang="en-US" dirty="0" err="1"/>
              <a:t>Daya</a:t>
            </a:r>
            <a:r>
              <a:rPr lang="en-US" dirty="0"/>
              <a:t> </a:t>
            </a:r>
            <a:r>
              <a:rPr lang="en-US" dirty="0" err="1"/>
              <a:t>Ekonomi</a:t>
            </a:r>
            <a:endParaRPr lang="en-US" dirty="0"/>
          </a:p>
        </p:txBody>
      </p:sp>
      <p:sp>
        <p:nvSpPr>
          <p:cNvPr id="7" name="Rectangle 6"/>
          <p:cNvSpPr/>
          <p:nvPr/>
        </p:nvSpPr>
        <p:spPr>
          <a:xfrm>
            <a:off x="3203575" y="1916113"/>
            <a:ext cx="1655763" cy="6477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t>Management</a:t>
            </a:r>
          </a:p>
          <a:p>
            <a:pPr algn="ctr">
              <a:defRPr/>
            </a:pPr>
            <a:r>
              <a:rPr lang="en-US" dirty="0" err="1"/>
              <a:t>Bisnis</a:t>
            </a:r>
            <a:endParaRPr lang="en-US" dirty="0"/>
          </a:p>
        </p:txBody>
      </p:sp>
      <p:sp>
        <p:nvSpPr>
          <p:cNvPr id="8" name="Rectangle 7"/>
          <p:cNvSpPr/>
          <p:nvPr/>
        </p:nvSpPr>
        <p:spPr>
          <a:xfrm>
            <a:off x="6372225" y="1916113"/>
            <a:ext cx="1655763" cy="14414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err="1"/>
              <a:t>Masyarakat</a:t>
            </a:r>
            <a:r>
              <a:rPr lang="en-US" dirty="0"/>
              <a:t> </a:t>
            </a:r>
            <a:r>
              <a:rPr lang="en-US" dirty="0" err="1"/>
              <a:t>dan</a:t>
            </a:r>
            <a:r>
              <a:rPr lang="en-US" dirty="0"/>
              <a:t> </a:t>
            </a:r>
            <a:r>
              <a:rPr lang="en-US" dirty="0" err="1"/>
              <a:t>Lingkungan</a:t>
            </a:r>
            <a:endParaRPr lang="en-US" dirty="0"/>
          </a:p>
        </p:txBody>
      </p:sp>
      <p:sp>
        <p:nvSpPr>
          <p:cNvPr id="9" name="Rectangle 8"/>
          <p:cNvSpPr/>
          <p:nvPr/>
        </p:nvSpPr>
        <p:spPr>
          <a:xfrm>
            <a:off x="3203575" y="3213100"/>
            <a:ext cx="1655763" cy="6461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t>Profit</a:t>
            </a:r>
          </a:p>
        </p:txBody>
      </p:sp>
      <p:sp>
        <p:nvSpPr>
          <p:cNvPr id="10" name="Rectangle 9"/>
          <p:cNvSpPr/>
          <p:nvPr/>
        </p:nvSpPr>
        <p:spPr>
          <a:xfrm>
            <a:off x="3232150" y="4581525"/>
            <a:ext cx="1655763" cy="6461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i="1" dirty="0"/>
              <a:t>Stakeholder</a:t>
            </a:r>
          </a:p>
        </p:txBody>
      </p:sp>
      <p:cxnSp>
        <p:nvCxnSpPr>
          <p:cNvPr id="12" name="Straight Arrow Connector 11"/>
          <p:cNvCxnSpPr>
            <a:stCxn id="6" idx="3"/>
            <a:endCxn id="7" idx="1"/>
          </p:cNvCxnSpPr>
          <p:nvPr/>
        </p:nvCxnSpPr>
        <p:spPr>
          <a:xfrm>
            <a:off x="2484438" y="2239963"/>
            <a:ext cx="719137"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V="1">
            <a:off x="4859338" y="2239963"/>
            <a:ext cx="1512887"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a:stCxn id="7" idx="2"/>
            <a:endCxn id="9" idx="0"/>
          </p:cNvCxnSpPr>
          <p:nvPr/>
        </p:nvCxnSpPr>
        <p:spPr>
          <a:xfrm>
            <a:off x="4032250" y="2563813"/>
            <a:ext cx="0" cy="64928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4025900" y="3859213"/>
            <a:ext cx="0" cy="72231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a:stCxn id="10" idx="3"/>
          </p:cNvCxnSpPr>
          <p:nvPr/>
        </p:nvCxnSpPr>
        <p:spPr>
          <a:xfrm flipV="1">
            <a:off x="4887913" y="4903788"/>
            <a:ext cx="231298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endCxn id="8" idx="2"/>
          </p:cNvCxnSpPr>
          <p:nvPr/>
        </p:nvCxnSpPr>
        <p:spPr>
          <a:xfrm flipV="1">
            <a:off x="7200900" y="3357563"/>
            <a:ext cx="0" cy="154622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847919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r>
              <a:rPr lang="id-ID" altLang="id-ID" sz="3600" b="1" dirty="0" smtClean="0">
                <a:latin typeface="Arial" charset="0"/>
                <a:cs typeface="Arial" charset="0"/>
              </a:rPr>
              <a:t>PENJELASAN SKEMA</a:t>
            </a:r>
            <a:endParaRPr lang="en-US" altLang="id-ID" sz="3600" b="1" dirty="0" smtClean="0">
              <a:latin typeface="Arial" charset="0"/>
              <a:cs typeface="Arial" charset="0"/>
            </a:endParaRPr>
          </a:p>
        </p:txBody>
      </p:sp>
      <p:sp>
        <p:nvSpPr>
          <p:cNvPr id="5123" name="Content Placeholder 2"/>
          <p:cNvSpPr>
            <a:spLocks noGrp="1"/>
          </p:cNvSpPr>
          <p:nvPr>
            <p:ph idx="1"/>
          </p:nvPr>
        </p:nvSpPr>
        <p:spPr>
          <a:xfrm>
            <a:off x="900113" y="1916113"/>
            <a:ext cx="7343775" cy="4210050"/>
          </a:xfrm>
        </p:spPr>
        <p:txBody>
          <a:bodyPr/>
          <a:lstStyle/>
          <a:p>
            <a:pPr marL="0" indent="0">
              <a:buNone/>
            </a:pPr>
            <a:r>
              <a:rPr lang="id-ID" sz="2400" dirty="0" smtClean="0"/>
              <a:t>Dari gambar peranan bisnis tersebut dapat di nyatakan bahwa etika bisnis merupakan kunci keberhasilan perusahaan, baik dalam meraih tujuan jangka pendek maupun jangka panjang.Karena dalam pengelolaannya perusahaan mesti berorientasi  pada usaha untuk memenuhi kebutuhan dan keinginan semua pihak yang tercakup di dalam stakeholder.</a:t>
            </a:r>
            <a:endParaRPr lang="en-US" altLang="id-ID" sz="2400" dirty="0" smtClean="0">
              <a:latin typeface="Arial" charset="0"/>
              <a:cs typeface="Arial" charset="0"/>
            </a:endParaRPr>
          </a:p>
        </p:txBody>
      </p:sp>
      <p:sp>
        <p:nvSpPr>
          <p:cNvPr id="7" name="Date Placeholder 6"/>
          <p:cNvSpPr>
            <a:spLocks noGrp="1"/>
          </p:cNvSpPr>
          <p:nvPr>
            <p:ph type="dt" sz="quarter" idx="10"/>
          </p:nvPr>
        </p:nvSpPr>
        <p:spPr/>
        <p:txBody>
          <a:bodyPr/>
          <a:lstStyle/>
          <a:p>
            <a:pPr>
              <a:defRPr/>
            </a:pPr>
            <a:r>
              <a:rPr lang="en-US"/>
              <a:t>28/08/2015</a:t>
            </a:r>
          </a:p>
        </p:txBody>
      </p:sp>
      <p:sp>
        <p:nvSpPr>
          <p:cNvPr id="6" name="Footer Placeholder 8"/>
          <p:cNvSpPr>
            <a:spLocks noGrp="1"/>
          </p:cNvSpPr>
          <p:nvPr>
            <p:ph type="ftr" sz="quarter" idx="11"/>
          </p:nvPr>
        </p:nvSpPr>
        <p:spPr>
          <a:xfrm>
            <a:off x="3124200" y="6308725"/>
            <a:ext cx="5835650" cy="384175"/>
          </a:xfrm>
        </p:spPr>
        <p:txBody>
          <a:bodyPr/>
          <a:lstStyle/>
          <a:p>
            <a:pPr>
              <a:defRPr/>
            </a:pPr>
            <a:r>
              <a:rPr lang="sv-SE" dirty="0" smtClean="0"/>
              <a:t>MAN  HUKUM DAN ETIKA </a:t>
            </a:r>
            <a:r>
              <a:rPr lang="sv-SE" dirty="0"/>
              <a:t>BISNIS                                                                     Versi : 01           </a:t>
            </a:r>
            <a:endParaRPr lang="en-US" dirty="0"/>
          </a:p>
        </p:txBody>
      </p:sp>
    </p:spTree>
    <p:extLst>
      <p:ext uri="{BB962C8B-B14F-4D97-AF65-F5344CB8AC3E}">
        <p14:creationId xmlns:p14="http://schemas.microsoft.com/office/powerpoint/2010/main" val="6506549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US" altLang="id-ID" sz="3200" b="1" dirty="0" smtClean="0">
                <a:latin typeface="Arial" charset="0"/>
                <a:cs typeface="Arial" charset="0"/>
              </a:rPr>
              <a:t>SKEMA KONSEPTUAL </a:t>
            </a:r>
            <a:r>
              <a:rPr lang="en-US" altLang="id-ID" sz="3200" b="1" i="1" dirty="0" smtClean="0">
                <a:latin typeface="Arial" charset="0"/>
                <a:cs typeface="Arial" charset="0"/>
              </a:rPr>
              <a:t>STAKEHOLDERS</a:t>
            </a:r>
            <a:r>
              <a:rPr lang="en-US" altLang="id-ID" sz="3200" b="1" dirty="0" smtClean="0">
                <a:latin typeface="Arial" charset="0"/>
                <a:cs typeface="Arial" charset="0"/>
              </a:rPr>
              <a:t> </a:t>
            </a:r>
          </a:p>
        </p:txBody>
      </p:sp>
      <p:sp>
        <p:nvSpPr>
          <p:cNvPr id="3" name="Date Placeholder 2"/>
          <p:cNvSpPr>
            <a:spLocks noGrp="1"/>
          </p:cNvSpPr>
          <p:nvPr>
            <p:ph type="dt" sz="quarter" idx="10"/>
          </p:nvPr>
        </p:nvSpPr>
        <p:spPr/>
        <p:txBody>
          <a:bodyPr/>
          <a:lstStyle/>
          <a:p>
            <a:pPr>
              <a:defRPr/>
            </a:pPr>
            <a:r>
              <a:rPr lang="en-US" smtClean="0"/>
              <a:t>28/08/2015</a:t>
            </a:r>
            <a:endParaRPr lang="en-US"/>
          </a:p>
        </p:txBody>
      </p:sp>
      <p:sp>
        <p:nvSpPr>
          <p:cNvPr id="4" name="Footer Placeholder 3"/>
          <p:cNvSpPr>
            <a:spLocks noGrp="1"/>
          </p:cNvSpPr>
          <p:nvPr>
            <p:ph type="ftr" sz="quarter" idx="11"/>
          </p:nvPr>
        </p:nvSpPr>
        <p:spPr>
          <a:xfrm>
            <a:off x="3124200" y="6308725"/>
            <a:ext cx="5551488" cy="412750"/>
          </a:xfrm>
        </p:spPr>
        <p:txBody>
          <a:bodyPr/>
          <a:lstStyle/>
          <a:p>
            <a:pPr>
              <a:defRPr/>
            </a:pPr>
            <a:r>
              <a:rPr lang="sv-SE" dirty="0" smtClean="0"/>
              <a:t>MAN11207  ETIKA BISNIS                                             Versi : 01           </a:t>
            </a:r>
            <a:endParaRPr lang="en-US" dirty="0"/>
          </a:p>
        </p:txBody>
      </p:sp>
      <p:sp>
        <p:nvSpPr>
          <p:cNvPr id="6" name="Rectangle 5"/>
          <p:cNvSpPr/>
          <p:nvPr/>
        </p:nvSpPr>
        <p:spPr>
          <a:xfrm>
            <a:off x="1258888" y="1916113"/>
            <a:ext cx="1657350" cy="6477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i="1" dirty="0"/>
              <a:t>Stake Holders</a:t>
            </a:r>
          </a:p>
        </p:txBody>
      </p:sp>
      <p:sp>
        <p:nvSpPr>
          <p:cNvPr id="7" name="Rectangle 6"/>
          <p:cNvSpPr/>
          <p:nvPr/>
        </p:nvSpPr>
        <p:spPr>
          <a:xfrm>
            <a:off x="5867400" y="3946525"/>
            <a:ext cx="1655763" cy="1066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t>Perusahaan </a:t>
            </a:r>
            <a:r>
              <a:rPr lang="en-US" dirty="0" err="1"/>
              <a:t>dan</a:t>
            </a:r>
            <a:r>
              <a:rPr lang="en-US" dirty="0"/>
              <a:t> </a:t>
            </a:r>
            <a:r>
              <a:rPr lang="en-US" dirty="0" err="1"/>
              <a:t>Etika</a:t>
            </a:r>
            <a:r>
              <a:rPr lang="en-US" dirty="0"/>
              <a:t>  </a:t>
            </a:r>
            <a:r>
              <a:rPr lang="en-US" dirty="0" err="1"/>
              <a:t>Bisnis</a:t>
            </a:r>
            <a:endParaRPr lang="en-US" dirty="0"/>
          </a:p>
        </p:txBody>
      </p:sp>
      <p:sp>
        <p:nvSpPr>
          <p:cNvPr id="8" name="Rectangle 7"/>
          <p:cNvSpPr/>
          <p:nvPr/>
        </p:nvSpPr>
        <p:spPr>
          <a:xfrm>
            <a:off x="4211638" y="1916113"/>
            <a:ext cx="3816350" cy="6477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err="1"/>
              <a:t>Manfaat</a:t>
            </a:r>
            <a:r>
              <a:rPr lang="en-US" dirty="0"/>
              <a:t> </a:t>
            </a:r>
            <a:r>
              <a:rPr lang="en-US" dirty="0" err="1"/>
              <a:t>Ekonomi</a:t>
            </a:r>
            <a:r>
              <a:rPr lang="en-US" dirty="0"/>
              <a:t>  </a:t>
            </a:r>
            <a:r>
              <a:rPr lang="en-US" dirty="0" err="1"/>
              <a:t>Secara</a:t>
            </a:r>
            <a:r>
              <a:rPr lang="en-US" dirty="0"/>
              <a:t> </a:t>
            </a:r>
            <a:r>
              <a:rPr lang="en-US" dirty="0" err="1"/>
              <a:t>layak</a:t>
            </a:r>
            <a:endParaRPr lang="en-US" dirty="0"/>
          </a:p>
        </p:txBody>
      </p:sp>
      <p:sp>
        <p:nvSpPr>
          <p:cNvPr id="10" name="Rectangle 9"/>
          <p:cNvSpPr/>
          <p:nvPr/>
        </p:nvSpPr>
        <p:spPr>
          <a:xfrm>
            <a:off x="827088" y="3500438"/>
            <a:ext cx="2665412" cy="22320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285750" indent="-285750">
              <a:buFontTx/>
              <a:buChar char="-"/>
              <a:defRPr/>
            </a:pPr>
            <a:r>
              <a:rPr lang="en-US" dirty="0"/>
              <a:t>Owner’s</a:t>
            </a:r>
          </a:p>
          <a:p>
            <a:pPr marL="285750" indent="-285750">
              <a:buFontTx/>
              <a:buChar char="-"/>
              <a:defRPr/>
            </a:pPr>
            <a:r>
              <a:rPr lang="en-US" dirty="0"/>
              <a:t>Supplier</a:t>
            </a:r>
          </a:p>
          <a:p>
            <a:pPr marL="285750" indent="-285750">
              <a:buFontTx/>
              <a:buChar char="-"/>
              <a:defRPr/>
            </a:pPr>
            <a:r>
              <a:rPr lang="en-US" dirty="0" err="1"/>
              <a:t>Konsumen</a:t>
            </a:r>
            <a:endParaRPr lang="en-US" dirty="0"/>
          </a:p>
          <a:p>
            <a:pPr marL="285750" indent="-285750">
              <a:buFontTx/>
              <a:buChar char="-"/>
              <a:defRPr/>
            </a:pPr>
            <a:r>
              <a:rPr lang="en-US" dirty="0" err="1"/>
              <a:t>Manajer</a:t>
            </a:r>
            <a:endParaRPr lang="en-US" dirty="0"/>
          </a:p>
          <a:p>
            <a:pPr marL="285750" indent="-285750">
              <a:buFontTx/>
              <a:buChar char="-"/>
              <a:defRPr/>
            </a:pPr>
            <a:r>
              <a:rPr lang="en-US" dirty="0" err="1"/>
              <a:t>Tenaga</a:t>
            </a:r>
            <a:r>
              <a:rPr lang="en-US" dirty="0"/>
              <a:t> </a:t>
            </a:r>
            <a:r>
              <a:rPr lang="en-US" dirty="0" err="1"/>
              <a:t>Kerja</a:t>
            </a:r>
            <a:endParaRPr lang="en-US" dirty="0"/>
          </a:p>
          <a:p>
            <a:pPr marL="285750" indent="-285750">
              <a:buFontTx/>
              <a:buChar char="-"/>
              <a:defRPr/>
            </a:pPr>
            <a:r>
              <a:rPr lang="en-US" dirty="0" err="1"/>
              <a:t>Pemerintah</a:t>
            </a:r>
            <a:endParaRPr lang="en-US" dirty="0"/>
          </a:p>
          <a:p>
            <a:pPr marL="285750" indent="-285750">
              <a:buFontTx/>
              <a:buChar char="-"/>
              <a:defRPr/>
            </a:pPr>
            <a:r>
              <a:rPr lang="en-US" dirty="0" err="1"/>
              <a:t>Pesaing</a:t>
            </a:r>
            <a:endParaRPr lang="en-US" dirty="0"/>
          </a:p>
          <a:p>
            <a:pPr marL="285750" indent="-285750">
              <a:buFontTx/>
              <a:buChar char="-"/>
              <a:defRPr/>
            </a:pPr>
            <a:r>
              <a:rPr lang="en-US" dirty="0" err="1"/>
              <a:t>Masyarakat</a:t>
            </a:r>
            <a:r>
              <a:rPr lang="en-US" dirty="0"/>
              <a:t> </a:t>
            </a:r>
            <a:r>
              <a:rPr lang="en-US" dirty="0" err="1"/>
              <a:t>Umum</a:t>
            </a:r>
            <a:endParaRPr lang="en-US" dirty="0"/>
          </a:p>
        </p:txBody>
      </p:sp>
      <p:cxnSp>
        <p:nvCxnSpPr>
          <p:cNvPr id="11" name="Straight Arrow Connector 10"/>
          <p:cNvCxnSpPr>
            <a:stCxn id="6" idx="3"/>
            <a:endCxn id="8" idx="1"/>
          </p:cNvCxnSpPr>
          <p:nvPr/>
        </p:nvCxnSpPr>
        <p:spPr>
          <a:xfrm>
            <a:off x="2916238" y="2239963"/>
            <a:ext cx="12954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a:stCxn id="6" idx="2"/>
          </p:cNvCxnSpPr>
          <p:nvPr/>
        </p:nvCxnSpPr>
        <p:spPr>
          <a:xfrm>
            <a:off x="2087563" y="2563813"/>
            <a:ext cx="0" cy="93662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6696075" y="2563813"/>
            <a:ext cx="0" cy="138271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3492500" y="4365625"/>
            <a:ext cx="23749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a:endCxn id="10" idx="3"/>
          </p:cNvCxnSpPr>
          <p:nvPr/>
        </p:nvCxnSpPr>
        <p:spPr>
          <a:xfrm flipH="1">
            <a:off x="3492500" y="4616450"/>
            <a:ext cx="23749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440782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r>
              <a:rPr lang="id-ID" altLang="id-ID" sz="3600" b="1" dirty="0" smtClean="0">
                <a:latin typeface="Arial" charset="0"/>
                <a:cs typeface="Arial" charset="0"/>
              </a:rPr>
              <a:t>PENJELASAN SKEMA</a:t>
            </a:r>
            <a:endParaRPr lang="en-US" altLang="id-ID" sz="3600" b="1" dirty="0" smtClean="0">
              <a:latin typeface="Arial" charset="0"/>
              <a:cs typeface="Arial" charset="0"/>
            </a:endParaRPr>
          </a:p>
        </p:txBody>
      </p:sp>
      <p:sp>
        <p:nvSpPr>
          <p:cNvPr id="5123" name="Content Placeholder 2"/>
          <p:cNvSpPr>
            <a:spLocks noGrp="1"/>
          </p:cNvSpPr>
          <p:nvPr>
            <p:ph idx="1"/>
          </p:nvPr>
        </p:nvSpPr>
        <p:spPr>
          <a:xfrm>
            <a:off x="900113" y="1916113"/>
            <a:ext cx="7343775" cy="4210050"/>
          </a:xfrm>
        </p:spPr>
        <p:txBody>
          <a:bodyPr/>
          <a:lstStyle/>
          <a:p>
            <a:pPr marL="0" indent="0">
              <a:buNone/>
            </a:pPr>
            <a:r>
              <a:rPr lang="id-ID" altLang="id-ID" sz="2400" dirty="0" smtClean="0">
                <a:latin typeface="Arial" charset="0"/>
                <a:cs typeface="Arial" charset="0"/>
              </a:rPr>
              <a:t>Etika bisnis dalam konsep ini meliputi pengertian distribusi atau alokasi sumber daya ekonomi bagi semua pelaku yang ada di dalam stakeholder secara layak dan adil sesuai dengan kontribusi atau peran yang di berikan oleh masing-masing dalam proses pembentukan nilai ekonomi dan sistem bisnis yang secara alamiah dan kodrat manusia sesuai dengan sifat mahluk sosial di mana salah satu substansinya adalah sifat bekerja sama.</a:t>
            </a:r>
            <a:endParaRPr lang="en-US" altLang="id-ID" sz="2400" dirty="0" smtClean="0">
              <a:latin typeface="Arial" charset="0"/>
              <a:cs typeface="Arial" charset="0"/>
            </a:endParaRPr>
          </a:p>
        </p:txBody>
      </p:sp>
      <p:sp>
        <p:nvSpPr>
          <p:cNvPr id="7" name="Date Placeholder 6"/>
          <p:cNvSpPr>
            <a:spLocks noGrp="1"/>
          </p:cNvSpPr>
          <p:nvPr>
            <p:ph type="dt" sz="quarter" idx="10"/>
          </p:nvPr>
        </p:nvSpPr>
        <p:spPr/>
        <p:txBody>
          <a:bodyPr/>
          <a:lstStyle/>
          <a:p>
            <a:pPr>
              <a:defRPr/>
            </a:pPr>
            <a:r>
              <a:rPr lang="en-US"/>
              <a:t>28/08/2015</a:t>
            </a:r>
          </a:p>
        </p:txBody>
      </p:sp>
      <p:sp>
        <p:nvSpPr>
          <p:cNvPr id="6" name="Footer Placeholder 8"/>
          <p:cNvSpPr>
            <a:spLocks noGrp="1"/>
          </p:cNvSpPr>
          <p:nvPr>
            <p:ph type="ftr" sz="quarter" idx="11"/>
          </p:nvPr>
        </p:nvSpPr>
        <p:spPr>
          <a:xfrm>
            <a:off x="3124200" y="6308725"/>
            <a:ext cx="5835650" cy="384175"/>
          </a:xfrm>
        </p:spPr>
        <p:txBody>
          <a:bodyPr/>
          <a:lstStyle/>
          <a:p>
            <a:pPr>
              <a:defRPr/>
            </a:pPr>
            <a:r>
              <a:rPr lang="sv-SE" dirty="0" smtClean="0"/>
              <a:t>MAN  HUKUM DAN ETIKA </a:t>
            </a:r>
            <a:r>
              <a:rPr lang="sv-SE" dirty="0"/>
              <a:t>BISNIS                                                                     Versi : 01           </a:t>
            </a:r>
            <a:endParaRPr lang="en-US" dirty="0"/>
          </a:p>
        </p:txBody>
      </p:sp>
    </p:spTree>
    <p:extLst>
      <p:ext uri="{BB962C8B-B14F-4D97-AF65-F5344CB8AC3E}">
        <p14:creationId xmlns:p14="http://schemas.microsoft.com/office/powerpoint/2010/main" val="24277244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normAutofit fontScale="90000"/>
          </a:bodyPr>
          <a:lstStyle/>
          <a:p>
            <a:r>
              <a:rPr lang="en-US" altLang="id-ID" sz="3600" b="1" smtClean="0">
                <a:latin typeface="Arial" charset="0"/>
                <a:cs typeface="Arial" charset="0"/>
              </a:rPr>
              <a:t>KOMPONEN - KOMPONEN </a:t>
            </a:r>
            <a:r>
              <a:rPr lang="en-US" altLang="id-ID" sz="3600" b="1" i="1" smtClean="0">
                <a:latin typeface="Arial" charset="0"/>
                <a:cs typeface="Arial" charset="0"/>
              </a:rPr>
              <a:t>STAKEHOLDERS</a:t>
            </a:r>
            <a:r>
              <a:rPr lang="en-US" altLang="id-ID" sz="3600" b="1" smtClean="0">
                <a:latin typeface="Arial" charset="0"/>
                <a:cs typeface="Arial" charset="0"/>
              </a:rPr>
              <a:t> </a:t>
            </a:r>
            <a:endParaRPr lang="en-US" altLang="id-ID" sz="3600" smtClean="0"/>
          </a:p>
        </p:txBody>
      </p:sp>
      <p:sp>
        <p:nvSpPr>
          <p:cNvPr id="8195" name="Content Placeholder 2"/>
          <p:cNvSpPr>
            <a:spLocks noGrp="1"/>
          </p:cNvSpPr>
          <p:nvPr>
            <p:ph idx="1"/>
          </p:nvPr>
        </p:nvSpPr>
        <p:spPr/>
        <p:txBody>
          <a:bodyPr/>
          <a:lstStyle/>
          <a:p>
            <a:pPr marL="514350" indent="-514350">
              <a:buFont typeface="Arial" charset="0"/>
              <a:buAutoNum type="arabicPeriod"/>
            </a:pPr>
            <a:endParaRPr lang="en-US" altLang="id-ID" sz="2800" smtClean="0"/>
          </a:p>
          <a:p>
            <a:pPr marL="514350" indent="-514350">
              <a:buFont typeface="Arial" charset="0"/>
              <a:buAutoNum type="arabicPeriod"/>
            </a:pPr>
            <a:r>
              <a:rPr lang="en-US" altLang="id-ID" sz="2800" smtClean="0"/>
              <a:t>Alokasi terhadap Owners</a:t>
            </a:r>
          </a:p>
          <a:p>
            <a:pPr marL="514350" indent="-514350">
              <a:buFont typeface="Arial" charset="0"/>
              <a:buAutoNum type="arabicPeriod"/>
            </a:pPr>
            <a:r>
              <a:rPr lang="en-US" altLang="id-ID" sz="2800" smtClean="0"/>
              <a:t>Alokasi terhadap Supplier</a:t>
            </a:r>
          </a:p>
          <a:p>
            <a:pPr marL="514350" indent="-514350">
              <a:buFont typeface="Arial" charset="0"/>
              <a:buAutoNum type="arabicPeriod"/>
            </a:pPr>
            <a:r>
              <a:rPr lang="en-US" altLang="id-ID" sz="2800" smtClean="0"/>
              <a:t>Alokasi terhadap Konsumen</a:t>
            </a:r>
          </a:p>
          <a:p>
            <a:pPr marL="514350" indent="-514350">
              <a:buFont typeface="Arial" charset="0"/>
              <a:buAutoNum type="arabicPeriod"/>
            </a:pPr>
            <a:r>
              <a:rPr lang="en-US" altLang="id-ID" sz="2800" smtClean="0"/>
              <a:t>Alokasi terhadap Karyawan</a:t>
            </a:r>
          </a:p>
          <a:p>
            <a:pPr marL="514350" indent="-514350">
              <a:buFont typeface="Arial" charset="0"/>
              <a:buAutoNum type="arabicPeriod"/>
            </a:pPr>
            <a:r>
              <a:rPr lang="en-US" altLang="id-ID" sz="2800" smtClean="0"/>
              <a:t>Alokasi terhadap Pemerintah</a:t>
            </a:r>
          </a:p>
          <a:p>
            <a:pPr marL="514350" indent="-514350">
              <a:buFont typeface="Arial" charset="0"/>
              <a:buAutoNum type="arabicPeriod"/>
            </a:pPr>
            <a:r>
              <a:rPr lang="en-US" altLang="id-ID" sz="2800" smtClean="0"/>
              <a:t>Alokasi terhadap Pesaing</a:t>
            </a:r>
          </a:p>
          <a:p>
            <a:pPr marL="514350" indent="-514350">
              <a:buFont typeface="Arial" charset="0"/>
              <a:buAutoNum type="arabicPeriod"/>
            </a:pPr>
            <a:r>
              <a:rPr lang="en-US" altLang="id-ID" sz="2800" smtClean="0"/>
              <a:t>Alokasi terhadap Masyarakat Umum</a:t>
            </a:r>
          </a:p>
        </p:txBody>
      </p:sp>
      <p:sp>
        <p:nvSpPr>
          <p:cNvPr id="4" name="Date Placeholder 3"/>
          <p:cNvSpPr>
            <a:spLocks noGrp="1"/>
          </p:cNvSpPr>
          <p:nvPr>
            <p:ph type="dt" sz="quarter" idx="10"/>
          </p:nvPr>
        </p:nvSpPr>
        <p:spPr/>
        <p:txBody>
          <a:bodyPr/>
          <a:lstStyle/>
          <a:p>
            <a:pPr>
              <a:defRPr/>
            </a:pPr>
            <a:r>
              <a:rPr lang="en-US" smtClean="0"/>
              <a:t>28/08/2015</a:t>
            </a:r>
            <a:endParaRPr lang="en-US"/>
          </a:p>
        </p:txBody>
      </p:sp>
      <p:sp>
        <p:nvSpPr>
          <p:cNvPr id="5" name="Footer Placeholder 4"/>
          <p:cNvSpPr>
            <a:spLocks noGrp="1"/>
          </p:cNvSpPr>
          <p:nvPr>
            <p:ph type="ftr" sz="quarter" idx="11"/>
          </p:nvPr>
        </p:nvSpPr>
        <p:spPr/>
        <p:txBody>
          <a:bodyPr/>
          <a:lstStyle/>
          <a:p>
            <a:pPr>
              <a:defRPr/>
            </a:pPr>
            <a:r>
              <a:rPr lang="sv-SE" smtClean="0"/>
              <a:t>MAN11207  ETIKA BISNIS                                             Versi : 01           </a:t>
            </a:r>
            <a:endParaRPr lang="en-US"/>
          </a:p>
        </p:txBody>
      </p:sp>
    </p:spTree>
    <p:extLst>
      <p:ext uri="{BB962C8B-B14F-4D97-AF65-F5344CB8AC3E}">
        <p14:creationId xmlns:p14="http://schemas.microsoft.com/office/powerpoint/2010/main" val="32081519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Content Placeholder 2"/>
          <p:cNvSpPr>
            <a:spLocks noGrp="1"/>
          </p:cNvSpPr>
          <p:nvPr>
            <p:ph idx="1"/>
          </p:nvPr>
        </p:nvSpPr>
        <p:spPr>
          <a:xfrm>
            <a:off x="457200" y="1600200"/>
            <a:ext cx="8229600" cy="2333625"/>
          </a:xfrm>
        </p:spPr>
        <p:txBody>
          <a:bodyPr/>
          <a:lstStyle/>
          <a:p>
            <a:pPr>
              <a:buFont typeface="Arial" charset="0"/>
              <a:buNone/>
            </a:pPr>
            <a:endParaRPr lang="en-US" altLang="id-ID" sz="3000" smtClean="0">
              <a:latin typeface="Arial" charset="0"/>
              <a:cs typeface="Arial" charset="0"/>
            </a:endParaRPr>
          </a:p>
          <a:p>
            <a:pPr>
              <a:buFont typeface="Arial" charset="0"/>
              <a:buNone/>
            </a:pPr>
            <a:endParaRPr lang="en-US" altLang="id-ID" sz="3000" b="1" smtClean="0">
              <a:latin typeface="Arial" charset="0"/>
              <a:cs typeface="Arial" charset="0"/>
            </a:endParaRPr>
          </a:p>
          <a:p>
            <a:pPr algn="ctr">
              <a:buFont typeface="Arial" charset="0"/>
              <a:buNone/>
            </a:pPr>
            <a:r>
              <a:rPr lang="en-US" altLang="id-ID" sz="3000" b="1" smtClean="0">
                <a:latin typeface="Arial" charset="0"/>
                <a:cs typeface="Arial" charset="0"/>
              </a:rPr>
              <a:t>TERIMA   KASIH</a:t>
            </a:r>
          </a:p>
        </p:txBody>
      </p:sp>
      <p:sp>
        <p:nvSpPr>
          <p:cNvPr id="2" name="Date Placeholder 1"/>
          <p:cNvSpPr>
            <a:spLocks noGrp="1"/>
          </p:cNvSpPr>
          <p:nvPr>
            <p:ph type="dt" sz="quarter" idx="10"/>
          </p:nvPr>
        </p:nvSpPr>
        <p:spPr/>
        <p:txBody>
          <a:bodyPr/>
          <a:lstStyle/>
          <a:p>
            <a:pPr>
              <a:defRPr/>
            </a:pPr>
            <a:r>
              <a:rPr lang="en-US"/>
              <a:t>28/08/2015</a:t>
            </a:r>
          </a:p>
        </p:txBody>
      </p:sp>
      <p:sp>
        <p:nvSpPr>
          <p:cNvPr id="5" name="Footer Placeholder 8"/>
          <p:cNvSpPr>
            <a:spLocks noGrp="1"/>
          </p:cNvSpPr>
          <p:nvPr>
            <p:ph type="ftr" sz="quarter" idx="11"/>
          </p:nvPr>
        </p:nvSpPr>
        <p:spPr>
          <a:xfrm>
            <a:off x="3124200" y="6308725"/>
            <a:ext cx="5835650" cy="384175"/>
          </a:xfrm>
        </p:spPr>
        <p:txBody>
          <a:bodyPr/>
          <a:lstStyle/>
          <a:p>
            <a:pPr>
              <a:defRPr/>
            </a:pPr>
            <a:r>
              <a:rPr lang="sv-SE" dirty="0" smtClean="0"/>
              <a:t>MAN  HUKUM DAN ETIKA </a:t>
            </a:r>
            <a:r>
              <a:rPr lang="sv-SE" dirty="0"/>
              <a:t>BISNIS                                                                     Versi : 01           </a:t>
            </a:r>
            <a:endParaRPr lang="en-US" dirty="0"/>
          </a:p>
        </p:txBody>
      </p:sp>
    </p:spTree>
    <p:extLst>
      <p:ext uri="{BB962C8B-B14F-4D97-AF65-F5344CB8AC3E}">
        <p14:creationId xmlns:p14="http://schemas.microsoft.com/office/powerpoint/2010/main" val="23538877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p:txBody>
          <a:bodyPr/>
          <a:lstStyle/>
          <a:p>
            <a:r>
              <a:rPr lang="en-US" altLang="id-ID" sz="3600" b="1" smtClean="0">
                <a:latin typeface="Arial" charset="0"/>
                <a:cs typeface="Arial" charset="0"/>
              </a:rPr>
              <a:t>SISTEM KAPITALIS </a:t>
            </a:r>
          </a:p>
        </p:txBody>
      </p:sp>
      <p:sp>
        <p:nvSpPr>
          <p:cNvPr id="3075" name="Content Placeholder 2"/>
          <p:cNvSpPr>
            <a:spLocks noGrp="1"/>
          </p:cNvSpPr>
          <p:nvPr>
            <p:ph idx="1"/>
          </p:nvPr>
        </p:nvSpPr>
        <p:spPr/>
        <p:txBody>
          <a:bodyPr/>
          <a:lstStyle/>
          <a:p>
            <a:pPr marL="514350" indent="-514350">
              <a:buFont typeface="Arial" charset="0"/>
              <a:buAutoNum type="arabicPeriod"/>
              <a:defRPr/>
            </a:pPr>
            <a:endParaRPr lang="en-US" sz="2400" b="1" dirty="0" smtClean="0">
              <a:latin typeface="Arial" charset="0"/>
              <a:cs typeface="Arial" charset="0"/>
            </a:endParaRPr>
          </a:p>
          <a:p>
            <a:pPr marL="514350" indent="-514350">
              <a:buFont typeface="Arial" charset="0"/>
              <a:buAutoNum type="arabicPeriod"/>
              <a:defRPr/>
            </a:pPr>
            <a:r>
              <a:rPr lang="en-US" sz="2400" b="1" dirty="0" err="1" smtClean="0">
                <a:latin typeface="Arial" charset="0"/>
                <a:cs typeface="Arial" charset="0"/>
              </a:rPr>
              <a:t>Hak</a:t>
            </a:r>
            <a:r>
              <a:rPr lang="en-US" sz="2400" b="1" dirty="0" smtClean="0">
                <a:latin typeface="Arial" charset="0"/>
                <a:cs typeface="Arial" charset="0"/>
              </a:rPr>
              <a:t> </a:t>
            </a:r>
            <a:r>
              <a:rPr lang="en-US" sz="2400" b="1" dirty="0" err="1" smtClean="0">
                <a:latin typeface="Arial" charset="0"/>
                <a:cs typeface="Arial" charset="0"/>
              </a:rPr>
              <a:t>Individu</a:t>
            </a:r>
            <a:r>
              <a:rPr lang="en-US" sz="2400" b="1" dirty="0" smtClean="0">
                <a:latin typeface="Arial" charset="0"/>
                <a:cs typeface="Arial" charset="0"/>
              </a:rPr>
              <a:t> </a:t>
            </a:r>
            <a:r>
              <a:rPr lang="en-US" sz="2400" b="1" dirty="0" err="1" smtClean="0">
                <a:latin typeface="Arial" charset="0"/>
                <a:cs typeface="Arial" charset="0"/>
              </a:rPr>
              <a:t>mutlak</a:t>
            </a:r>
            <a:r>
              <a:rPr lang="en-US" sz="2400" b="1" dirty="0" smtClean="0">
                <a:latin typeface="Arial" charset="0"/>
                <a:cs typeface="Arial" charset="0"/>
              </a:rPr>
              <a:t> </a:t>
            </a:r>
            <a:r>
              <a:rPr lang="en-US" sz="2400" b="1" dirty="0" err="1" smtClean="0">
                <a:latin typeface="Arial" charset="0"/>
                <a:cs typeface="Arial" charset="0"/>
              </a:rPr>
              <a:t>dan</a:t>
            </a:r>
            <a:r>
              <a:rPr lang="en-US" sz="2400" b="1" dirty="0" smtClean="0">
                <a:latin typeface="Arial" charset="0"/>
                <a:cs typeface="Arial" charset="0"/>
              </a:rPr>
              <a:t> </a:t>
            </a:r>
            <a:r>
              <a:rPr lang="en-US" sz="2400" b="1" dirty="0" err="1" smtClean="0">
                <a:latin typeface="Arial" charset="0"/>
                <a:cs typeface="Arial" charset="0"/>
              </a:rPr>
              <a:t>penuh</a:t>
            </a:r>
            <a:r>
              <a:rPr lang="en-US" sz="2400" b="1" dirty="0" smtClean="0">
                <a:latin typeface="Arial" charset="0"/>
                <a:cs typeface="Arial" charset="0"/>
              </a:rPr>
              <a:t> </a:t>
            </a:r>
            <a:r>
              <a:rPr lang="en-US" sz="2400" b="1" dirty="0" err="1" smtClean="0">
                <a:latin typeface="Arial" charset="0"/>
                <a:cs typeface="Arial" charset="0"/>
              </a:rPr>
              <a:t>terhadap</a:t>
            </a:r>
            <a:r>
              <a:rPr lang="en-US" sz="2400" b="1" dirty="0" smtClean="0">
                <a:latin typeface="Arial" charset="0"/>
                <a:cs typeface="Arial" charset="0"/>
              </a:rPr>
              <a:t> </a:t>
            </a:r>
            <a:r>
              <a:rPr lang="en-US" sz="2400" b="1" dirty="0" err="1" smtClean="0">
                <a:latin typeface="Arial" charset="0"/>
                <a:cs typeface="Arial" charset="0"/>
              </a:rPr>
              <a:t>harta</a:t>
            </a:r>
            <a:r>
              <a:rPr lang="en-US" sz="2400" b="1" dirty="0" smtClean="0">
                <a:latin typeface="Arial" charset="0"/>
                <a:cs typeface="Arial" charset="0"/>
              </a:rPr>
              <a:t> </a:t>
            </a:r>
            <a:r>
              <a:rPr lang="en-US" sz="2400" b="1" dirty="0" err="1" smtClean="0">
                <a:latin typeface="Arial" charset="0"/>
                <a:cs typeface="Arial" charset="0"/>
              </a:rPr>
              <a:t>dan</a:t>
            </a:r>
            <a:r>
              <a:rPr lang="en-US" sz="2400" b="1" dirty="0" smtClean="0">
                <a:latin typeface="Arial" charset="0"/>
                <a:cs typeface="Arial" charset="0"/>
              </a:rPr>
              <a:t> </a:t>
            </a:r>
            <a:r>
              <a:rPr lang="en-US" sz="2400" b="1" dirty="0" err="1" smtClean="0">
                <a:latin typeface="Arial" charset="0"/>
                <a:cs typeface="Arial" charset="0"/>
              </a:rPr>
              <a:t>penggunaannya</a:t>
            </a:r>
            <a:endParaRPr lang="en-US" sz="2400" b="1" dirty="0" smtClean="0">
              <a:latin typeface="Arial" charset="0"/>
              <a:cs typeface="Arial" charset="0"/>
            </a:endParaRPr>
          </a:p>
          <a:p>
            <a:pPr marL="514350" indent="-514350">
              <a:buFont typeface="Arial" charset="0"/>
              <a:buAutoNum type="arabicPeriod"/>
              <a:defRPr/>
            </a:pPr>
            <a:endParaRPr lang="en-US" sz="2400" b="1" dirty="0">
              <a:latin typeface="Arial" charset="0"/>
              <a:cs typeface="Arial" charset="0"/>
            </a:endParaRPr>
          </a:p>
          <a:p>
            <a:pPr marL="514350" indent="-514350">
              <a:buFont typeface="Arial" charset="0"/>
              <a:buAutoNum type="arabicPeriod"/>
              <a:defRPr/>
            </a:pPr>
            <a:r>
              <a:rPr lang="en-US" sz="2400" b="1" dirty="0" err="1" smtClean="0">
                <a:latin typeface="Arial" charset="0"/>
                <a:cs typeface="Arial" charset="0"/>
              </a:rPr>
              <a:t>Bebas</a:t>
            </a:r>
            <a:r>
              <a:rPr lang="en-US" sz="2400" b="1" dirty="0" smtClean="0">
                <a:latin typeface="Arial" charset="0"/>
                <a:cs typeface="Arial" charset="0"/>
              </a:rPr>
              <a:t> </a:t>
            </a:r>
            <a:r>
              <a:rPr lang="en-US" sz="2400" b="1" dirty="0" err="1" smtClean="0">
                <a:latin typeface="Arial" charset="0"/>
                <a:cs typeface="Arial" charset="0"/>
              </a:rPr>
              <a:t>melakukan</a:t>
            </a:r>
            <a:r>
              <a:rPr lang="en-US" sz="2400" b="1" dirty="0" smtClean="0">
                <a:latin typeface="Arial" charset="0"/>
                <a:cs typeface="Arial" charset="0"/>
              </a:rPr>
              <a:t> </a:t>
            </a:r>
            <a:r>
              <a:rPr lang="en-US" sz="2400" b="1" dirty="0" err="1" smtClean="0">
                <a:latin typeface="Arial" charset="0"/>
                <a:cs typeface="Arial" charset="0"/>
              </a:rPr>
              <a:t>pekerjaan</a:t>
            </a:r>
            <a:r>
              <a:rPr lang="en-US" sz="2400" b="1" dirty="0" smtClean="0">
                <a:latin typeface="Arial" charset="0"/>
                <a:cs typeface="Arial" charset="0"/>
              </a:rPr>
              <a:t> </a:t>
            </a:r>
            <a:r>
              <a:rPr lang="en-US" sz="2400" b="1" dirty="0" err="1" smtClean="0">
                <a:latin typeface="Arial" charset="0"/>
                <a:cs typeface="Arial" charset="0"/>
              </a:rPr>
              <a:t>sesuai</a:t>
            </a:r>
            <a:r>
              <a:rPr lang="en-US" sz="2400" b="1" dirty="0" smtClean="0">
                <a:latin typeface="Arial" charset="0"/>
                <a:cs typeface="Arial" charset="0"/>
              </a:rPr>
              <a:t> </a:t>
            </a:r>
            <a:r>
              <a:rPr lang="en-US" sz="2400" b="1" dirty="0" err="1" smtClean="0">
                <a:latin typeface="Arial" charset="0"/>
                <a:cs typeface="Arial" charset="0"/>
              </a:rPr>
              <a:t>dengan</a:t>
            </a:r>
            <a:r>
              <a:rPr lang="en-US" sz="2400" b="1" dirty="0" smtClean="0">
                <a:latin typeface="Arial" charset="0"/>
                <a:cs typeface="Arial" charset="0"/>
              </a:rPr>
              <a:t> </a:t>
            </a:r>
            <a:r>
              <a:rPr lang="en-US" sz="2400" b="1" dirty="0" err="1" smtClean="0">
                <a:latin typeface="Arial" charset="0"/>
                <a:cs typeface="Arial" charset="0"/>
              </a:rPr>
              <a:t>keinginannya</a:t>
            </a:r>
            <a:endParaRPr lang="en-US" sz="2400" b="1" dirty="0" smtClean="0">
              <a:latin typeface="Arial" charset="0"/>
              <a:cs typeface="Arial" charset="0"/>
            </a:endParaRPr>
          </a:p>
          <a:p>
            <a:pPr marL="514350" indent="-514350">
              <a:buFont typeface="Arial" charset="0"/>
              <a:buAutoNum type="arabicPeriod"/>
              <a:defRPr/>
            </a:pPr>
            <a:endParaRPr lang="en-US" sz="2400" b="1" dirty="0" smtClean="0">
              <a:latin typeface="Arial" charset="0"/>
              <a:cs typeface="Arial" charset="0"/>
            </a:endParaRPr>
          </a:p>
          <a:p>
            <a:pPr marL="514350" indent="-514350">
              <a:buFont typeface="Arial" charset="0"/>
              <a:buAutoNum type="arabicPeriod"/>
              <a:defRPr/>
            </a:pPr>
            <a:r>
              <a:rPr lang="en-US" sz="2400" b="1" dirty="0" smtClean="0">
                <a:latin typeface="Arial" charset="0"/>
                <a:cs typeface="Arial" charset="0"/>
              </a:rPr>
              <a:t>Negara </a:t>
            </a:r>
            <a:r>
              <a:rPr lang="en-US" sz="2400" b="1" dirty="0" err="1" smtClean="0">
                <a:latin typeface="Arial" charset="0"/>
                <a:cs typeface="Arial" charset="0"/>
              </a:rPr>
              <a:t>tidak</a:t>
            </a:r>
            <a:r>
              <a:rPr lang="en-US" sz="2400" b="1" dirty="0" smtClean="0">
                <a:latin typeface="Arial" charset="0"/>
                <a:cs typeface="Arial" charset="0"/>
              </a:rPr>
              <a:t> </a:t>
            </a:r>
            <a:r>
              <a:rPr lang="en-US" sz="2400" b="1" dirty="0" err="1" smtClean="0">
                <a:latin typeface="Arial" charset="0"/>
                <a:cs typeface="Arial" charset="0"/>
              </a:rPr>
              <a:t>berhak</a:t>
            </a:r>
            <a:r>
              <a:rPr lang="en-US" sz="2400" b="1" dirty="0" smtClean="0">
                <a:latin typeface="Arial" charset="0"/>
                <a:cs typeface="Arial" charset="0"/>
              </a:rPr>
              <a:t> </a:t>
            </a:r>
            <a:r>
              <a:rPr lang="en-US" sz="2400" b="1" dirty="0" err="1" smtClean="0">
                <a:latin typeface="Arial" charset="0"/>
                <a:cs typeface="Arial" charset="0"/>
              </a:rPr>
              <a:t>ikut</a:t>
            </a:r>
            <a:r>
              <a:rPr lang="en-US" sz="2400" b="1" dirty="0" smtClean="0">
                <a:latin typeface="Arial" charset="0"/>
                <a:cs typeface="Arial" charset="0"/>
              </a:rPr>
              <a:t> </a:t>
            </a:r>
            <a:r>
              <a:rPr lang="en-US" sz="2400" b="1" dirty="0" err="1" smtClean="0">
                <a:latin typeface="Arial" charset="0"/>
                <a:cs typeface="Arial" charset="0"/>
              </a:rPr>
              <a:t>campur</a:t>
            </a:r>
            <a:r>
              <a:rPr lang="en-US" sz="2400" b="1" dirty="0" smtClean="0">
                <a:latin typeface="Arial" charset="0"/>
                <a:cs typeface="Arial" charset="0"/>
              </a:rPr>
              <a:t> </a:t>
            </a:r>
            <a:r>
              <a:rPr lang="en-US" sz="2400" b="1" dirty="0" err="1" smtClean="0">
                <a:latin typeface="Arial" charset="0"/>
                <a:cs typeface="Arial" charset="0"/>
              </a:rPr>
              <a:t>terhadap</a:t>
            </a:r>
            <a:r>
              <a:rPr lang="en-US" sz="2400" b="1" dirty="0" smtClean="0">
                <a:latin typeface="Arial" charset="0"/>
                <a:cs typeface="Arial" charset="0"/>
              </a:rPr>
              <a:t> </a:t>
            </a:r>
            <a:r>
              <a:rPr lang="en-US" sz="2400" b="1" dirty="0" err="1" smtClean="0">
                <a:latin typeface="Arial" charset="0"/>
                <a:cs typeface="Arial" charset="0"/>
              </a:rPr>
              <a:t>kebebasan</a:t>
            </a:r>
            <a:r>
              <a:rPr lang="en-US" sz="2400" b="1" dirty="0" smtClean="0">
                <a:latin typeface="Arial" charset="0"/>
                <a:cs typeface="Arial" charset="0"/>
              </a:rPr>
              <a:t> </a:t>
            </a:r>
            <a:r>
              <a:rPr lang="en-US" sz="2400" b="1" dirty="0" err="1" smtClean="0">
                <a:latin typeface="Arial" charset="0"/>
                <a:cs typeface="Arial" charset="0"/>
              </a:rPr>
              <a:t>tindakan</a:t>
            </a:r>
            <a:r>
              <a:rPr lang="en-US" sz="2400" b="1" dirty="0" smtClean="0">
                <a:latin typeface="Arial" charset="0"/>
                <a:cs typeface="Arial" charset="0"/>
              </a:rPr>
              <a:t> </a:t>
            </a:r>
            <a:r>
              <a:rPr lang="en-US" sz="2400" b="1" dirty="0" err="1" smtClean="0">
                <a:latin typeface="Arial" charset="0"/>
                <a:cs typeface="Arial" charset="0"/>
              </a:rPr>
              <a:t>ekonomi</a:t>
            </a:r>
            <a:r>
              <a:rPr lang="en-US" sz="2400" b="1" dirty="0" smtClean="0">
                <a:latin typeface="Arial" charset="0"/>
                <a:cs typeface="Arial" charset="0"/>
              </a:rPr>
              <a:t> </a:t>
            </a:r>
            <a:r>
              <a:rPr lang="en-US" sz="2400" b="1" dirty="0" err="1" smtClean="0">
                <a:latin typeface="Arial" charset="0"/>
                <a:cs typeface="Arial" charset="0"/>
              </a:rPr>
              <a:t>individu</a:t>
            </a:r>
            <a:endParaRPr lang="en-US" sz="2400" b="1" dirty="0" smtClean="0">
              <a:latin typeface="Arial" charset="0"/>
              <a:cs typeface="Arial" charset="0"/>
            </a:endParaRPr>
          </a:p>
          <a:p>
            <a:pPr marL="0" indent="0">
              <a:buFont typeface="Arial" charset="0"/>
              <a:buNone/>
              <a:defRPr/>
            </a:pPr>
            <a:endParaRPr lang="en-US" sz="2400" b="1" dirty="0" smtClean="0">
              <a:latin typeface="Arial" charset="0"/>
              <a:cs typeface="Arial" charset="0"/>
            </a:endParaRPr>
          </a:p>
        </p:txBody>
      </p:sp>
      <p:sp>
        <p:nvSpPr>
          <p:cNvPr id="7" name="Date Placeholder 6"/>
          <p:cNvSpPr>
            <a:spLocks noGrp="1"/>
          </p:cNvSpPr>
          <p:nvPr>
            <p:ph type="dt" sz="quarter" idx="10"/>
          </p:nvPr>
        </p:nvSpPr>
        <p:spPr/>
        <p:txBody>
          <a:bodyPr/>
          <a:lstStyle/>
          <a:p>
            <a:pPr>
              <a:defRPr/>
            </a:pPr>
            <a:r>
              <a:rPr lang="en-US"/>
              <a:t>28/08/2015</a:t>
            </a:r>
          </a:p>
        </p:txBody>
      </p:sp>
      <p:sp>
        <p:nvSpPr>
          <p:cNvPr id="6" name="Footer Placeholder 8"/>
          <p:cNvSpPr>
            <a:spLocks noGrp="1"/>
          </p:cNvSpPr>
          <p:nvPr>
            <p:ph type="ftr" sz="quarter" idx="11"/>
          </p:nvPr>
        </p:nvSpPr>
        <p:spPr>
          <a:xfrm>
            <a:off x="3124200" y="6308725"/>
            <a:ext cx="5835650" cy="384175"/>
          </a:xfrm>
        </p:spPr>
        <p:txBody>
          <a:bodyPr/>
          <a:lstStyle/>
          <a:p>
            <a:pPr>
              <a:defRPr/>
            </a:pPr>
            <a:r>
              <a:rPr lang="sv-SE" dirty="0" smtClean="0"/>
              <a:t>MAN  HUKUM DAN ETIKA </a:t>
            </a:r>
            <a:r>
              <a:rPr lang="sv-SE" dirty="0"/>
              <a:t>BISNIS                                                                     Versi : 01           </a:t>
            </a:r>
            <a:endParaRPr lang="en-US" dirty="0"/>
          </a:p>
        </p:txBody>
      </p:sp>
    </p:spTree>
    <p:extLst>
      <p:ext uri="{BB962C8B-B14F-4D97-AF65-F5344CB8AC3E}">
        <p14:creationId xmlns:p14="http://schemas.microsoft.com/office/powerpoint/2010/main" val="7940150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b="1" dirty="0" smtClean="0"/>
              <a:t>CIRI-CIRI SISTEM KAPITALIS</a:t>
            </a:r>
            <a:endParaRPr lang="id-ID" b="1" dirty="0"/>
          </a:p>
        </p:txBody>
      </p:sp>
      <p:sp>
        <p:nvSpPr>
          <p:cNvPr id="3" name="Content Placeholder 2"/>
          <p:cNvSpPr>
            <a:spLocks noGrp="1"/>
          </p:cNvSpPr>
          <p:nvPr>
            <p:ph idx="1"/>
          </p:nvPr>
        </p:nvSpPr>
        <p:spPr/>
        <p:txBody>
          <a:bodyPr>
            <a:normAutofit fontScale="85000" lnSpcReduction="10000"/>
          </a:bodyPr>
          <a:lstStyle/>
          <a:p>
            <a:r>
              <a:rPr lang="id-ID" dirty="0" smtClean="0"/>
              <a:t>Pengakuan yang luas atas hak-hak pribadi</a:t>
            </a:r>
          </a:p>
          <a:p>
            <a:r>
              <a:rPr lang="id-ID" dirty="0" smtClean="0"/>
              <a:t>Pemilikan alat-alat produksi di tangan individu</a:t>
            </a:r>
          </a:p>
          <a:p>
            <a:r>
              <a:rPr lang="id-ID" dirty="0" smtClean="0"/>
              <a:t>Individu bebas memilih pekerjaan/usaha yang di pandang baik bagi dirinya</a:t>
            </a:r>
          </a:p>
          <a:p>
            <a:r>
              <a:rPr lang="id-ID" dirty="0" smtClean="0"/>
              <a:t>Perekonomian di atur oleh mekanisme pasar</a:t>
            </a:r>
          </a:p>
          <a:p>
            <a:r>
              <a:rPr lang="id-ID" dirty="0" smtClean="0"/>
              <a:t>Pasar berfungsi memberikan signal kepada produsen dan konsumen dalm bentuk harga-harga</a:t>
            </a:r>
          </a:p>
          <a:p>
            <a:r>
              <a:rPr lang="id-ID" dirty="0" smtClean="0"/>
              <a:t>Campur tangan pemerontah di usahakan sekecil mungkin yang mengatur perekonomian menjadi efisien</a:t>
            </a:r>
          </a:p>
          <a:p>
            <a:r>
              <a:rPr lang="id-ID" dirty="0" smtClean="0"/>
              <a:t>Motif yang menggerakkan perekonomian mencari laba</a:t>
            </a:r>
          </a:p>
          <a:p>
            <a:endParaRPr lang="id-ID" dirty="0"/>
          </a:p>
        </p:txBody>
      </p:sp>
    </p:spTree>
    <p:extLst>
      <p:ext uri="{BB962C8B-B14F-4D97-AF65-F5344CB8AC3E}">
        <p14:creationId xmlns:p14="http://schemas.microsoft.com/office/powerpoint/2010/main" val="4678316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b="1" dirty="0" smtClean="0"/>
              <a:t>KEUNGGULAN SISTEM KAPITALIS</a:t>
            </a:r>
            <a:endParaRPr lang="id-ID" b="1" dirty="0"/>
          </a:p>
        </p:txBody>
      </p:sp>
      <p:sp>
        <p:nvSpPr>
          <p:cNvPr id="3" name="Content Placeholder 2"/>
          <p:cNvSpPr>
            <a:spLocks noGrp="1"/>
          </p:cNvSpPr>
          <p:nvPr>
            <p:ph idx="1"/>
          </p:nvPr>
        </p:nvSpPr>
        <p:spPr/>
        <p:txBody>
          <a:bodyPr/>
          <a:lstStyle/>
          <a:p>
            <a:pPr marL="514350" indent="-514350">
              <a:buFont typeface="+mj-lt"/>
              <a:buAutoNum type="arabicPeriod"/>
            </a:pPr>
            <a:r>
              <a:rPr lang="id-ID" dirty="0" smtClean="0"/>
              <a:t>Lebih efisien dalam memanfaatkan sumber-sumber daya dan distribusi barang-barang</a:t>
            </a:r>
          </a:p>
          <a:p>
            <a:pPr marL="514350" indent="-514350">
              <a:buFont typeface="+mj-lt"/>
              <a:buAutoNum type="arabicPeriod"/>
            </a:pPr>
            <a:r>
              <a:rPr lang="id-ID" dirty="0" smtClean="0"/>
              <a:t>Kreatifitas masyarakat menjadi tinggi karena adanya kebebasan melakukan segala hal yang terbaik dirinya</a:t>
            </a:r>
          </a:p>
          <a:p>
            <a:pPr marL="514350" indent="-514350">
              <a:buFont typeface="+mj-lt"/>
              <a:buAutoNum type="arabicPeriod"/>
            </a:pPr>
            <a:r>
              <a:rPr lang="id-ID" dirty="0" smtClean="0"/>
              <a:t>Pengawasan politik dan sosial minimal, karena tenaga waktu dan biaya yang di perlukan lebih kecil.</a:t>
            </a:r>
            <a:endParaRPr lang="id-ID" dirty="0"/>
          </a:p>
        </p:txBody>
      </p:sp>
    </p:spTree>
    <p:extLst>
      <p:ext uri="{BB962C8B-B14F-4D97-AF65-F5344CB8AC3E}">
        <p14:creationId xmlns:p14="http://schemas.microsoft.com/office/powerpoint/2010/main" val="38647357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b="1" dirty="0" smtClean="0"/>
              <a:t>KELEMAHAN-KELEMAHAN SISTEM  KAPITALIS</a:t>
            </a:r>
            <a:endParaRPr lang="id-ID" b="1" dirty="0"/>
          </a:p>
        </p:txBody>
      </p:sp>
      <p:sp>
        <p:nvSpPr>
          <p:cNvPr id="3" name="Content Placeholder 2"/>
          <p:cNvSpPr>
            <a:spLocks noGrp="1"/>
          </p:cNvSpPr>
          <p:nvPr>
            <p:ph idx="1"/>
          </p:nvPr>
        </p:nvSpPr>
        <p:spPr/>
        <p:txBody>
          <a:bodyPr/>
          <a:lstStyle/>
          <a:p>
            <a:r>
              <a:rPr lang="id-ID" dirty="0" smtClean="0"/>
              <a:t>Tidak ada persaingan sempurna. Yang ada persaingan tidak sempurna dan persaingan monopolistik</a:t>
            </a:r>
          </a:p>
          <a:p>
            <a:r>
              <a:rPr lang="id-ID" dirty="0" smtClean="0"/>
              <a:t>Sistem harga gagal mengalokasikan sumber-sumber secara efisien karena adanya faktor-faktor eksternalitas (tidak memperthitungkan yang menekan upah buruh dan lain-lain)</a:t>
            </a:r>
            <a:endParaRPr lang="id-ID" dirty="0"/>
          </a:p>
        </p:txBody>
      </p:sp>
    </p:spTree>
    <p:extLst>
      <p:ext uri="{BB962C8B-B14F-4D97-AF65-F5344CB8AC3E}">
        <p14:creationId xmlns:p14="http://schemas.microsoft.com/office/powerpoint/2010/main" val="7894660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b="1" dirty="0" smtClean="0"/>
              <a:t>KONSEP SISTEM KAPITALIS</a:t>
            </a:r>
            <a:endParaRPr lang="id-ID" b="1" dirty="0"/>
          </a:p>
        </p:txBody>
      </p:sp>
      <p:sp>
        <p:nvSpPr>
          <p:cNvPr id="3" name="Content Placeholder 2"/>
          <p:cNvSpPr>
            <a:spLocks noGrp="1"/>
          </p:cNvSpPr>
          <p:nvPr>
            <p:ph idx="1"/>
          </p:nvPr>
        </p:nvSpPr>
        <p:spPr/>
        <p:txBody>
          <a:bodyPr/>
          <a:lstStyle/>
          <a:p>
            <a:pPr>
              <a:buFont typeface="Wingdings" panose="05000000000000000000" pitchFamily="2" charset="2"/>
              <a:buChar char="Ø"/>
            </a:pPr>
            <a:r>
              <a:rPr lang="id-ID" dirty="0" smtClean="0"/>
              <a:t>Konsep dari sistem ekonomi kapitalis menganggap sumber kekayaan sangat langka dan harus di peroleh dengan cara bekerja keras, di mana setiap pribadi boleh memiliki kekayaan yang tiada batas untuk mencapai tujuan hidupnya</a:t>
            </a:r>
          </a:p>
          <a:p>
            <a:pPr>
              <a:buFont typeface="Wingdings" panose="05000000000000000000" pitchFamily="2" charset="2"/>
              <a:buChar char="Ø"/>
            </a:pPr>
            <a:r>
              <a:rPr lang="id-ID" dirty="0" smtClean="0"/>
              <a:t>Contoh negara yang menganut sistem ekonomi kapitalis adalah Amerika Serikat</a:t>
            </a:r>
            <a:endParaRPr lang="id-ID" dirty="0"/>
          </a:p>
        </p:txBody>
      </p:sp>
    </p:spTree>
    <p:extLst>
      <p:ext uri="{BB962C8B-B14F-4D97-AF65-F5344CB8AC3E}">
        <p14:creationId xmlns:p14="http://schemas.microsoft.com/office/powerpoint/2010/main" val="36244779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p:txBody>
          <a:bodyPr/>
          <a:lstStyle/>
          <a:p>
            <a:r>
              <a:rPr lang="en-US" altLang="id-ID" sz="3600" b="1" dirty="0" smtClean="0">
                <a:latin typeface="Arial" charset="0"/>
                <a:cs typeface="Arial" charset="0"/>
              </a:rPr>
              <a:t>SISTEM SOSIALIS</a:t>
            </a:r>
          </a:p>
        </p:txBody>
      </p:sp>
      <p:sp>
        <p:nvSpPr>
          <p:cNvPr id="4099" name="Content Placeholder 2"/>
          <p:cNvSpPr>
            <a:spLocks noGrp="1"/>
          </p:cNvSpPr>
          <p:nvPr>
            <p:ph idx="1"/>
          </p:nvPr>
        </p:nvSpPr>
        <p:spPr/>
        <p:txBody>
          <a:bodyPr/>
          <a:lstStyle/>
          <a:p>
            <a:pPr marL="514350" indent="-514350">
              <a:buFont typeface="Arial" charset="0"/>
              <a:buAutoNum type="arabicPeriod"/>
            </a:pPr>
            <a:endParaRPr lang="en-US" altLang="id-ID" sz="2400" b="1" dirty="0" smtClean="0">
              <a:latin typeface="Arial" charset="0"/>
              <a:cs typeface="Arial" charset="0"/>
            </a:endParaRPr>
          </a:p>
          <a:p>
            <a:pPr marL="514350" indent="-514350">
              <a:buFont typeface="Arial" charset="0"/>
              <a:buAutoNum type="arabicPeriod"/>
            </a:pPr>
            <a:r>
              <a:rPr lang="en-US" altLang="id-ID" sz="2400" b="1" dirty="0" err="1" smtClean="0">
                <a:latin typeface="Arial" charset="0"/>
                <a:cs typeface="Arial" charset="0"/>
              </a:rPr>
              <a:t>Individu</a:t>
            </a:r>
            <a:r>
              <a:rPr lang="en-US" altLang="id-ID" sz="2400" b="1" dirty="0" smtClean="0">
                <a:latin typeface="Arial" charset="0"/>
                <a:cs typeface="Arial" charset="0"/>
              </a:rPr>
              <a:t> </a:t>
            </a:r>
            <a:r>
              <a:rPr lang="en-US" altLang="id-ID" sz="2400" b="1" dirty="0" err="1" smtClean="0">
                <a:latin typeface="Arial" charset="0"/>
                <a:cs typeface="Arial" charset="0"/>
              </a:rPr>
              <a:t>tidak</a:t>
            </a:r>
            <a:r>
              <a:rPr lang="en-US" altLang="id-ID" sz="2400" b="1" dirty="0" smtClean="0">
                <a:latin typeface="Arial" charset="0"/>
                <a:cs typeface="Arial" charset="0"/>
              </a:rPr>
              <a:t> </a:t>
            </a:r>
            <a:r>
              <a:rPr lang="en-US" altLang="id-ID" sz="2400" b="1" dirty="0" err="1" smtClean="0">
                <a:latin typeface="Arial" charset="0"/>
                <a:cs typeface="Arial" charset="0"/>
              </a:rPr>
              <a:t>berhak</a:t>
            </a:r>
            <a:r>
              <a:rPr lang="en-US" altLang="id-ID" sz="2400" b="1" dirty="0" smtClean="0">
                <a:latin typeface="Arial" charset="0"/>
                <a:cs typeface="Arial" charset="0"/>
              </a:rPr>
              <a:t> </a:t>
            </a:r>
            <a:r>
              <a:rPr lang="en-US" altLang="id-ID" sz="2400" b="1" dirty="0" err="1" smtClean="0">
                <a:latin typeface="Arial" charset="0"/>
                <a:cs typeface="Arial" charset="0"/>
              </a:rPr>
              <a:t>atas</a:t>
            </a:r>
            <a:r>
              <a:rPr lang="en-US" altLang="id-ID" sz="2400" b="1" dirty="0" smtClean="0">
                <a:latin typeface="Arial" charset="0"/>
                <a:cs typeface="Arial" charset="0"/>
              </a:rPr>
              <a:t> </a:t>
            </a:r>
            <a:r>
              <a:rPr lang="en-US" altLang="id-ID" sz="2400" b="1" dirty="0" err="1" smtClean="0">
                <a:latin typeface="Arial" charset="0"/>
                <a:cs typeface="Arial" charset="0"/>
              </a:rPr>
              <a:t>kepemilikan</a:t>
            </a:r>
            <a:r>
              <a:rPr lang="en-US" altLang="id-ID" sz="2400" b="1" dirty="0" smtClean="0">
                <a:latin typeface="Arial" charset="0"/>
                <a:cs typeface="Arial" charset="0"/>
              </a:rPr>
              <a:t> </a:t>
            </a:r>
            <a:r>
              <a:rPr lang="en-US" altLang="id-ID" sz="2400" b="1" dirty="0" err="1" smtClean="0">
                <a:latin typeface="Arial" charset="0"/>
                <a:cs typeface="Arial" charset="0"/>
              </a:rPr>
              <a:t>dan</a:t>
            </a:r>
            <a:r>
              <a:rPr lang="en-US" altLang="id-ID" sz="2400" b="1" dirty="0" smtClean="0">
                <a:latin typeface="Arial" charset="0"/>
                <a:cs typeface="Arial" charset="0"/>
              </a:rPr>
              <a:t> </a:t>
            </a:r>
            <a:r>
              <a:rPr lang="en-US" altLang="id-ID" sz="2400" b="1" dirty="0" err="1" smtClean="0">
                <a:latin typeface="Arial" charset="0"/>
                <a:cs typeface="Arial" charset="0"/>
              </a:rPr>
              <a:t>penggunaan</a:t>
            </a:r>
            <a:r>
              <a:rPr lang="en-US" altLang="id-ID" sz="2400" b="1" dirty="0" smtClean="0">
                <a:latin typeface="Arial" charset="0"/>
                <a:cs typeface="Arial" charset="0"/>
              </a:rPr>
              <a:t> </a:t>
            </a:r>
            <a:r>
              <a:rPr lang="en-US" altLang="id-ID" sz="2400" b="1" dirty="0" err="1" smtClean="0">
                <a:latin typeface="Arial" charset="0"/>
                <a:cs typeface="Arial" charset="0"/>
              </a:rPr>
              <a:t>harta</a:t>
            </a:r>
            <a:r>
              <a:rPr lang="en-US" altLang="id-ID" sz="2400" b="1" dirty="0" smtClean="0">
                <a:latin typeface="Arial" charset="0"/>
                <a:cs typeface="Arial" charset="0"/>
              </a:rPr>
              <a:t> </a:t>
            </a:r>
            <a:r>
              <a:rPr lang="en-US" altLang="id-ID" sz="2400" b="1" dirty="0" err="1" smtClean="0">
                <a:latin typeface="Arial" charset="0"/>
                <a:cs typeface="Arial" charset="0"/>
              </a:rPr>
              <a:t>benda</a:t>
            </a:r>
            <a:r>
              <a:rPr lang="en-US" altLang="id-ID" sz="2400" b="1" dirty="0" smtClean="0">
                <a:latin typeface="Arial" charset="0"/>
                <a:cs typeface="Arial" charset="0"/>
              </a:rPr>
              <a:t> </a:t>
            </a:r>
            <a:r>
              <a:rPr lang="en-US" altLang="id-ID" sz="2400" b="1" dirty="0" err="1" smtClean="0">
                <a:latin typeface="Arial" charset="0"/>
                <a:cs typeface="Arial" charset="0"/>
              </a:rPr>
              <a:t>atau</a:t>
            </a:r>
            <a:r>
              <a:rPr lang="en-US" altLang="id-ID" sz="2400" b="1" dirty="0" smtClean="0">
                <a:latin typeface="Arial" charset="0"/>
                <a:cs typeface="Arial" charset="0"/>
              </a:rPr>
              <a:t> </a:t>
            </a:r>
            <a:r>
              <a:rPr lang="en-US" altLang="id-ID" sz="2400" b="1" dirty="0" err="1" smtClean="0">
                <a:latin typeface="Arial" charset="0"/>
                <a:cs typeface="Arial" charset="0"/>
              </a:rPr>
              <a:t>kekayaan</a:t>
            </a:r>
            <a:endParaRPr lang="en-US" altLang="id-ID" sz="2400" b="1" dirty="0" smtClean="0">
              <a:latin typeface="Arial" charset="0"/>
              <a:cs typeface="Arial" charset="0"/>
            </a:endParaRPr>
          </a:p>
          <a:p>
            <a:pPr marL="514350" indent="-514350">
              <a:buFont typeface="Arial" charset="0"/>
              <a:buAutoNum type="arabicPeriod"/>
            </a:pPr>
            <a:endParaRPr lang="en-US" altLang="id-ID" sz="2400" b="1" dirty="0" smtClean="0">
              <a:latin typeface="Arial" charset="0"/>
              <a:cs typeface="Arial" charset="0"/>
            </a:endParaRPr>
          </a:p>
          <a:p>
            <a:pPr marL="514350" indent="-514350">
              <a:buFont typeface="Arial" charset="0"/>
              <a:buAutoNum type="arabicPeriod"/>
            </a:pPr>
            <a:r>
              <a:rPr lang="en-US" altLang="id-ID" sz="2400" b="1" dirty="0" err="1" smtClean="0">
                <a:latin typeface="Arial" charset="0"/>
                <a:cs typeface="Arial" charset="0"/>
              </a:rPr>
              <a:t>Kepemilikan</a:t>
            </a:r>
            <a:r>
              <a:rPr lang="en-US" altLang="id-ID" sz="2400" b="1" dirty="0" smtClean="0">
                <a:latin typeface="Arial" charset="0"/>
                <a:cs typeface="Arial" charset="0"/>
              </a:rPr>
              <a:t> </a:t>
            </a:r>
            <a:r>
              <a:rPr lang="en-US" altLang="id-ID" sz="2400" b="1" dirty="0" err="1" smtClean="0">
                <a:latin typeface="Arial" charset="0"/>
                <a:cs typeface="Arial" charset="0"/>
              </a:rPr>
              <a:t>harta</a:t>
            </a:r>
            <a:r>
              <a:rPr lang="en-US" altLang="id-ID" sz="2400" b="1" dirty="0" smtClean="0">
                <a:latin typeface="Arial" charset="0"/>
                <a:cs typeface="Arial" charset="0"/>
              </a:rPr>
              <a:t> </a:t>
            </a:r>
            <a:r>
              <a:rPr lang="en-US" altLang="id-ID" sz="2400" b="1" dirty="0" err="1" smtClean="0">
                <a:latin typeface="Arial" charset="0"/>
                <a:cs typeface="Arial" charset="0"/>
              </a:rPr>
              <a:t>dan</a:t>
            </a:r>
            <a:r>
              <a:rPr lang="en-US" altLang="id-ID" sz="2400" b="1" dirty="0" smtClean="0">
                <a:latin typeface="Arial" charset="0"/>
                <a:cs typeface="Arial" charset="0"/>
              </a:rPr>
              <a:t> </a:t>
            </a:r>
            <a:r>
              <a:rPr lang="en-US" altLang="id-ID" sz="2400" b="1" dirty="0" err="1" smtClean="0">
                <a:latin typeface="Arial" charset="0"/>
                <a:cs typeface="Arial" charset="0"/>
              </a:rPr>
              <a:t>kekayaan</a:t>
            </a:r>
            <a:r>
              <a:rPr lang="en-US" altLang="id-ID" sz="2400" b="1" dirty="0" smtClean="0">
                <a:latin typeface="Arial" charset="0"/>
                <a:cs typeface="Arial" charset="0"/>
              </a:rPr>
              <a:t> </a:t>
            </a:r>
            <a:r>
              <a:rPr lang="en-US" altLang="id-ID" sz="2400" b="1" dirty="0" err="1" smtClean="0">
                <a:latin typeface="Arial" charset="0"/>
                <a:cs typeface="Arial" charset="0"/>
              </a:rPr>
              <a:t>berada</a:t>
            </a:r>
            <a:r>
              <a:rPr lang="en-US" altLang="id-ID" sz="2400" b="1" dirty="0" smtClean="0">
                <a:latin typeface="Arial" charset="0"/>
                <a:cs typeface="Arial" charset="0"/>
              </a:rPr>
              <a:t> </a:t>
            </a:r>
            <a:r>
              <a:rPr lang="en-US" altLang="id-ID" sz="2400" b="1" dirty="0" err="1" smtClean="0">
                <a:latin typeface="Arial" charset="0"/>
                <a:cs typeface="Arial" charset="0"/>
              </a:rPr>
              <a:t>sepenuhnya</a:t>
            </a:r>
            <a:r>
              <a:rPr lang="en-US" altLang="id-ID" sz="2400" b="1" dirty="0" smtClean="0">
                <a:latin typeface="Arial" charset="0"/>
                <a:cs typeface="Arial" charset="0"/>
              </a:rPr>
              <a:t> </a:t>
            </a:r>
            <a:r>
              <a:rPr lang="en-US" altLang="id-ID" sz="2400" b="1" dirty="0" err="1" smtClean="0">
                <a:latin typeface="Arial" charset="0"/>
                <a:cs typeface="Arial" charset="0"/>
              </a:rPr>
              <a:t>pada</a:t>
            </a:r>
            <a:r>
              <a:rPr lang="en-US" altLang="id-ID" sz="2400" b="1" dirty="0" smtClean="0">
                <a:latin typeface="Arial" charset="0"/>
                <a:cs typeface="Arial" charset="0"/>
              </a:rPr>
              <a:t> Negara</a:t>
            </a:r>
          </a:p>
          <a:p>
            <a:pPr marL="514350" indent="-514350">
              <a:buFont typeface="Arial" charset="0"/>
              <a:buAutoNum type="arabicPeriod"/>
            </a:pPr>
            <a:endParaRPr lang="en-US" altLang="id-ID" sz="2400" b="1" dirty="0" smtClean="0">
              <a:latin typeface="Arial" charset="0"/>
              <a:cs typeface="Arial" charset="0"/>
            </a:endParaRPr>
          </a:p>
          <a:p>
            <a:pPr marL="514350" indent="-514350">
              <a:buFont typeface="Arial" charset="0"/>
              <a:buAutoNum type="arabicPeriod"/>
            </a:pPr>
            <a:r>
              <a:rPr lang="en-US" altLang="id-ID" sz="2400" b="1" dirty="0" err="1" smtClean="0">
                <a:latin typeface="Arial" charset="0"/>
                <a:cs typeface="Arial" charset="0"/>
              </a:rPr>
              <a:t>Aktivitas</a:t>
            </a:r>
            <a:r>
              <a:rPr lang="en-US" altLang="id-ID" sz="2400" b="1" dirty="0" smtClean="0">
                <a:latin typeface="Arial" charset="0"/>
                <a:cs typeface="Arial" charset="0"/>
              </a:rPr>
              <a:t> </a:t>
            </a:r>
            <a:r>
              <a:rPr lang="en-US" altLang="id-ID" sz="2400" b="1" dirty="0" err="1" smtClean="0">
                <a:latin typeface="Arial" charset="0"/>
                <a:cs typeface="Arial" charset="0"/>
              </a:rPr>
              <a:t>produksi</a:t>
            </a:r>
            <a:r>
              <a:rPr lang="en-US" altLang="id-ID" sz="2400" b="1" dirty="0" smtClean="0">
                <a:latin typeface="Arial" charset="0"/>
                <a:cs typeface="Arial" charset="0"/>
              </a:rPr>
              <a:t> </a:t>
            </a:r>
            <a:r>
              <a:rPr lang="en-US" altLang="id-ID" sz="2400" b="1" dirty="0" err="1" smtClean="0">
                <a:latin typeface="Arial" charset="0"/>
                <a:cs typeface="Arial" charset="0"/>
              </a:rPr>
              <a:t>dan</a:t>
            </a:r>
            <a:r>
              <a:rPr lang="en-US" altLang="id-ID" sz="2400" b="1" dirty="0" smtClean="0">
                <a:latin typeface="Arial" charset="0"/>
                <a:cs typeface="Arial" charset="0"/>
              </a:rPr>
              <a:t> </a:t>
            </a:r>
            <a:r>
              <a:rPr lang="en-US" altLang="id-ID" sz="2400" b="1" dirty="0" err="1" smtClean="0">
                <a:latin typeface="Arial" charset="0"/>
                <a:cs typeface="Arial" charset="0"/>
              </a:rPr>
              <a:t>distribusi</a:t>
            </a:r>
            <a:r>
              <a:rPr lang="en-US" altLang="id-ID" sz="2400" b="1" dirty="0" smtClean="0">
                <a:latin typeface="Arial" charset="0"/>
                <a:cs typeface="Arial" charset="0"/>
              </a:rPr>
              <a:t> </a:t>
            </a:r>
            <a:r>
              <a:rPr lang="en-US" altLang="id-ID" sz="2400" b="1" dirty="0" err="1" smtClean="0">
                <a:latin typeface="Arial" charset="0"/>
                <a:cs typeface="Arial" charset="0"/>
              </a:rPr>
              <a:t>ditentukan</a:t>
            </a:r>
            <a:r>
              <a:rPr lang="en-US" altLang="id-ID" sz="2400" b="1" dirty="0" smtClean="0">
                <a:latin typeface="Arial" charset="0"/>
                <a:cs typeface="Arial" charset="0"/>
              </a:rPr>
              <a:t> </a:t>
            </a:r>
            <a:r>
              <a:rPr lang="en-US" altLang="id-ID" sz="2400" b="1" dirty="0" err="1" smtClean="0">
                <a:latin typeface="Arial" charset="0"/>
                <a:cs typeface="Arial" charset="0"/>
              </a:rPr>
              <a:t>oleh</a:t>
            </a:r>
            <a:r>
              <a:rPr lang="en-US" altLang="id-ID" sz="2400" b="1" dirty="0" smtClean="0">
                <a:latin typeface="Arial" charset="0"/>
                <a:cs typeface="Arial" charset="0"/>
              </a:rPr>
              <a:t> Negara</a:t>
            </a:r>
          </a:p>
        </p:txBody>
      </p:sp>
      <p:sp>
        <p:nvSpPr>
          <p:cNvPr id="7" name="Date Placeholder 6"/>
          <p:cNvSpPr>
            <a:spLocks noGrp="1"/>
          </p:cNvSpPr>
          <p:nvPr>
            <p:ph type="dt" sz="quarter" idx="10"/>
          </p:nvPr>
        </p:nvSpPr>
        <p:spPr/>
        <p:txBody>
          <a:bodyPr/>
          <a:lstStyle/>
          <a:p>
            <a:pPr>
              <a:defRPr/>
            </a:pPr>
            <a:r>
              <a:rPr lang="en-US"/>
              <a:t>28/08/2015</a:t>
            </a:r>
          </a:p>
        </p:txBody>
      </p:sp>
      <p:sp>
        <p:nvSpPr>
          <p:cNvPr id="6" name="Footer Placeholder 8"/>
          <p:cNvSpPr>
            <a:spLocks noGrp="1"/>
          </p:cNvSpPr>
          <p:nvPr>
            <p:ph type="ftr" sz="quarter" idx="11"/>
          </p:nvPr>
        </p:nvSpPr>
        <p:spPr>
          <a:xfrm>
            <a:off x="3124200" y="6284913"/>
            <a:ext cx="5835650" cy="384175"/>
          </a:xfrm>
        </p:spPr>
        <p:txBody>
          <a:bodyPr/>
          <a:lstStyle/>
          <a:p>
            <a:pPr>
              <a:defRPr/>
            </a:pPr>
            <a:r>
              <a:rPr lang="sv-SE" dirty="0" smtClean="0"/>
              <a:t>MAN  HUKUM DAN ETIKA </a:t>
            </a:r>
            <a:r>
              <a:rPr lang="sv-SE" dirty="0"/>
              <a:t>BISNIS                                                                     Versi : 01           </a:t>
            </a:r>
            <a:endParaRPr lang="en-US" dirty="0"/>
          </a:p>
        </p:txBody>
      </p:sp>
    </p:spTree>
    <p:extLst>
      <p:ext uri="{BB962C8B-B14F-4D97-AF65-F5344CB8AC3E}">
        <p14:creationId xmlns:p14="http://schemas.microsoft.com/office/powerpoint/2010/main" val="31235448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b="1" dirty="0" smtClean="0"/>
              <a:t>CIRI-CIRI SISTEM SOSIALIS</a:t>
            </a:r>
            <a:endParaRPr lang="id-ID" b="1" dirty="0"/>
          </a:p>
        </p:txBody>
      </p:sp>
      <p:sp>
        <p:nvSpPr>
          <p:cNvPr id="3" name="Content Placeholder 2"/>
          <p:cNvSpPr>
            <a:spLocks noGrp="1"/>
          </p:cNvSpPr>
          <p:nvPr>
            <p:ph idx="1"/>
          </p:nvPr>
        </p:nvSpPr>
        <p:spPr/>
        <p:txBody>
          <a:bodyPr>
            <a:normAutofit fontScale="92500" lnSpcReduction="20000"/>
          </a:bodyPr>
          <a:lstStyle/>
          <a:p>
            <a:r>
              <a:rPr lang="id-ID" dirty="0" smtClean="0"/>
              <a:t>Produksi di lakukan hanya untuk kebutuhan masyarakat</a:t>
            </a:r>
          </a:p>
          <a:p>
            <a:r>
              <a:rPr lang="id-ID" dirty="0" smtClean="0"/>
              <a:t>Kebijakan perekonomian di rancang dan di kerjakan pemerintah</a:t>
            </a:r>
          </a:p>
          <a:p>
            <a:r>
              <a:rPr lang="id-ID" dirty="0" smtClean="0"/>
              <a:t>Hak milik individu tidak di akui pemerintah </a:t>
            </a:r>
          </a:p>
          <a:p>
            <a:r>
              <a:rPr lang="id-ID" dirty="0" smtClean="0"/>
              <a:t>Jalannya kegiatan perekonomian sepenuhnya ada di pemerintah</a:t>
            </a:r>
          </a:p>
          <a:p>
            <a:r>
              <a:rPr lang="id-ID" dirty="0" smtClean="0"/>
              <a:t>Kegiatan ekonomi di rencanakan dan di atur pemerintah </a:t>
            </a:r>
          </a:p>
          <a:p>
            <a:r>
              <a:rPr lang="id-ID" dirty="0" smtClean="0"/>
              <a:t>Seluruh sumber daya di kuasai oleh negara</a:t>
            </a:r>
            <a:endParaRPr lang="id-ID" dirty="0"/>
          </a:p>
        </p:txBody>
      </p:sp>
    </p:spTree>
    <p:extLst>
      <p:ext uri="{BB962C8B-B14F-4D97-AF65-F5344CB8AC3E}">
        <p14:creationId xmlns:p14="http://schemas.microsoft.com/office/powerpoint/2010/main" val="20923853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b="1" dirty="0" smtClean="0"/>
              <a:t>KELEBIHAN SISTEM SOSIALIS</a:t>
            </a:r>
            <a:endParaRPr lang="id-ID" b="1" dirty="0"/>
          </a:p>
        </p:txBody>
      </p:sp>
      <p:sp>
        <p:nvSpPr>
          <p:cNvPr id="3" name="Content Placeholder 2"/>
          <p:cNvSpPr>
            <a:spLocks noGrp="1"/>
          </p:cNvSpPr>
          <p:nvPr>
            <p:ph idx="1"/>
          </p:nvPr>
        </p:nvSpPr>
        <p:spPr/>
        <p:txBody>
          <a:bodyPr>
            <a:normAutofit fontScale="92500" lnSpcReduction="20000"/>
          </a:bodyPr>
          <a:lstStyle/>
          <a:p>
            <a:pPr>
              <a:buFont typeface="Wingdings" panose="05000000000000000000" pitchFamily="2" charset="2"/>
              <a:buChar char="§"/>
            </a:pPr>
            <a:r>
              <a:rPr lang="id-ID" dirty="0" smtClean="0"/>
              <a:t>Sangat mudah dalam pengelolaan, pengendalian dan opengawasan</a:t>
            </a:r>
          </a:p>
          <a:p>
            <a:pPr>
              <a:buFont typeface="Wingdings" panose="05000000000000000000" pitchFamily="2" charset="2"/>
              <a:buChar char="§"/>
            </a:pPr>
            <a:r>
              <a:rPr lang="id-ID" dirty="0" smtClean="0"/>
              <a:t>Pelaksanaan dalam pembangunan lebih cepat</a:t>
            </a:r>
          </a:p>
          <a:p>
            <a:pPr>
              <a:buFont typeface="Wingdings" panose="05000000000000000000" pitchFamily="2" charset="2"/>
              <a:buChar char="§"/>
            </a:pPr>
            <a:r>
              <a:rPr lang="id-ID" dirty="0" smtClean="0"/>
              <a:t>Pemerintah bebas untuk menentukan produksi sesuai dengan kebutuhan masyarakat</a:t>
            </a:r>
          </a:p>
          <a:p>
            <a:pPr>
              <a:buFont typeface="Wingdings" panose="05000000000000000000" pitchFamily="2" charset="2"/>
              <a:buChar char="§"/>
            </a:pPr>
            <a:r>
              <a:rPr lang="id-ID" dirty="0" smtClean="0"/>
              <a:t>Kebutuhan masyarakat bisa terpenuhi secara merata</a:t>
            </a:r>
          </a:p>
          <a:p>
            <a:pPr>
              <a:buFont typeface="Wingdings" panose="05000000000000000000" pitchFamily="2" charset="2"/>
              <a:buChar char="§"/>
            </a:pPr>
            <a:r>
              <a:rPr lang="id-ID" dirty="0" smtClean="0"/>
              <a:t>Pemerintah sepenuhnya bertanggung jawab tehadap perekonomian </a:t>
            </a:r>
          </a:p>
          <a:p>
            <a:pPr>
              <a:buFont typeface="Wingdings" panose="05000000000000000000" pitchFamily="2" charset="2"/>
              <a:buChar char="§"/>
            </a:pPr>
            <a:r>
              <a:rPr lang="id-ID" dirty="0" smtClean="0"/>
              <a:t>Pemerintah yang mengatir distribusi</a:t>
            </a:r>
            <a:endParaRPr lang="id-ID" dirty="0"/>
          </a:p>
        </p:txBody>
      </p:sp>
    </p:spTree>
    <p:extLst>
      <p:ext uri="{BB962C8B-B14F-4D97-AF65-F5344CB8AC3E}">
        <p14:creationId xmlns:p14="http://schemas.microsoft.com/office/powerpoint/2010/main" val="39077510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184</TotalTime>
  <Words>736</Words>
  <Application>Microsoft Office PowerPoint</Application>
  <PresentationFormat>On-screen Show (4:3)</PresentationFormat>
  <Paragraphs>127</Paragraphs>
  <Slides>19</Slides>
  <Notes>1</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Office Theme</vt:lpstr>
      <vt:lpstr>ETIKA DAN HUKUM BISNIS</vt:lpstr>
      <vt:lpstr>SISTEM KAPITALIS </vt:lpstr>
      <vt:lpstr>CIRI-CIRI SISTEM KAPITALIS</vt:lpstr>
      <vt:lpstr>KEUNGGULAN SISTEM KAPITALIS</vt:lpstr>
      <vt:lpstr>KELEMAHAN-KELEMAHAN SISTEM  KAPITALIS</vt:lpstr>
      <vt:lpstr>KONSEP SISTEM KAPITALIS</vt:lpstr>
      <vt:lpstr>SISTEM SOSIALIS</vt:lpstr>
      <vt:lpstr>CIRI-CIRI SISTEM SOSIALIS</vt:lpstr>
      <vt:lpstr>KELEBIHAN SISTEM SOSIALIS</vt:lpstr>
      <vt:lpstr>KEKURANGAN SISTEM SOSIALIS</vt:lpstr>
      <vt:lpstr>TUJUAN BISNIS</vt:lpstr>
      <vt:lpstr>STAKEHOLDER</vt:lpstr>
      <vt:lpstr>NILAI STAKEHOLDER</vt:lpstr>
      <vt:lpstr>PERANAN BISNIS DAN STAKEHOLDERS DI DALAM MASYARAKAT</vt:lpstr>
      <vt:lpstr>PENJELASAN SKEMA</vt:lpstr>
      <vt:lpstr>SKEMA KONSEPTUAL STAKEHOLDERS </vt:lpstr>
      <vt:lpstr>PENJELASAN SKEMA</vt:lpstr>
      <vt:lpstr>KOMPONEN - KOMPONEN STAKEHOLDERS </vt:lpstr>
      <vt:lpstr>PowerPoint Presentation</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ETIKA DAN HUKUM BISNIS</dc:title>
  <dc:creator>HP</dc:creator>
  <cp:lastModifiedBy>HP</cp:lastModifiedBy>
  <cp:revision>16</cp:revision>
  <dcterms:created xsi:type="dcterms:W3CDTF">2020-04-26T13:47:44Z</dcterms:created>
  <dcterms:modified xsi:type="dcterms:W3CDTF">2020-04-27T01:27:42Z</dcterms:modified>
</cp:coreProperties>
</file>