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350" r:id="rId3"/>
    <p:sldId id="356" r:id="rId4"/>
    <p:sldId id="355" r:id="rId5"/>
    <p:sldId id="357" r:id="rId6"/>
    <p:sldId id="365" r:id="rId7"/>
    <p:sldId id="354" r:id="rId8"/>
    <p:sldId id="358" r:id="rId9"/>
    <p:sldId id="366" r:id="rId10"/>
    <p:sldId id="333" r:id="rId11"/>
    <p:sldId id="321" r:id="rId12"/>
    <p:sldId id="352" r:id="rId13"/>
    <p:sldId id="359" r:id="rId14"/>
    <p:sldId id="360" r:id="rId15"/>
    <p:sldId id="361" r:id="rId16"/>
    <p:sldId id="362" r:id="rId17"/>
    <p:sldId id="363" r:id="rId18"/>
    <p:sldId id="300" r:id="rId19"/>
  </p:sldIdLst>
  <p:sldSz cx="9144000" cy="6858000" type="screen4x3"/>
  <p:notesSz cx="7045325" cy="9345613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580" autoAdjust="0"/>
  </p:normalViewPr>
  <p:slideViewPr>
    <p:cSldViewPr>
      <p:cViewPr varScale="1">
        <p:scale>
          <a:sx n="51" d="100"/>
          <a:sy n="51" d="100"/>
        </p:scale>
        <p:origin x="5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86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03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589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615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7892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326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868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296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920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469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9353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724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6063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37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300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ASAS-ASAS HUKUM KEPAILITAN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 – ASAS-ASAS HUKUM KEPAILITAN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ASAS-ASAS HUKUM KEPAILITAN</a:t>
            </a:r>
            <a:endParaRPr lang="id-ID" sz="36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C5FCA8A0-1C10-4B9B-6D81-9D294C396F15}"/>
              </a:ext>
            </a:extLst>
          </p:cNvPr>
          <p:cNvSpPr txBox="1">
            <a:spLocks/>
          </p:cNvSpPr>
          <p:nvPr/>
        </p:nvSpPr>
        <p:spPr>
          <a:xfrm>
            <a:off x="457200" y="1628800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Selain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asas-asas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dijelaskan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dikenal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prinsip-prinsip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pijakan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kepastian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kemanfaatan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penyelesaian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utang-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8180775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Collective Action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74837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berkumpul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bersama-sama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menagih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mekanisme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individual.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sendiri-sendiri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merugikan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lain.</a:t>
            </a: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Paritas Creditorium 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(Persamaan Kreditor)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kedudukan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pembagian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kecuali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preferen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istimewa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khusus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77955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it-IT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 </a:t>
            </a:r>
            <a:r>
              <a:rPr lang="it-IT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Pari Passu Prorate Parte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proporsional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piutang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mendapatkan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besar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begitu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sebaliknya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terutama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berlaku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konkruen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012424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Structured Creditors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mengklasifikasikan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mengelompokan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diklasifikasikan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macam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1987763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nn-NO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 Kepailitan sebagai Jalan Terakhir (</a:t>
            </a:r>
            <a:r>
              <a:rPr lang="nn-NO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Ultimum Remedium</a:t>
            </a:r>
            <a:r>
              <a:rPr lang="nn-NO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langkah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terakhir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upaya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restrukturisasi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gagal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Ditekankan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Penundaan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Kewajiban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Pembayaran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Utang (PKPU)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alternatif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damai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7146689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Stay of Execution 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Penundaan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Eksekusi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)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74837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Setelah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dinyatakan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individual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dihentikan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dikelola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dibagikan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melindungi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agar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diambil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Semua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negeri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jika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diakui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yurisdiksi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),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boedel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2608198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Prinsip Akuntabilitas dan Transparansi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terbuka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umum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diakses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informasinya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pihak-pihak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berkepentingan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kepercayaan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public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system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2474122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Keseimbangan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ini bertujuan untuk mencegah penyalahgunaan pranata dan lembaga kepailitan oleh debitor yang tidak jujur serta mencegah penyalahgunaan oleh kreditur yang tidak beritikad baik.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kepailitan tidak berpihak kepada kreditur, tetapi juga memberikan ruang bagi debitur utk mempertahankan usahanya jika masih memungkinkan.</a:t>
            </a:r>
          </a:p>
        </p:txBody>
      </p:sp>
    </p:spTree>
    <p:extLst>
      <p:ext uri="{BB962C8B-B14F-4D97-AF65-F5344CB8AC3E}">
        <p14:creationId xmlns:p14="http://schemas.microsoft.com/office/powerpoint/2010/main" val="1090260921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sv-SE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Kelangsungan Usaha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Debitur yang pada proses kepailitannya atau telah diputus pailit tetap dapat menjalankan kegiatan usahanya.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 ketentuan dalam PKPU yang memungkinkan perusahaan debitur yang prospektif tetap dapat dilangsungkan.</a:t>
            </a:r>
          </a:p>
        </p:txBody>
      </p:sp>
    </p:spTree>
    <p:extLst>
      <p:ext uri="{BB962C8B-B14F-4D97-AF65-F5344CB8AC3E}">
        <p14:creationId xmlns:p14="http://schemas.microsoft.com/office/powerpoint/2010/main" val="510204697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Keadilan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 ini memastikan bahwa ketentuan mengenai kepailitan dapat memenuhi rasa keadilan bagi semua pihak yang berkepentingan, serta mencegah kesewenang-wenangan dalam penagihan utang.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 juga melindungi kreditur dan debitur yang beritikad baik serta pihak ketiga yang tergantung dengan usaha debitur.</a:t>
            </a:r>
          </a:p>
        </p:txBody>
      </p:sp>
    </p:spTree>
    <p:extLst>
      <p:ext uri="{BB962C8B-B14F-4D97-AF65-F5344CB8AC3E}">
        <p14:creationId xmlns:p14="http://schemas.microsoft.com/office/powerpoint/2010/main" val="54424978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Kecepatan Proses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Proses penyelesaian kepailitan harus dilakukan dengan cepat untuk menghindari kerugian lebih lanjut bagi kreditur maupun debitur.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 atas permohonan pailit harus dijatuhkan paling lambat 60 hari sejak permohonan didaftarkan (Ps 8 ayat (5) UU Kepailitan)</a:t>
            </a:r>
          </a:p>
        </p:txBody>
      </p:sp>
    </p:spTree>
    <p:extLst>
      <p:ext uri="{BB962C8B-B14F-4D97-AF65-F5344CB8AC3E}">
        <p14:creationId xmlns:p14="http://schemas.microsoft.com/office/powerpoint/2010/main" val="42647817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Kepastian Hukum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 prosedur dan mekanisme kepailitan harus mengikuti ketentuan undang-undang dan diputuskan oleh pengadilan yang berwenang.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 adalah untuk memberikan jaminan kepastian kepada semua pihak.</a:t>
            </a:r>
          </a:p>
        </p:txBody>
      </p:sp>
    </p:spTree>
    <p:extLst>
      <p:ext uri="{BB962C8B-B14F-4D97-AF65-F5344CB8AC3E}">
        <p14:creationId xmlns:p14="http://schemas.microsoft.com/office/powerpoint/2010/main" val="162834912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Putusan Pernyataan Pailit Tidak Dapat Dijatuhkan terhadap Debitur yang masih Solven 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874837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 pernyataan pailit hanya dapat diajukan apabila debitur tidak membayar lebih dari 50% utangnya kepada salah satu atau lebih krediturnya.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Jadi, apabila debitur tidak membayar kepada kreditur tertentu saja, sedangkan kepada para kreditur lain yang memiliki tagihan lebih dari 50% dari jumlah seluruh utangnya tetap melaksanakan kewajiban dengan baik, maka seharusnya tdk dapat diajukan permohonan pailit.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Insolvensi ≠ Pailit</a:t>
            </a:r>
          </a:p>
        </p:txBody>
      </p:sp>
    </p:spTree>
    <p:extLst>
      <p:ext uri="{BB962C8B-B14F-4D97-AF65-F5344CB8AC3E}">
        <p14:creationId xmlns:p14="http://schemas.microsoft.com/office/powerpoint/2010/main" val="357712316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Persetujuan Putusan Pailit Harus Disetujui oleh para Kreditur Mayoritas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sv-SE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Kepailitan dipandang sebagai suatu kesepakatan bersama antara pihak kreditur dan debitor, dan pengadilan hanya mengeluarkan keputusan pailit sebagai penegasan </a:t>
            </a:r>
            <a:r>
              <a:rPr lang="sv-SE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(officially).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nn-NO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 pengadilan atas permohonan pernyataan pailit yang diajukan oleh seorang kreditur harus berdasarkan persetujuan para kreditur lain melalui lembaga rapat para kreditur </a:t>
            </a:r>
            <a:r>
              <a:rPr lang="nn-NO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(creditors meeting).</a:t>
            </a:r>
          </a:p>
        </p:txBody>
      </p:sp>
    </p:spTree>
    <p:extLst>
      <p:ext uri="{BB962C8B-B14F-4D97-AF65-F5344CB8AC3E}">
        <p14:creationId xmlns:p14="http://schemas.microsoft.com/office/powerpoint/2010/main" val="222870264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 Keadaan Diam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(Standstill 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atau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Stay)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diberlakukan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permohonan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pernyataan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pailit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didaftarkan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debitor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menyembunyikan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mengalihkan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kekayaannya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merugikan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kreditur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2600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endParaRPr lang="nn-NO" sz="2600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80460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10835</TotalTime>
  <Words>695</Words>
  <Application>Microsoft Office PowerPoint</Application>
  <PresentationFormat>On-screen Show (4:3)</PresentationFormat>
  <Paragraphs>54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504</cp:revision>
  <cp:lastPrinted>2017-08-29T02:54:51Z</cp:lastPrinted>
  <dcterms:created xsi:type="dcterms:W3CDTF">2010-04-18T12:06:30Z</dcterms:created>
  <dcterms:modified xsi:type="dcterms:W3CDTF">2025-04-10T06:19:07Z</dcterms:modified>
</cp:coreProperties>
</file>