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sldIdLst>
    <p:sldId id="256" r:id="rId2"/>
    <p:sldId id="257" r:id="rId3"/>
    <p:sldId id="261" r:id="rId4"/>
    <p:sldId id="260" r:id="rId5"/>
    <p:sldId id="263" r:id="rId6"/>
    <p:sldId id="264" r:id="rId7"/>
    <p:sldId id="262" r:id="rId8"/>
    <p:sldId id="265" r:id="rId9"/>
    <p:sldId id="266" r:id="rId10"/>
    <p:sldId id="267"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88"/>
    <p:restoredTop sz="95958"/>
  </p:normalViewPr>
  <p:slideViewPr>
    <p:cSldViewPr snapToGrid="0" snapToObjects="1">
      <p:cViewPr varScale="1">
        <p:scale>
          <a:sx n="117" d="100"/>
          <a:sy n="117" d="100"/>
        </p:scale>
        <p:origin x="2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3115325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950865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BF5A3B-007A-1846-B716-7A654C617CF2}"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4795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C3202CD-A557-C449-B1D9-F64BA6C13298}" type="datetimeFigureOut">
              <a:rPr lang="en-US" smtClean="0"/>
              <a:t>11/4/22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388887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C3202CD-A557-C449-B1D9-F64BA6C13298}" type="datetimeFigureOut">
              <a:rPr lang="en-US" smtClean="0"/>
              <a:t>11/4/22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BF5A3B-007A-1846-B716-7A654C617CF2}"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6961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C3202CD-A557-C449-B1D9-F64BA6C13298}" type="datetimeFigureOut">
              <a:rPr lang="en-US" smtClean="0"/>
              <a:t>11/4/22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3163059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89152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53798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1147916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3202CD-A557-C449-B1D9-F64BA6C13298}" type="datetimeFigureOut">
              <a:rPr lang="en-US" smtClean="0"/>
              <a:t>11/4/22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780333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3202CD-A557-C449-B1D9-F64BA6C13298}" type="datetimeFigureOut">
              <a:rPr lang="en-US" smtClean="0"/>
              <a:t>11/4/22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762494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3202CD-A557-C449-B1D9-F64BA6C13298}" type="datetimeFigureOut">
              <a:rPr lang="en-US" smtClean="0"/>
              <a:t>11/4/22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64769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3202CD-A557-C449-B1D9-F64BA6C13298}" type="datetimeFigureOut">
              <a:rPr lang="en-US" smtClean="0"/>
              <a:t>11/4/22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3469160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202CD-A557-C449-B1D9-F64BA6C13298}" type="datetimeFigureOut">
              <a:rPr lang="en-US" smtClean="0"/>
              <a:t>11/4/22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1425961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3202CD-A557-C449-B1D9-F64BA6C13298}" type="datetimeFigureOut">
              <a:rPr lang="en-US" smtClean="0"/>
              <a:t>11/4/22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347944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3202CD-A557-C449-B1D9-F64BA6C13298}" type="datetimeFigureOut">
              <a:rPr lang="en-US" smtClean="0"/>
              <a:t>11/4/22</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BF5A3B-007A-1846-B716-7A654C617CF2}" type="slidenum">
              <a:rPr lang="en-US" smtClean="0"/>
              <a:t>‹#›</a:t>
            </a:fld>
            <a:endParaRPr lang="en-US"/>
          </a:p>
        </p:txBody>
      </p:sp>
    </p:spTree>
    <p:extLst>
      <p:ext uri="{BB962C8B-B14F-4D97-AF65-F5344CB8AC3E}">
        <p14:creationId xmlns:p14="http://schemas.microsoft.com/office/powerpoint/2010/main" val="2673419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C3202CD-A557-C449-B1D9-F64BA6C13298}" type="datetimeFigureOut">
              <a:rPr lang="en-US" smtClean="0"/>
              <a:t>11/4/22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9BF5A3B-007A-1846-B716-7A654C617CF2}" type="slidenum">
              <a:rPr lang="en-US" smtClean="0"/>
              <a:t>‹#›</a:t>
            </a:fld>
            <a:endParaRPr lang="en-US"/>
          </a:p>
        </p:txBody>
      </p:sp>
    </p:spTree>
    <p:extLst>
      <p:ext uri="{BB962C8B-B14F-4D97-AF65-F5344CB8AC3E}">
        <p14:creationId xmlns:p14="http://schemas.microsoft.com/office/powerpoint/2010/main" val="288062587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FFBBE-B4B9-6445-AFCF-5A571ACF139C}"/>
              </a:ext>
            </a:extLst>
          </p:cNvPr>
          <p:cNvSpPr>
            <a:spLocks noGrp="1"/>
          </p:cNvSpPr>
          <p:nvPr>
            <p:ph type="ctrTitle"/>
          </p:nvPr>
        </p:nvSpPr>
        <p:spPr/>
        <p:txBody>
          <a:bodyPr>
            <a:normAutofit fontScale="90000"/>
          </a:bodyPr>
          <a:lstStyle/>
          <a:p>
            <a:r>
              <a:rPr lang="en-ID" sz="4800" dirty="0"/>
              <a:t>PERANCANGAN TYPEFACE ALFABET MEMANFAATKAN AKSARA</a:t>
            </a:r>
            <a:endParaRPr lang="en-US" sz="4800" cap="none" dirty="0"/>
          </a:p>
        </p:txBody>
      </p:sp>
      <p:sp>
        <p:nvSpPr>
          <p:cNvPr id="3" name="Subtitle 2">
            <a:extLst>
              <a:ext uri="{FF2B5EF4-FFF2-40B4-BE49-F238E27FC236}">
                <a16:creationId xmlns:a16="http://schemas.microsoft.com/office/drawing/2014/main" id="{F0A4C6C5-795C-D34A-B91C-0BDFBF6338DE}"/>
              </a:ext>
            </a:extLst>
          </p:cNvPr>
          <p:cNvSpPr>
            <a:spLocks noGrp="1"/>
          </p:cNvSpPr>
          <p:nvPr>
            <p:ph type="subTitle" idx="1"/>
          </p:nvPr>
        </p:nvSpPr>
        <p:spPr>
          <a:xfrm>
            <a:off x="2589213" y="4777381"/>
            <a:ext cx="7891272" cy="886968"/>
          </a:xfrm>
        </p:spPr>
        <p:txBody>
          <a:bodyPr/>
          <a:lstStyle/>
          <a:p>
            <a:r>
              <a:rPr lang="en-US" dirty="0" err="1"/>
              <a:t>Rohiman</a:t>
            </a:r>
            <a:r>
              <a:rPr lang="en-US" dirty="0"/>
              <a:t>, </a:t>
            </a:r>
            <a:r>
              <a:rPr lang="en-US" dirty="0" err="1"/>
              <a:t>S.Pd</a:t>
            </a:r>
            <a:r>
              <a:rPr lang="en-US" dirty="0"/>
              <a:t>., </a:t>
            </a:r>
            <a:r>
              <a:rPr lang="en-US" dirty="0" err="1"/>
              <a:t>M.Sn</a:t>
            </a:r>
            <a:br>
              <a:rPr lang="en-US" dirty="0"/>
            </a:br>
            <a:r>
              <a:rPr lang="en-US" dirty="0" err="1"/>
              <a:t>Desianan</a:t>
            </a:r>
            <a:r>
              <a:rPr lang="en-US" dirty="0"/>
              <a:t> </a:t>
            </a:r>
            <a:r>
              <a:rPr lang="en-US" dirty="0" err="1"/>
              <a:t>Muryasari</a:t>
            </a:r>
            <a:r>
              <a:rPr lang="en-US" dirty="0"/>
              <a:t> </a:t>
            </a:r>
            <a:r>
              <a:rPr lang="en-US" dirty="0" err="1"/>
              <a:t>S.Pd</a:t>
            </a:r>
            <a:r>
              <a:rPr lang="en-US" dirty="0"/>
              <a:t>., </a:t>
            </a:r>
            <a:r>
              <a:rPr lang="en-US" dirty="0" err="1"/>
              <a:t>M.Pd</a:t>
            </a:r>
            <a:endParaRPr lang="en-US" dirty="0"/>
          </a:p>
        </p:txBody>
      </p:sp>
    </p:spTree>
    <p:extLst>
      <p:ext uri="{BB962C8B-B14F-4D97-AF65-F5344CB8AC3E}">
        <p14:creationId xmlns:p14="http://schemas.microsoft.com/office/powerpoint/2010/main" val="3244214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B8C4E-38E0-8B43-BD02-14CA1939C32C}"/>
              </a:ext>
            </a:extLst>
          </p:cNvPr>
          <p:cNvSpPr>
            <a:spLocks noGrp="1"/>
          </p:cNvSpPr>
          <p:nvPr>
            <p:ph type="title"/>
          </p:nvPr>
        </p:nvSpPr>
        <p:spPr>
          <a:xfrm>
            <a:off x="913775" y="618517"/>
            <a:ext cx="10364451" cy="5363183"/>
          </a:xfrm>
        </p:spPr>
        <p:txBody>
          <a:bodyPr>
            <a:noAutofit/>
          </a:bodyPr>
          <a:lstStyle/>
          <a:p>
            <a:r>
              <a:rPr lang="en-ID" sz="2800" cap="none" dirty="0"/>
              <a:t>Proses </a:t>
            </a:r>
            <a:r>
              <a:rPr lang="en-ID" sz="2800" cap="none" dirty="0" err="1"/>
              <a:t>Kreasi</a:t>
            </a:r>
            <a:r>
              <a:rPr lang="en-ID" sz="2800" cap="none" dirty="0"/>
              <a:t> </a:t>
            </a:r>
            <a:r>
              <a:rPr lang="en-ID" sz="2800" cap="none" dirty="0" err="1"/>
              <a:t>Tipografi</a:t>
            </a:r>
            <a:r>
              <a:rPr lang="en-ID" sz="2800" cap="none" dirty="0"/>
              <a:t> </a:t>
            </a:r>
            <a:r>
              <a:rPr lang="en-ID" sz="2800" cap="none" dirty="0" err="1"/>
              <a:t>Bermotif</a:t>
            </a:r>
            <a:r>
              <a:rPr lang="en-ID" sz="2800" cap="none" dirty="0"/>
              <a:t> Gorga Batak </a:t>
            </a:r>
            <a:r>
              <a:rPr lang="en-ID" sz="2800" cap="none" dirty="0" err="1"/>
              <a:t>Dilakukan</a:t>
            </a:r>
            <a:r>
              <a:rPr lang="en-ID" sz="2800" cap="none" dirty="0"/>
              <a:t> </a:t>
            </a:r>
            <a:r>
              <a:rPr lang="en-ID" sz="2800" cap="none" dirty="0" err="1"/>
              <a:t>Dengan</a:t>
            </a:r>
            <a:r>
              <a:rPr lang="en-ID" sz="2800" cap="none" dirty="0"/>
              <a:t> Cara </a:t>
            </a:r>
            <a:r>
              <a:rPr lang="en-ID" sz="2800" cap="none" dirty="0" err="1"/>
              <a:t>Menggabungkan</a:t>
            </a:r>
            <a:r>
              <a:rPr lang="en-ID" sz="2800" cap="none" dirty="0"/>
              <a:t> </a:t>
            </a:r>
            <a:r>
              <a:rPr lang="en-ID" sz="2800" cap="none" dirty="0" err="1"/>
              <a:t>Huruf</a:t>
            </a:r>
            <a:r>
              <a:rPr lang="en-ID" sz="2800" cap="none" dirty="0"/>
              <a:t> Awal, Dimana </a:t>
            </a:r>
            <a:r>
              <a:rPr lang="en-ID" sz="2800" cap="none" dirty="0" err="1"/>
              <a:t>Dalam</a:t>
            </a:r>
            <a:r>
              <a:rPr lang="en-ID" sz="2800" cap="none" dirty="0"/>
              <a:t> </a:t>
            </a:r>
            <a:r>
              <a:rPr lang="en-ID" sz="2800" cap="none" dirty="0" err="1"/>
              <a:t>Perancangan</a:t>
            </a:r>
            <a:r>
              <a:rPr lang="en-ID" sz="2800" cap="none" dirty="0"/>
              <a:t> </a:t>
            </a:r>
            <a:r>
              <a:rPr lang="en-ID" sz="2800" cap="none" dirty="0" err="1"/>
              <a:t>Ini</a:t>
            </a:r>
            <a:r>
              <a:rPr lang="en-ID" sz="2800" cap="none" dirty="0"/>
              <a:t> </a:t>
            </a:r>
            <a:r>
              <a:rPr lang="en-ID" sz="2800" cap="none" dirty="0" err="1"/>
              <a:t>Digunakan</a:t>
            </a:r>
            <a:r>
              <a:rPr lang="en-ID" sz="2800" cap="none" dirty="0"/>
              <a:t> </a:t>
            </a:r>
            <a:r>
              <a:rPr lang="en-ID" sz="2800" cap="none" dirty="0" err="1"/>
              <a:t>Huruf</a:t>
            </a:r>
            <a:r>
              <a:rPr lang="en-ID" sz="2800" cap="none" dirty="0"/>
              <a:t> Yang </a:t>
            </a:r>
            <a:r>
              <a:rPr lang="en-ID" sz="2800" cap="none" dirty="0" err="1"/>
              <a:t>Bersifat</a:t>
            </a:r>
            <a:r>
              <a:rPr lang="en-ID" sz="2800" cap="none" dirty="0"/>
              <a:t> Serif Dan </a:t>
            </a:r>
            <a:r>
              <a:rPr lang="en-ID" sz="2800" cap="none" dirty="0" err="1"/>
              <a:t>Diambil</a:t>
            </a:r>
            <a:r>
              <a:rPr lang="en-ID" sz="2800" cap="none" dirty="0"/>
              <a:t> Satu </a:t>
            </a:r>
            <a:r>
              <a:rPr lang="en-ID" sz="2800" cap="none" dirty="0" err="1"/>
              <a:t>Jenis</a:t>
            </a:r>
            <a:r>
              <a:rPr lang="en-ID" sz="2800" cap="none" dirty="0"/>
              <a:t> </a:t>
            </a:r>
            <a:r>
              <a:rPr lang="en-ID" sz="2800" cap="none" dirty="0" err="1"/>
              <a:t>Huruf</a:t>
            </a:r>
            <a:r>
              <a:rPr lang="en-ID" sz="2800" cap="none" dirty="0"/>
              <a:t> </a:t>
            </a:r>
            <a:r>
              <a:rPr lang="en-ID" sz="2800" cap="none" dirty="0" err="1"/>
              <a:t>Krinkes</a:t>
            </a:r>
            <a:r>
              <a:rPr lang="en-ID" sz="2800" cap="none" dirty="0"/>
              <a:t> Decor Personal Use </a:t>
            </a:r>
            <a:r>
              <a:rPr lang="en-ID" sz="2800" cap="none" dirty="0" err="1"/>
              <a:t>Kemudian</a:t>
            </a:r>
            <a:r>
              <a:rPr lang="en-ID" sz="2800" cap="none" dirty="0"/>
              <a:t> </a:t>
            </a:r>
            <a:r>
              <a:rPr lang="en-ID" sz="2800" cap="none" dirty="0" err="1"/>
              <a:t>Ditambahkan</a:t>
            </a:r>
            <a:r>
              <a:rPr lang="en-ID" sz="2800" cap="none" dirty="0"/>
              <a:t> </a:t>
            </a:r>
            <a:r>
              <a:rPr lang="en-ID" sz="2800" cap="none" dirty="0" err="1"/>
              <a:t>Dengan</a:t>
            </a:r>
            <a:r>
              <a:rPr lang="en-ID" sz="2800" cap="none" dirty="0"/>
              <a:t> Motif Gorga Yang Ada </a:t>
            </a:r>
            <a:r>
              <a:rPr lang="en-ID" sz="2800" cap="none" dirty="0" err="1"/>
              <a:t>Sehingga</a:t>
            </a:r>
            <a:r>
              <a:rPr lang="en-ID" sz="2800" cap="none" dirty="0"/>
              <a:t> </a:t>
            </a:r>
            <a:r>
              <a:rPr lang="en-ID" sz="2800" cap="none" dirty="0" err="1"/>
              <a:t>Menghasilkan</a:t>
            </a:r>
            <a:r>
              <a:rPr lang="en-ID" sz="2800" cap="none" dirty="0"/>
              <a:t> Satu </a:t>
            </a:r>
            <a:r>
              <a:rPr lang="en-ID" sz="2800" cap="none" dirty="0" err="1"/>
              <a:t>Jenis</a:t>
            </a:r>
            <a:r>
              <a:rPr lang="en-ID" sz="2800" cap="none" dirty="0"/>
              <a:t> Font </a:t>
            </a:r>
            <a:r>
              <a:rPr lang="en-ID" sz="2800" cap="none" dirty="0" err="1"/>
              <a:t>Baru</a:t>
            </a:r>
            <a:r>
              <a:rPr lang="en-ID" sz="2800" cap="none" dirty="0"/>
              <a:t> </a:t>
            </a:r>
            <a:r>
              <a:rPr lang="en-ID" sz="2800" cap="none" dirty="0" err="1"/>
              <a:t>Dengan</a:t>
            </a:r>
            <a:r>
              <a:rPr lang="en-ID" sz="2800" cap="none" dirty="0"/>
              <a:t> Gaya Khas </a:t>
            </a:r>
            <a:r>
              <a:rPr lang="en-ID" sz="2800" cap="none" dirty="0" err="1"/>
              <a:t>Tersendiri</a:t>
            </a:r>
            <a:r>
              <a:rPr lang="en-ID" sz="2800" cap="none" dirty="0"/>
              <a:t>. </a:t>
            </a:r>
            <a:br>
              <a:rPr lang="en-ID" sz="2800" cap="none" dirty="0"/>
            </a:br>
            <a:r>
              <a:rPr lang="en-ID" sz="2800" cap="none" dirty="0" err="1"/>
              <a:t>Perancangan</a:t>
            </a:r>
            <a:r>
              <a:rPr lang="en-ID" sz="2800" cap="none" dirty="0"/>
              <a:t> </a:t>
            </a:r>
            <a:r>
              <a:rPr lang="en-ID" sz="2800" cap="none" dirty="0" err="1"/>
              <a:t>Tipografi</a:t>
            </a:r>
            <a:r>
              <a:rPr lang="en-ID" sz="2800" cap="none" dirty="0"/>
              <a:t> </a:t>
            </a:r>
            <a:r>
              <a:rPr lang="en-ID" sz="2800" cap="none" dirty="0" err="1"/>
              <a:t>Ini</a:t>
            </a:r>
            <a:r>
              <a:rPr lang="en-ID" sz="2800" cap="none" dirty="0"/>
              <a:t> </a:t>
            </a:r>
            <a:r>
              <a:rPr lang="en-ID" sz="2800" cap="none" dirty="0" err="1"/>
              <a:t>Lebih</a:t>
            </a:r>
            <a:r>
              <a:rPr lang="en-ID" sz="2800" cap="none" dirty="0"/>
              <a:t> Pada </a:t>
            </a:r>
            <a:r>
              <a:rPr lang="en-ID" sz="2800" cap="none" dirty="0" err="1"/>
              <a:t>Visualisasi</a:t>
            </a:r>
            <a:r>
              <a:rPr lang="en-ID" sz="2800" cap="none" dirty="0"/>
              <a:t> </a:t>
            </a:r>
            <a:r>
              <a:rPr lang="en-ID" sz="2800" cap="none" dirty="0" err="1"/>
              <a:t>Dengan</a:t>
            </a:r>
            <a:r>
              <a:rPr lang="en-ID" sz="2800" cap="none" dirty="0"/>
              <a:t> </a:t>
            </a:r>
            <a:r>
              <a:rPr lang="en-ID" sz="2800" cap="none" dirty="0" err="1"/>
              <a:t>Kaidah</a:t>
            </a:r>
            <a:r>
              <a:rPr lang="en-ID" sz="2800" cap="none" dirty="0"/>
              <a:t> </a:t>
            </a:r>
            <a:r>
              <a:rPr lang="en-ID" sz="2800" cap="none" dirty="0" err="1"/>
              <a:t>Tipografi</a:t>
            </a:r>
            <a:r>
              <a:rPr lang="en-ID" sz="2800" cap="none" dirty="0"/>
              <a:t> </a:t>
            </a:r>
            <a:r>
              <a:rPr lang="en-ID" sz="2800" cap="none" dirty="0" err="1"/>
              <a:t>Yaitu</a:t>
            </a:r>
            <a:r>
              <a:rPr lang="en-ID" sz="2800" cap="none" dirty="0"/>
              <a:t> Teknik Kerning Dan </a:t>
            </a:r>
            <a:r>
              <a:rPr lang="en-ID" sz="2800" cap="none" dirty="0" err="1"/>
              <a:t>Scalling</a:t>
            </a:r>
            <a:r>
              <a:rPr lang="en-ID" sz="2800" cap="none" dirty="0"/>
              <a:t>. Proses </a:t>
            </a:r>
            <a:r>
              <a:rPr lang="en-ID" sz="2800" cap="none" dirty="0" err="1"/>
              <a:t>Identifikasi</a:t>
            </a:r>
            <a:r>
              <a:rPr lang="en-ID" sz="2800" cap="none" dirty="0"/>
              <a:t> </a:t>
            </a:r>
            <a:r>
              <a:rPr lang="en-ID" sz="2800" cap="none" dirty="0" err="1"/>
              <a:t>Terhadap</a:t>
            </a:r>
            <a:r>
              <a:rPr lang="en-ID" sz="2800" cap="none" dirty="0"/>
              <a:t> Motif Gorga </a:t>
            </a:r>
            <a:r>
              <a:rPr lang="en-ID" sz="2800" cap="none" dirty="0" err="1"/>
              <a:t>Melalui</a:t>
            </a:r>
            <a:r>
              <a:rPr lang="en-ID" sz="2800" cap="none" dirty="0"/>
              <a:t> </a:t>
            </a:r>
            <a:r>
              <a:rPr lang="en-ID" sz="2800" cap="none" dirty="0" err="1"/>
              <a:t>Observasi</a:t>
            </a:r>
            <a:r>
              <a:rPr lang="en-ID" sz="2800" cap="none" dirty="0"/>
              <a:t> Dan </a:t>
            </a:r>
            <a:r>
              <a:rPr lang="en-ID" sz="2800" cap="none" dirty="0" err="1"/>
              <a:t>Studi</a:t>
            </a:r>
            <a:r>
              <a:rPr lang="en-ID" sz="2800" cap="none" dirty="0"/>
              <a:t> </a:t>
            </a:r>
            <a:r>
              <a:rPr lang="en-ID" sz="2800" cap="none" dirty="0" err="1"/>
              <a:t>Literatur</a:t>
            </a:r>
            <a:r>
              <a:rPr lang="en-ID" sz="2800" cap="none" dirty="0"/>
              <a:t> </a:t>
            </a:r>
            <a:r>
              <a:rPr lang="en-ID" sz="2800" cap="none" dirty="0" err="1"/>
              <a:t>Kemudian</a:t>
            </a:r>
            <a:r>
              <a:rPr lang="en-ID" sz="2800" cap="none" dirty="0"/>
              <a:t> </a:t>
            </a:r>
            <a:r>
              <a:rPr lang="en-ID" sz="2800" cap="none" dirty="0" err="1"/>
              <a:t>Selanjutnya</a:t>
            </a:r>
            <a:r>
              <a:rPr lang="en-ID" sz="2800" cap="none" dirty="0"/>
              <a:t> </a:t>
            </a:r>
            <a:r>
              <a:rPr lang="en-ID" sz="2800" cap="none" dirty="0" err="1"/>
              <a:t>Memadukannya</a:t>
            </a:r>
            <a:r>
              <a:rPr lang="en-ID" sz="2800" cap="none" dirty="0"/>
              <a:t> </a:t>
            </a:r>
            <a:r>
              <a:rPr lang="en-ID" sz="2800" cap="none" dirty="0" err="1"/>
              <a:t>Dengan</a:t>
            </a:r>
            <a:r>
              <a:rPr lang="en-ID" sz="2800" cap="none" dirty="0"/>
              <a:t> Font Yang </a:t>
            </a:r>
            <a:r>
              <a:rPr lang="en-ID" sz="2800" cap="none" dirty="0" err="1"/>
              <a:t>Sudah</a:t>
            </a:r>
            <a:r>
              <a:rPr lang="en-ID" sz="2800" cap="none" dirty="0"/>
              <a:t> Ada </a:t>
            </a:r>
            <a:r>
              <a:rPr lang="en-ID" sz="2800" cap="none" dirty="0" err="1"/>
              <a:t>Dengan</a:t>
            </a:r>
            <a:r>
              <a:rPr lang="en-ID" sz="2800" cap="none" dirty="0"/>
              <a:t> </a:t>
            </a:r>
            <a:r>
              <a:rPr lang="en-ID" sz="2800" cap="none" dirty="0" err="1"/>
              <a:t>Konsep</a:t>
            </a:r>
            <a:r>
              <a:rPr lang="en-ID" sz="2800" cap="none" dirty="0"/>
              <a:t> Yang </a:t>
            </a:r>
            <a:r>
              <a:rPr lang="en-ID" sz="2800" cap="none" dirty="0" err="1"/>
              <a:t>Menitik</a:t>
            </a:r>
            <a:r>
              <a:rPr lang="en-ID" sz="2800" cap="none" dirty="0"/>
              <a:t> </a:t>
            </a:r>
            <a:r>
              <a:rPr lang="en-ID" sz="2800" cap="none" dirty="0" err="1"/>
              <a:t>Beratkan</a:t>
            </a:r>
            <a:r>
              <a:rPr lang="en-ID" sz="2800" cap="none" dirty="0"/>
              <a:t> Pada </a:t>
            </a:r>
            <a:r>
              <a:rPr lang="en-ID" sz="2800" cap="none" dirty="0" err="1"/>
              <a:t>Aspek-aspek</a:t>
            </a:r>
            <a:r>
              <a:rPr lang="en-ID" sz="2800" cap="none" dirty="0"/>
              <a:t> Dari </a:t>
            </a:r>
            <a:r>
              <a:rPr lang="en-ID" sz="2800" cap="none" dirty="0" err="1"/>
              <a:t>Tipografi</a:t>
            </a:r>
            <a:r>
              <a:rPr lang="en-ID" sz="2800" cap="none" dirty="0"/>
              <a:t> Dan </a:t>
            </a:r>
            <a:r>
              <a:rPr lang="en-ID" sz="2800" cap="none" dirty="0" err="1"/>
              <a:t>Menggambar</a:t>
            </a:r>
            <a:r>
              <a:rPr lang="en-ID" sz="2800" cap="none" dirty="0"/>
              <a:t> Layout </a:t>
            </a:r>
            <a:r>
              <a:rPr lang="en-ID" sz="2800" cap="none" dirty="0" err="1"/>
              <a:t>Sketsa</a:t>
            </a:r>
            <a:r>
              <a:rPr lang="en-ID" sz="2800" cap="none" dirty="0"/>
              <a:t>. </a:t>
            </a:r>
            <a:endParaRPr lang="en-US" sz="2800" cap="none" dirty="0"/>
          </a:p>
        </p:txBody>
      </p:sp>
    </p:spTree>
    <p:extLst>
      <p:ext uri="{BB962C8B-B14F-4D97-AF65-F5344CB8AC3E}">
        <p14:creationId xmlns:p14="http://schemas.microsoft.com/office/powerpoint/2010/main" val="264673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F0ECC-1043-104C-A38E-E07FB8797999}"/>
              </a:ext>
            </a:extLst>
          </p:cNvPr>
          <p:cNvSpPr>
            <a:spLocks noGrp="1"/>
          </p:cNvSpPr>
          <p:nvPr>
            <p:ph type="title"/>
          </p:nvPr>
        </p:nvSpPr>
        <p:spPr>
          <a:xfrm>
            <a:off x="1015375" y="3590317"/>
            <a:ext cx="10364451" cy="3039083"/>
          </a:xfrm>
        </p:spPr>
        <p:txBody>
          <a:bodyPr>
            <a:normAutofit fontScale="90000"/>
          </a:bodyPr>
          <a:lstStyle/>
          <a:p>
            <a:r>
              <a:rPr lang="en-ID" dirty="0" err="1"/>
              <a:t>Dalam</a:t>
            </a:r>
            <a:r>
              <a:rPr lang="en-ID" dirty="0"/>
              <a:t> </a:t>
            </a:r>
            <a:r>
              <a:rPr lang="en-ID" dirty="0" err="1"/>
              <a:t>perancangan</a:t>
            </a:r>
            <a:r>
              <a:rPr lang="en-ID" dirty="0"/>
              <a:t> </a:t>
            </a:r>
            <a:r>
              <a:rPr lang="en-ID" dirty="0" err="1"/>
              <a:t>tipografi</a:t>
            </a:r>
            <a:r>
              <a:rPr lang="en-ID" dirty="0"/>
              <a:t>, </a:t>
            </a:r>
            <a:r>
              <a:rPr lang="en-ID" dirty="0" err="1"/>
              <a:t>haruslah</a:t>
            </a:r>
            <a:r>
              <a:rPr lang="en-ID" dirty="0"/>
              <a:t> </a:t>
            </a:r>
            <a:r>
              <a:rPr lang="en-ID" dirty="0" err="1"/>
              <a:t>memperhatikan</a:t>
            </a:r>
            <a:r>
              <a:rPr lang="en-ID" dirty="0"/>
              <a:t> </a:t>
            </a:r>
            <a:r>
              <a:rPr lang="en-ID" dirty="0" err="1"/>
              <a:t>konsep</a:t>
            </a:r>
            <a:r>
              <a:rPr lang="en-ID" dirty="0"/>
              <a:t> </a:t>
            </a:r>
            <a:r>
              <a:rPr lang="en-ID" dirty="0" err="1"/>
              <a:t>awal</a:t>
            </a:r>
            <a:r>
              <a:rPr lang="en-ID" dirty="0"/>
              <a:t> </a:t>
            </a:r>
            <a:r>
              <a:rPr lang="en-ID" dirty="0" err="1"/>
              <a:t>desain</a:t>
            </a:r>
            <a:r>
              <a:rPr lang="en-ID" dirty="0"/>
              <a:t> </a:t>
            </a:r>
            <a:r>
              <a:rPr lang="en-ID" dirty="0" err="1"/>
              <a:t>serta</a:t>
            </a:r>
            <a:r>
              <a:rPr lang="en-ID" dirty="0"/>
              <a:t> </a:t>
            </a:r>
            <a:r>
              <a:rPr lang="en-ID" dirty="0" err="1"/>
              <a:t>memperhatikan</a:t>
            </a:r>
            <a:r>
              <a:rPr lang="en-ID" dirty="0"/>
              <a:t> </a:t>
            </a:r>
            <a:r>
              <a:rPr lang="en-ID" dirty="0" err="1"/>
              <a:t>prinsip-prinsip</a:t>
            </a:r>
            <a:r>
              <a:rPr lang="en-ID" dirty="0"/>
              <a:t> </a:t>
            </a:r>
            <a:r>
              <a:rPr lang="en-ID" dirty="0" err="1"/>
              <a:t>dalam</a:t>
            </a:r>
            <a:r>
              <a:rPr lang="en-ID" dirty="0"/>
              <a:t> </a:t>
            </a:r>
            <a:r>
              <a:rPr lang="en-ID" dirty="0" err="1"/>
              <a:t>tipografi</a:t>
            </a:r>
            <a:r>
              <a:rPr lang="en-ID" dirty="0"/>
              <a:t>. Ada </a:t>
            </a:r>
            <a:r>
              <a:rPr lang="en-ID" dirty="0" err="1"/>
              <a:t>empat</a:t>
            </a:r>
            <a:r>
              <a:rPr lang="en-ID" dirty="0"/>
              <a:t> </a:t>
            </a:r>
            <a:r>
              <a:rPr lang="en-ID" dirty="0" err="1"/>
              <a:t>buah</a:t>
            </a:r>
            <a:r>
              <a:rPr lang="en-ID" dirty="0"/>
              <a:t> </a:t>
            </a:r>
            <a:r>
              <a:rPr lang="en-ID" dirty="0" err="1"/>
              <a:t>prinsip</a:t>
            </a:r>
            <a:r>
              <a:rPr lang="en-ID" dirty="0"/>
              <a:t> </a:t>
            </a:r>
            <a:r>
              <a:rPr lang="en-ID" dirty="0" err="1"/>
              <a:t>pokok</a:t>
            </a:r>
            <a:r>
              <a:rPr lang="en-ID" dirty="0"/>
              <a:t> </a:t>
            </a:r>
            <a:r>
              <a:rPr lang="en-ID" dirty="0" err="1"/>
              <a:t>tipografi</a:t>
            </a:r>
            <a:r>
              <a:rPr lang="en-ID" dirty="0"/>
              <a:t> yang </a:t>
            </a:r>
            <a:r>
              <a:rPr lang="en-ID" dirty="0" err="1"/>
              <a:t>sangat</a:t>
            </a:r>
            <a:r>
              <a:rPr lang="en-ID" dirty="0"/>
              <a:t> </a:t>
            </a:r>
            <a:r>
              <a:rPr lang="en-ID" dirty="0" err="1"/>
              <a:t>mempengaruhi</a:t>
            </a:r>
            <a:r>
              <a:rPr lang="en-ID" dirty="0"/>
              <a:t> </a:t>
            </a:r>
            <a:r>
              <a:rPr lang="en-ID" dirty="0" err="1"/>
              <a:t>keberhasilan</a:t>
            </a:r>
            <a:r>
              <a:rPr lang="en-ID" dirty="0"/>
              <a:t> </a:t>
            </a:r>
            <a:r>
              <a:rPr lang="en-ID" dirty="0" err="1"/>
              <a:t>suatu</a:t>
            </a:r>
            <a:r>
              <a:rPr lang="en-ID" dirty="0"/>
              <a:t> </a:t>
            </a:r>
            <a:r>
              <a:rPr lang="en-ID" dirty="0" err="1"/>
              <a:t>desain</a:t>
            </a:r>
            <a:r>
              <a:rPr lang="en-ID" dirty="0"/>
              <a:t> </a:t>
            </a:r>
            <a:r>
              <a:rPr lang="en-ID" dirty="0" err="1"/>
              <a:t>yaitu</a:t>
            </a:r>
            <a:r>
              <a:rPr lang="en-ID" dirty="0"/>
              <a:t> </a:t>
            </a:r>
            <a:r>
              <a:rPr lang="en-ID" dirty="0" err="1"/>
              <a:t>legability</a:t>
            </a:r>
            <a:r>
              <a:rPr lang="en-ID" dirty="0"/>
              <a:t>, clarity, visibility, dan </a:t>
            </a:r>
            <a:r>
              <a:rPr lang="en-ID" dirty="0" err="1"/>
              <a:t>readibility</a:t>
            </a:r>
            <a:r>
              <a:rPr lang="en-ID" dirty="0"/>
              <a:t>. </a:t>
            </a:r>
            <a:br>
              <a:rPr lang="en-ID" dirty="0"/>
            </a:br>
            <a:endParaRPr lang="en-US" dirty="0"/>
          </a:p>
        </p:txBody>
      </p:sp>
      <p:pic>
        <p:nvPicPr>
          <p:cNvPr id="6145" name="Picture 1" descr="page9image38239040">
            <a:extLst>
              <a:ext uri="{FF2B5EF4-FFF2-40B4-BE49-F238E27FC236}">
                <a16:creationId xmlns:a16="http://schemas.microsoft.com/office/drawing/2014/main" id="{434796C5-8199-E542-AB37-EF3AF5F35D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0975" y="618517"/>
            <a:ext cx="5689600" cy="12700"/>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page9image44329536">
            <a:extLst>
              <a:ext uri="{FF2B5EF4-FFF2-40B4-BE49-F238E27FC236}">
                <a16:creationId xmlns:a16="http://schemas.microsoft.com/office/drawing/2014/main" id="{1B2B8D41-5A92-7240-AE29-E855D18BD4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0975" y="618517"/>
            <a:ext cx="7620000" cy="231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651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page10image38113984">
            <a:extLst>
              <a:ext uri="{FF2B5EF4-FFF2-40B4-BE49-F238E27FC236}">
                <a16:creationId xmlns:a16="http://schemas.microsoft.com/office/drawing/2014/main" id="{117AB549-3847-0D49-906D-C8E46860BF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901628"/>
            <a:ext cx="5689600" cy="127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page10image44431376">
            <a:extLst>
              <a:ext uri="{FF2B5EF4-FFF2-40B4-BE49-F238E27FC236}">
                <a16:creationId xmlns:a16="http://schemas.microsoft.com/office/drawing/2014/main" id="{D5CCF18D-67DA-2444-A139-4B0FC472A9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400" y="3708400"/>
            <a:ext cx="7874000" cy="3149600"/>
          </a:xfrm>
          <a:prstGeom prst="rect">
            <a:avLst/>
          </a:prstGeom>
          <a:noFill/>
          <a:extLst>
            <a:ext uri="{909E8E84-426E-40DD-AFC4-6F175D3DCCD1}">
              <a14:hiddenFill xmlns:a14="http://schemas.microsoft.com/office/drawing/2010/main">
                <a:solidFill>
                  <a:srgbClr val="FFFFFF"/>
                </a:solidFill>
              </a14:hiddenFill>
            </a:ext>
          </a:extLst>
        </p:spPr>
      </p:pic>
      <p:pic>
        <p:nvPicPr>
          <p:cNvPr id="7169" name="Picture 1" descr="page9image44324960">
            <a:extLst>
              <a:ext uri="{FF2B5EF4-FFF2-40B4-BE49-F238E27FC236}">
                <a16:creationId xmlns:a16="http://schemas.microsoft.com/office/drawing/2014/main" id="{166FE21D-2372-104E-9824-9EBAA8045A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9371" y="267862"/>
            <a:ext cx="6752771" cy="3043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307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631FC-B3D4-4B40-AE1A-705C8EA9D154}"/>
              </a:ext>
            </a:extLst>
          </p:cNvPr>
          <p:cNvSpPr>
            <a:spLocks noGrp="1"/>
          </p:cNvSpPr>
          <p:nvPr>
            <p:ph type="title"/>
          </p:nvPr>
        </p:nvSpPr>
        <p:spPr>
          <a:xfrm>
            <a:off x="1578429" y="618517"/>
            <a:ext cx="9699797" cy="5731483"/>
          </a:xfrm>
        </p:spPr>
        <p:txBody>
          <a:bodyPr>
            <a:normAutofit/>
          </a:bodyPr>
          <a:lstStyle/>
          <a:p>
            <a:pPr algn="l"/>
            <a:r>
              <a:rPr lang="en-ID" sz="2800" cap="none" dirty="0">
                <a:latin typeface="Verdana" panose="020B0604030504040204" pitchFamily="34" charset="0"/>
                <a:ea typeface="Verdana" panose="020B0604030504040204" pitchFamily="34" charset="0"/>
                <a:cs typeface="Verdana" panose="020B0604030504040204" pitchFamily="34" charset="0"/>
              </a:rPr>
              <a:t>Typography </a:t>
            </a:r>
            <a:r>
              <a:rPr lang="en-ID" sz="2800" cap="none" dirty="0" err="1">
                <a:latin typeface="Verdana" panose="020B0604030504040204" pitchFamily="34" charset="0"/>
                <a:ea typeface="Verdana" panose="020B0604030504040204" pitchFamily="34" charset="0"/>
                <a:cs typeface="Verdana" panose="020B0604030504040204" pitchFamily="34" charset="0"/>
              </a:rPr>
              <a:t>adalah</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suatu</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ilmu</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dalam</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memilih</a:t>
            </a:r>
            <a:r>
              <a:rPr lang="en-ID" sz="2800" cap="none" dirty="0">
                <a:latin typeface="Verdana" panose="020B0604030504040204" pitchFamily="34" charset="0"/>
                <a:ea typeface="Verdana" panose="020B0604030504040204" pitchFamily="34" charset="0"/>
                <a:cs typeface="Verdana" panose="020B0604030504040204" pitchFamily="34" charset="0"/>
              </a:rPr>
              <a:t> dan </a:t>
            </a:r>
            <a:r>
              <a:rPr lang="en-ID" sz="2800" cap="none" dirty="0" err="1">
                <a:latin typeface="Verdana" panose="020B0604030504040204" pitchFamily="34" charset="0"/>
                <a:ea typeface="Verdana" panose="020B0604030504040204" pitchFamily="34" charset="0"/>
                <a:cs typeface="Verdana" panose="020B0604030504040204" pitchFamily="34" charset="0"/>
              </a:rPr>
              <a:t>menata</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huruf</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dengan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pengetahuan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penyebarannya</a:t>
            </a:r>
            <a:r>
              <a:rPr lang="en-ID" sz="2800" cap="none" dirty="0">
                <a:latin typeface="Verdana" panose="020B0604030504040204" pitchFamily="34" charset="0"/>
                <a:ea typeface="Verdana" panose="020B0604030504040204" pitchFamily="34" charset="0"/>
                <a:cs typeface="Verdana" panose="020B0604030504040204" pitchFamily="34" charset="0"/>
              </a:rPr>
              <a:t> pada </a:t>
            </a:r>
            <a:r>
              <a:rPr lang="en-ID" sz="2800" cap="none" dirty="0" err="1">
                <a:latin typeface="Verdana" panose="020B0604030504040204" pitchFamily="34" charset="0"/>
                <a:ea typeface="Verdana" panose="020B0604030504040204" pitchFamily="34" charset="0"/>
                <a:cs typeface="Verdana" panose="020B0604030504040204" pitchFamily="34" charset="0"/>
              </a:rPr>
              <a:t>ruang-ruang</a:t>
            </a:r>
            <a:r>
              <a:rPr lang="en-ID" sz="2800" cap="none" dirty="0">
                <a:latin typeface="Verdana" panose="020B0604030504040204" pitchFamily="34" charset="0"/>
                <a:ea typeface="Verdana" panose="020B0604030504040204" pitchFamily="34" charset="0"/>
                <a:cs typeface="Verdana" panose="020B0604030504040204" pitchFamily="34" charset="0"/>
              </a:rPr>
              <a:t> yang </a:t>
            </a:r>
            <a:r>
              <a:rPr lang="en-ID" sz="2800" cap="none" dirty="0" err="1">
                <a:latin typeface="Verdana" panose="020B0604030504040204" pitchFamily="34" charset="0"/>
                <a:ea typeface="Verdana" panose="020B0604030504040204" pitchFamily="34" charset="0"/>
                <a:cs typeface="Verdana" panose="020B0604030504040204" pitchFamily="34" charset="0"/>
              </a:rPr>
              <a:t>ada</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untuk</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menciptakan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kesan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tertentu</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semaksimal</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mungkin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Dengan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tujuan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memberikan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kenyamanan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kepada</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penbaca</a:t>
            </a:r>
            <a:r>
              <a:rPr lang="en-ID" sz="2800" cap="none" dirty="0">
                <a:latin typeface="Verdana" panose="020B0604030504040204" pitchFamily="34" charset="0"/>
                <a:ea typeface="Verdana" panose="020B0604030504040204" pitchFamily="34" charset="0"/>
                <a:cs typeface="Verdana" panose="020B0604030504040204" pitchFamily="34" charset="0"/>
              </a:rPr>
              <a:t> agar </a:t>
            </a:r>
            <a:r>
              <a:rPr lang="en-ID" sz="2800" cap="none" dirty="0" err="1">
                <a:latin typeface="Verdana" panose="020B0604030504040204" pitchFamily="34" charset="0"/>
                <a:ea typeface="Verdana" panose="020B0604030504040204" pitchFamily="34" charset="0"/>
                <a:cs typeface="Verdana" panose="020B0604030504040204" pitchFamily="34" charset="0"/>
              </a:rPr>
              <a:t>maksud</a:t>
            </a:r>
            <a:r>
              <a:rPr lang="en-ID" sz="2800" cap="none" dirty="0">
                <a:latin typeface="Verdana" panose="020B0604030504040204" pitchFamily="34" charset="0"/>
                <a:ea typeface="Verdana" panose="020B0604030504040204" pitchFamily="34" charset="0"/>
                <a:cs typeface="Verdana" panose="020B0604030504040204" pitchFamily="34" charset="0"/>
              </a:rPr>
              <a:t> yang </a:t>
            </a:r>
            <a:r>
              <a:rPr lang="en-ID" sz="2800" cap="none" dirty="0" err="1">
                <a:latin typeface="Verdana" panose="020B0604030504040204" pitchFamily="34" charset="0"/>
                <a:ea typeface="Verdana" panose="020B0604030504040204" pitchFamily="34" charset="0"/>
                <a:cs typeface="Verdana" panose="020B0604030504040204" pitchFamily="34" charset="0"/>
              </a:rPr>
              <a:t>ingin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disampaikan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dapat</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diterima</a:t>
            </a:r>
            <a:r>
              <a:rPr lang="en-ID" sz="2800" cap="none" dirty="0">
                <a:latin typeface="Verdana" panose="020B0604030504040204" pitchFamily="34" charset="0"/>
                <a:ea typeface="Verdana" panose="020B0604030504040204" pitchFamily="34" charset="0"/>
                <a:cs typeface="Verdana" panose="020B0604030504040204" pitchFamily="34" charset="0"/>
              </a:rPr>
              <a:t> oleh </a:t>
            </a:r>
            <a:r>
              <a:rPr lang="en-ID" sz="2800" cap="none" dirty="0" err="1">
                <a:latin typeface="Verdana" panose="020B0604030504040204" pitchFamily="34" charset="0"/>
                <a:ea typeface="Verdana" panose="020B0604030504040204" pitchFamily="34" charset="0"/>
                <a:cs typeface="Verdana" panose="020B0604030504040204" pitchFamily="34" charset="0"/>
              </a:rPr>
              <a:t>pembaca</a:t>
            </a:r>
            <a:r>
              <a:rPr lang="en-ID" sz="2800" cap="none" dirty="0">
                <a:latin typeface="Verdana" panose="020B0604030504040204" pitchFamily="34" charset="0"/>
                <a:ea typeface="Verdana" panose="020B0604030504040204" pitchFamily="34" charset="0"/>
                <a:cs typeface="Verdana" panose="020B0604030504040204" pitchFamily="34" charset="0"/>
              </a:rPr>
              <a:t>. </a:t>
            </a:r>
            <a:br>
              <a:rPr lang="en-ID" sz="2800" cap="none" dirty="0">
                <a:latin typeface="Verdana" panose="020B0604030504040204" pitchFamily="34" charset="0"/>
                <a:ea typeface="Verdana" panose="020B0604030504040204" pitchFamily="34" charset="0"/>
                <a:cs typeface="Verdana" panose="020B0604030504040204" pitchFamily="34" charset="0"/>
              </a:rPr>
            </a:br>
            <a:r>
              <a:rPr lang="en-ID" sz="2800" cap="none" dirty="0" err="1">
                <a:latin typeface="Verdana" panose="020B0604030504040204" pitchFamily="34" charset="0"/>
                <a:ea typeface="Verdana" panose="020B0604030504040204" pitchFamily="34" charset="0"/>
                <a:cs typeface="Verdana" panose="020B0604030504040204" pitchFamily="34" charset="0"/>
              </a:rPr>
              <a:t>Perkembangan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tipografi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kini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telah</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mengikuti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perkembangan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komputerisasi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sehingga</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dalam</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metode</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perancangan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tipografi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menjadi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lebih</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mudah</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Dalam</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merancang</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tipografi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ada</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beberapa</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hal</a:t>
            </a:r>
            <a:r>
              <a:rPr lang="en-ID" sz="2800" cap="none" dirty="0">
                <a:latin typeface="Verdana" panose="020B0604030504040204" pitchFamily="34" charset="0"/>
                <a:ea typeface="Verdana" panose="020B0604030504040204" pitchFamily="34" charset="0"/>
                <a:cs typeface="Verdana" panose="020B0604030504040204" pitchFamily="34" charset="0"/>
              </a:rPr>
              <a:t> yang </a:t>
            </a:r>
            <a:r>
              <a:rPr lang="en-ID" sz="2800" cap="none" dirty="0" err="1">
                <a:latin typeface="Verdana" panose="020B0604030504040204" pitchFamily="34" charset="0"/>
                <a:ea typeface="Verdana" panose="020B0604030504040204" pitchFamily="34" charset="0"/>
                <a:cs typeface="Verdana" panose="020B0604030504040204" pitchFamily="34" charset="0"/>
              </a:rPr>
              <a:t>harus</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menjadi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acuan</a:t>
            </a:r>
            <a:r>
              <a:rPr lang="en-ID" sz="2800" cap="none" dirty="0">
                <a:latin typeface="Verdana" panose="020B0604030504040204" pitchFamily="34" charset="0"/>
                <a:ea typeface="Verdana" panose="020B0604030504040204" pitchFamily="34" charset="0"/>
                <a:cs typeface="Verdana" panose="020B0604030504040204" pitchFamily="34" charset="0"/>
              </a:rPr>
              <a:t>. Salah </a:t>
            </a:r>
            <a:r>
              <a:rPr lang="en-ID" sz="2800" cap="none" dirty="0" err="1">
                <a:latin typeface="Verdana" panose="020B0604030504040204" pitchFamily="34" charset="0"/>
                <a:ea typeface="Verdana" panose="020B0604030504040204" pitchFamily="34" charset="0"/>
                <a:cs typeface="Verdana" panose="020B0604030504040204" pitchFamily="34" charset="0"/>
              </a:rPr>
              <a:t>satu</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acuan</a:t>
            </a:r>
            <a:r>
              <a:rPr lang="en-ID" sz="2800" cap="none" dirty="0">
                <a:latin typeface="Verdana" panose="020B0604030504040204" pitchFamily="34" charset="0"/>
                <a:ea typeface="Verdana" panose="020B0604030504040204" pitchFamily="34" charset="0"/>
                <a:cs typeface="Verdana" panose="020B0604030504040204" pitchFamily="34" charset="0"/>
              </a:rPr>
              <a:t> yang </a:t>
            </a:r>
            <a:r>
              <a:rPr lang="en-ID" sz="2800" cap="none" dirty="0" err="1">
                <a:latin typeface="Verdana" panose="020B0604030504040204" pitchFamily="34" charset="0"/>
                <a:ea typeface="Verdana" panose="020B0604030504040204" pitchFamily="34" charset="0"/>
                <a:cs typeface="Verdana" panose="020B0604030504040204" pitchFamily="34" charset="0"/>
              </a:rPr>
              <a:t>menjadi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perhatian</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adalah</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anatomi</a:t>
            </a:r>
            <a:r>
              <a:rPr lang="en-ID" sz="2800" cap="none" dirty="0">
                <a:latin typeface="Verdana" panose="020B0604030504040204" pitchFamily="34" charset="0"/>
                <a:ea typeface="Verdana" panose="020B0604030504040204" pitchFamily="34" charset="0"/>
                <a:cs typeface="Verdana" panose="020B0604030504040204" pitchFamily="34" charset="0"/>
              </a:rPr>
              <a:t> </a:t>
            </a:r>
            <a:r>
              <a:rPr lang="en-ID" sz="2800" cap="none" dirty="0" err="1">
                <a:latin typeface="Verdana" panose="020B0604030504040204" pitchFamily="34" charset="0"/>
                <a:ea typeface="Verdana" panose="020B0604030504040204" pitchFamily="34" charset="0"/>
                <a:cs typeface="Verdana" panose="020B0604030504040204" pitchFamily="34" charset="0"/>
              </a:rPr>
              <a:t>huruf</a:t>
            </a:r>
            <a:r>
              <a:rPr lang="en-ID" sz="2800" cap="none" dirty="0">
                <a:latin typeface="Verdana" panose="020B0604030504040204" pitchFamily="34" charset="0"/>
                <a:ea typeface="Verdana" panose="020B0604030504040204" pitchFamily="34" charset="0"/>
                <a:cs typeface="Verdana" panose="020B0604030504040204" pitchFamily="34" charset="0"/>
              </a:rPr>
              <a:t>. </a:t>
            </a:r>
            <a:endParaRPr lang="en-US" sz="2800" cap="non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31727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DC4CE-2503-BA4E-8C26-B68C88056B89}"/>
              </a:ext>
            </a:extLst>
          </p:cNvPr>
          <p:cNvSpPr>
            <a:spLocks noGrp="1"/>
          </p:cNvSpPr>
          <p:nvPr>
            <p:ph type="title"/>
          </p:nvPr>
        </p:nvSpPr>
        <p:spPr>
          <a:xfrm>
            <a:off x="913775" y="618517"/>
            <a:ext cx="10364451" cy="4093183"/>
          </a:xfrm>
        </p:spPr>
        <p:txBody>
          <a:bodyPr>
            <a:normAutofit/>
          </a:bodyPr>
          <a:lstStyle/>
          <a:p>
            <a:pPr algn="l"/>
            <a:r>
              <a:rPr lang="en-ID" cap="none" dirty="0" err="1"/>
              <a:t>Seperti</a:t>
            </a:r>
            <a:r>
              <a:rPr lang="en-ID" cap="none" dirty="0"/>
              <a:t> </a:t>
            </a:r>
            <a:r>
              <a:rPr lang="en-ID" cap="none" dirty="0" err="1"/>
              <a:t>halnya</a:t>
            </a:r>
            <a:r>
              <a:rPr lang="en-ID" cap="none" dirty="0"/>
              <a:t> </a:t>
            </a:r>
            <a:r>
              <a:rPr lang="en-ID" cap="none" dirty="0" err="1"/>
              <a:t>manusia</a:t>
            </a:r>
            <a:r>
              <a:rPr lang="en-ID" cap="none" dirty="0"/>
              <a:t>, </a:t>
            </a:r>
            <a:r>
              <a:rPr lang="en-ID" cap="none" dirty="0" err="1"/>
              <a:t>huruf</a:t>
            </a:r>
            <a:r>
              <a:rPr lang="en-ID" cap="none" dirty="0"/>
              <a:t> juga </a:t>
            </a:r>
            <a:r>
              <a:rPr lang="en-ID" cap="none" dirty="0" err="1"/>
              <a:t>memiliki</a:t>
            </a:r>
            <a:r>
              <a:rPr lang="en-ID" cap="none" dirty="0"/>
              <a:t> </a:t>
            </a:r>
            <a:r>
              <a:rPr lang="en-ID" cap="none" dirty="0" err="1"/>
              <a:t>anatomi</a:t>
            </a:r>
            <a:r>
              <a:rPr lang="en-ID" cap="none" dirty="0"/>
              <a:t> dan </a:t>
            </a:r>
            <a:r>
              <a:rPr lang="en-ID" cap="none" dirty="0" err="1"/>
              <a:t>struktur</a:t>
            </a:r>
            <a:r>
              <a:rPr lang="en-ID" cap="none" dirty="0"/>
              <a:t> </a:t>
            </a:r>
            <a:r>
              <a:rPr lang="en-ID" cap="none" dirty="0" err="1"/>
              <a:t>pembangun</a:t>
            </a:r>
            <a:r>
              <a:rPr lang="en-ID" cap="none" dirty="0"/>
              <a:t> </a:t>
            </a:r>
            <a:r>
              <a:rPr lang="en-ID" cap="none" dirty="0" err="1"/>
              <a:t>huruf</a:t>
            </a:r>
            <a:r>
              <a:rPr lang="en-ID" cap="none" dirty="0"/>
              <a:t> </a:t>
            </a:r>
            <a:r>
              <a:rPr lang="en-ID" cap="none" dirty="0" err="1"/>
              <a:t>itu</a:t>
            </a:r>
            <a:r>
              <a:rPr lang="en-ID" cap="none" dirty="0"/>
              <a:t> </a:t>
            </a:r>
            <a:r>
              <a:rPr lang="en-ID" cap="none" dirty="0" err="1"/>
              <a:t>sendiri</a:t>
            </a:r>
            <a:r>
              <a:rPr lang="en-ID" cap="none" dirty="0"/>
              <a:t> </a:t>
            </a:r>
            <a:r>
              <a:rPr lang="en-ID" cap="none" dirty="0" err="1"/>
              <a:t>sehingga</a:t>
            </a:r>
            <a:r>
              <a:rPr lang="en-ID" cap="none" dirty="0"/>
              <a:t> </a:t>
            </a:r>
            <a:r>
              <a:rPr lang="en-ID" cap="none" dirty="0" err="1"/>
              <a:t>gabungan</a:t>
            </a:r>
            <a:r>
              <a:rPr lang="en-ID" cap="none" dirty="0"/>
              <a:t> </a:t>
            </a:r>
            <a:r>
              <a:rPr lang="en-ID" cap="none" dirty="0" err="1"/>
              <a:t>antar</a:t>
            </a:r>
            <a:r>
              <a:rPr lang="en-ID" cap="none" dirty="0"/>
              <a:t> </a:t>
            </a:r>
            <a:r>
              <a:rPr lang="en-ID" cap="none" dirty="0" err="1"/>
              <a:t>struktur</a:t>
            </a:r>
            <a:r>
              <a:rPr lang="en-ID" cap="none" dirty="0"/>
              <a:t> </a:t>
            </a:r>
            <a:r>
              <a:rPr lang="en-ID" cap="none" dirty="0" err="1"/>
              <a:t>huruf</a:t>
            </a:r>
            <a:r>
              <a:rPr lang="en-ID" cap="none" dirty="0"/>
              <a:t> yang </a:t>
            </a:r>
            <a:r>
              <a:rPr lang="en-ID" cap="none" dirty="0" err="1"/>
              <a:t>satu</a:t>
            </a:r>
            <a:r>
              <a:rPr lang="en-ID" cap="none" dirty="0"/>
              <a:t> dan yang </a:t>
            </a:r>
            <a:r>
              <a:rPr lang="en-ID" cap="none" dirty="0" err="1"/>
              <a:t>lainnya</a:t>
            </a:r>
            <a:r>
              <a:rPr lang="en-ID" cap="none" dirty="0"/>
              <a:t> </a:t>
            </a:r>
            <a:r>
              <a:rPr lang="en-ID" cap="none" dirty="0" err="1"/>
              <a:t>dapat</a:t>
            </a:r>
            <a:r>
              <a:rPr lang="en-ID" cap="none" dirty="0"/>
              <a:t> </a:t>
            </a:r>
            <a:r>
              <a:rPr lang="en-ID" cap="none" dirty="0" err="1"/>
              <a:t>menjadi</a:t>
            </a:r>
            <a:r>
              <a:rPr lang="en-ID" cap="none" dirty="0"/>
              <a:t> </a:t>
            </a:r>
            <a:r>
              <a:rPr lang="en-ID" cap="none" dirty="0" err="1"/>
              <a:t>pembeda</a:t>
            </a:r>
            <a:r>
              <a:rPr lang="en-ID" cap="none" dirty="0"/>
              <a:t> </a:t>
            </a:r>
            <a:r>
              <a:rPr lang="en-ID" cap="none" dirty="0" err="1"/>
              <a:t>antar</a:t>
            </a:r>
            <a:r>
              <a:rPr lang="en-ID" cap="none" dirty="0"/>
              <a:t> </a:t>
            </a:r>
            <a:r>
              <a:rPr lang="en-ID" cap="none" dirty="0" err="1"/>
              <a:t>huruf</a:t>
            </a:r>
            <a:r>
              <a:rPr lang="en-ID" cap="none" dirty="0"/>
              <a:t> </a:t>
            </a:r>
            <a:r>
              <a:rPr lang="en-ID" cap="none" dirty="0" err="1"/>
              <a:t>satu</a:t>
            </a:r>
            <a:r>
              <a:rPr lang="en-ID" cap="none" dirty="0"/>
              <a:t> </a:t>
            </a:r>
            <a:r>
              <a:rPr lang="en-ID" cap="none" dirty="0" err="1"/>
              <a:t>dengan</a:t>
            </a:r>
            <a:r>
              <a:rPr lang="en-ID" cap="none" dirty="0"/>
              <a:t> yang lain. </a:t>
            </a:r>
            <a:br>
              <a:rPr lang="en-ID" cap="none" dirty="0"/>
            </a:br>
            <a:endParaRPr lang="en-US" dirty="0"/>
          </a:p>
        </p:txBody>
      </p:sp>
      <p:pic>
        <p:nvPicPr>
          <p:cNvPr id="1025" name="Picture 1" descr="page3image44442976">
            <a:extLst>
              <a:ext uri="{FF2B5EF4-FFF2-40B4-BE49-F238E27FC236}">
                <a16:creationId xmlns:a16="http://schemas.microsoft.com/office/drawing/2014/main" id="{2DDF258C-A4C6-AA40-BDED-CC1069E610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2900" y="3924300"/>
            <a:ext cx="6121400" cy="207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888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C879F-87C8-2D48-81E0-B64A54EF55C8}"/>
              </a:ext>
            </a:extLst>
          </p:cNvPr>
          <p:cNvSpPr>
            <a:spLocks noGrp="1"/>
          </p:cNvSpPr>
          <p:nvPr>
            <p:ph type="title"/>
          </p:nvPr>
        </p:nvSpPr>
        <p:spPr>
          <a:xfrm>
            <a:off x="1545147" y="607631"/>
            <a:ext cx="9743340" cy="6455383"/>
          </a:xfrm>
        </p:spPr>
        <p:txBody>
          <a:bodyPr>
            <a:normAutofit/>
          </a:bodyPr>
          <a:lstStyle/>
          <a:p>
            <a:pPr algn="l"/>
            <a:r>
              <a:rPr lang="en-ID" sz="2800" dirty="0" err="1"/>
              <a:t>Ditinjau</a:t>
            </a:r>
            <a:r>
              <a:rPr lang="en-ID" sz="2800" dirty="0"/>
              <a:t> </a:t>
            </a:r>
            <a:r>
              <a:rPr lang="en-ID" sz="2800" dirty="0" err="1"/>
              <a:t>dari</a:t>
            </a:r>
            <a:r>
              <a:rPr lang="en-ID" sz="2800" dirty="0"/>
              <a:t> </a:t>
            </a:r>
            <a:r>
              <a:rPr lang="en-ID" sz="2800" dirty="0" err="1"/>
              <a:t>sudut</a:t>
            </a:r>
            <a:r>
              <a:rPr lang="en-ID" sz="2800" dirty="0"/>
              <a:t> </a:t>
            </a:r>
            <a:r>
              <a:rPr lang="en-ID" sz="2800" dirty="0" err="1"/>
              <a:t>geometri</a:t>
            </a:r>
            <a:r>
              <a:rPr lang="en-ID" sz="2800" dirty="0"/>
              <a:t>, </a:t>
            </a:r>
            <a:r>
              <a:rPr lang="en-ID" sz="2800" dirty="0" err="1"/>
              <a:t>maka</a:t>
            </a:r>
            <a:r>
              <a:rPr lang="en-ID" sz="2800" dirty="0"/>
              <a:t> garis </a:t>
            </a:r>
            <a:r>
              <a:rPr lang="en-ID" sz="2800" dirty="0" err="1"/>
              <a:t>dasar</a:t>
            </a:r>
            <a:r>
              <a:rPr lang="en-ID" sz="2800" dirty="0"/>
              <a:t> yang </a:t>
            </a:r>
            <a:r>
              <a:rPr lang="en-ID" sz="2800" dirty="0" err="1"/>
              <a:t>mendominasi</a:t>
            </a:r>
            <a:r>
              <a:rPr lang="en-ID" sz="2800" dirty="0"/>
              <a:t> </a:t>
            </a:r>
            <a:r>
              <a:rPr lang="en-ID" sz="2800" dirty="0" err="1"/>
              <a:t>struktur</a:t>
            </a:r>
            <a:r>
              <a:rPr lang="en-ID" sz="2800" dirty="0"/>
              <a:t> </a:t>
            </a:r>
            <a:r>
              <a:rPr lang="en-ID" sz="2800" dirty="0" err="1"/>
              <a:t>huruf</a:t>
            </a:r>
            <a:r>
              <a:rPr lang="en-ID" sz="2800" dirty="0"/>
              <a:t> </a:t>
            </a:r>
            <a:r>
              <a:rPr lang="en-ID" sz="2800" dirty="0" err="1"/>
              <a:t>dalam</a:t>
            </a:r>
            <a:r>
              <a:rPr lang="en-ID" sz="2800" dirty="0"/>
              <a:t> </a:t>
            </a:r>
            <a:r>
              <a:rPr lang="en-ID" sz="2800" dirty="0" err="1"/>
              <a:t>alfabet</a:t>
            </a:r>
            <a:r>
              <a:rPr lang="en-ID" sz="2800" dirty="0"/>
              <a:t> </a:t>
            </a:r>
            <a:r>
              <a:rPr lang="en-ID" sz="2800" dirty="0" err="1"/>
              <a:t>dapat</a:t>
            </a:r>
            <a:r>
              <a:rPr lang="en-ID" sz="2800" dirty="0"/>
              <a:t> di </a:t>
            </a:r>
            <a:r>
              <a:rPr lang="en-ID" sz="2800" dirty="0" err="1"/>
              <a:t>bagi</a:t>
            </a:r>
            <a:r>
              <a:rPr lang="en-ID" sz="2800" dirty="0"/>
              <a:t> </a:t>
            </a:r>
            <a:r>
              <a:rPr lang="en-ID" sz="2800" dirty="0" err="1"/>
              <a:t>menjadi</a:t>
            </a:r>
            <a:r>
              <a:rPr lang="en-ID" sz="2800" dirty="0"/>
              <a:t> 4 </a:t>
            </a:r>
            <a:r>
              <a:rPr lang="en-ID" sz="2800" dirty="0" err="1"/>
              <a:t>kelompok</a:t>
            </a:r>
            <a:r>
              <a:rPr lang="en-ID" sz="2800" dirty="0"/>
              <a:t> besar12, </a:t>
            </a:r>
            <a:r>
              <a:rPr lang="en-ID" sz="2800" dirty="0" err="1"/>
              <a:t>kelompok</a:t>
            </a:r>
            <a:r>
              <a:rPr lang="en-ID" sz="2800" dirty="0"/>
              <a:t> garis </a:t>
            </a:r>
            <a:r>
              <a:rPr lang="en-ID" sz="2800" dirty="0" err="1"/>
              <a:t>tegakdatar</a:t>
            </a:r>
            <a:r>
              <a:rPr lang="en-ID" sz="2800" dirty="0"/>
              <a:t> E F H I L, </a:t>
            </a:r>
            <a:r>
              <a:rPr lang="en-ID" sz="2800" dirty="0" err="1"/>
              <a:t>Kelompok</a:t>
            </a:r>
            <a:r>
              <a:rPr lang="en-ID" sz="2800" dirty="0"/>
              <a:t> garis </a:t>
            </a:r>
            <a:r>
              <a:rPr lang="en-ID" sz="2800" dirty="0" err="1"/>
              <a:t>tegakmiring</a:t>
            </a:r>
            <a:r>
              <a:rPr lang="en-ID" sz="2800" dirty="0"/>
              <a:t> A K M N V Z X Y W, </a:t>
            </a:r>
            <a:r>
              <a:rPr lang="en-ID" sz="2800" dirty="0" err="1"/>
              <a:t>kelompok</a:t>
            </a:r>
            <a:r>
              <a:rPr lang="en-ID" sz="2800" dirty="0"/>
              <a:t> garis </a:t>
            </a:r>
            <a:r>
              <a:rPr lang="en-ID" sz="2800" dirty="0" err="1"/>
              <a:t>tegak-lengkung</a:t>
            </a:r>
            <a:r>
              <a:rPr lang="en-ID" sz="2800" dirty="0"/>
              <a:t> B D G J P R U dan </a:t>
            </a:r>
            <a:r>
              <a:rPr lang="en-ID" sz="2800" dirty="0" err="1"/>
              <a:t>kelompok</a:t>
            </a:r>
            <a:r>
              <a:rPr lang="en-ID" sz="2800" dirty="0"/>
              <a:t> garis </a:t>
            </a:r>
            <a:r>
              <a:rPr lang="en-ID" sz="2800" dirty="0" err="1"/>
              <a:t>lengkung</a:t>
            </a:r>
            <a:r>
              <a:rPr lang="en-ID" sz="2800" dirty="0"/>
              <a:t> C O Q S. </a:t>
            </a:r>
            <a:br>
              <a:rPr lang="en-ID" sz="2800" dirty="0"/>
            </a:br>
            <a:endParaRPr lang="en-US" sz="2800" dirty="0"/>
          </a:p>
        </p:txBody>
      </p:sp>
    </p:spTree>
    <p:extLst>
      <p:ext uri="{BB962C8B-B14F-4D97-AF65-F5344CB8AC3E}">
        <p14:creationId xmlns:p14="http://schemas.microsoft.com/office/powerpoint/2010/main" val="2992762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page4image44175840">
            <a:extLst>
              <a:ext uri="{FF2B5EF4-FFF2-40B4-BE49-F238E27FC236}">
                <a16:creationId xmlns:a16="http://schemas.microsoft.com/office/drawing/2014/main" id="{E0BCD450-A8BC-4840-A06E-D855B6EE7A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8200" y="4211717"/>
            <a:ext cx="6438900" cy="13081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90CCF3B9-3683-774D-85C1-7EE515153455}"/>
              </a:ext>
            </a:extLst>
          </p:cNvPr>
          <p:cNvSpPr/>
          <p:nvPr/>
        </p:nvSpPr>
        <p:spPr>
          <a:xfrm>
            <a:off x="1854200" y="1103174"/>
            <a:ext cx="8318500" cy="3108543"/>
          </a:xfrm>
          <a:prstGeom prst="rect">
            <a:avLst/>
          </a:prstGeom>
        </p:spPr>
        <p:txBody>
          <a:bodyPr wrap="square">
            <a:spAutoFit/>
          </a:bodyPr>
          <a:lstStyle/>
          <a:p>
            <a:r>
              <a:rPr lang="en-ID" sz="2800" dirty="0" err="1"/>
              <a:t>Dalam</a:t>
            </a:r>
            <a:r>
              <a:rPr lang="en-ID" sz="2800" dirty="0"/>
              <a:t> </a:t>
            </a:r>
            <a:r>
              <a:rPr lang="en-ID" sz="2800" dirty="0" err="1"/>
              <a:t>tipografi</a:t>
            </a:r>
            <a:r>
              <a:rPr lang="en-ID" sz="2800" dirty="0"/>
              <a:t> </a:t>
            </a:r>
            <a:r>
              <a:rPr lang="en-ID" sz="2800" dirty="0" err="1"/>
              <a:t>proporsi</a:t>
            </a:r>
            <a:r>
              <a:rPr lang="en-ID" sz="2800" dirty="0"/>
              <a:t> </a:t>
            </a:r>
            <a:r>
              <a:rPr lang="en-ID" sz="2800" dirty="0" err="1"/>
              <a:t>huruf</a:t>
            </a:r>
            <a:r>
              <a:rPr lang="en-ID" sz="2800" dirty="0"/>
              <a:t> dan </a:t>
            </a:r>
            <a:r>
              <a:rPr lang="en-ID" sz="2800" dirty="0" err="1"/>
              <a:t>kemiringan</a:t>
            </a:r>
            <a:r>
              <a:rPr lang="en-ID" sz="2800" dirty="0"/>
              <a:t> </a:t>
            </a:r>
            <a:r>
              <a:rPr lang="en-ID" sz="2800" dirty="0" err="1"/>
              <a:t>menjadi</a:t>
            </a:r>
            <a:r>
              <a:rPr lang="en-ID" sz="2800" dirty="0"/>
              <a:t> </a:t>
            </a:r>
            <a:r>
              <a:rPr lang="en-ID" sz="2800" dirty="0" err="1"/>
              <a:t>bagian</a:t>
            </a:r>
            <a:r>
              <a:rPr lang="en-ID" sz="2800" dirty="0"/>
              <a:t> </a:t>
            </a:r>
            <a:r>
              <a:rPr lang="en-ID" sz="2800" dirty="0" err="1"/>
              <a:t>penting</a:t>
            </a:r>
            <a:r>
              <a:rPr lang="en-ID" sz="2800" dirty="0"/>
              <a:t> </a:t>
            </a:r>
            <a:r>
              <a:rPr lang="en-ID" sz="2800" dirty="0" err="1"/>
              <a:t>Perbandingan</a:t>
            </a:r>
            <a:r>
              <a:rPr lang="en-ID" sz="2800" dirty="0"/>
              <a:t> </a:t>
            </a:r>
            <a:r>
              <a:rPr lang="en-ID" sz="2800" dirty="0" err="1"/>
              <a:t>antara</a:t>
            </a:r>
            <a:r>
              <a:rPr lang="en-ID" sz="2800" dirty="0"/>
              <a:t> </a:t>
            </a:r>
            <a:r>
              <a:rPr lang="en-ID" sz="2800" dirty="0" err="1"/>
              <a:t>tinggi</a:t>
            </a:r>
            <a:r>
              <a:rPr lang="en-ID" sz="2800" dirty="0"/>
              <a:t> </a:t>
            </a:r>
            <a:r>
              <a:rPr lang="en-ID" sz="2800" dirty="0" err="1"/>
              <a:t>huruf</a:t>
            </a:r>
            <a:r>
              <a:rPr lang="en-ID" sz="2800" dirty="0"/>
              <a:t> yang </a:t>
            </a:r>
            <a:r>
              <a:rPr lang="en-ID" sz="2800" dirty="0" err="1"/>
              <a:t>tercetak</a:t>
            </a:r>
            <a:r>
              <a:rPr lang="en-ID" sz="2800" dirty="0"/>
              <a:t> </a:t>
            </a:r>
            <a:r>
              <a:rPr lang="en-ID" sz="2800" dirty="0" err="1"/>
              <a:t>dengan</a:t>
            </a:r>
            <a:r>
              <a:rPr lang="en-ID" sz="2800" dirty="0"/>
              <a:t> </a:t>
            </a:r>
            <a:r>
              <a:rPr lang="en-ID" sz="2800" dirty="0" err="1"/>
              <a:t>lebar</a:t>
            </a:r>
            <a:r>
              <a:rPr lang="en-ID" sz="2800" dirty="0"/>
              <a:t> </a:t>
            </a:r>
            <a:r>
              <a:rPr lang="en-ID" sz="2800" dirty="0" err="1"/>
              <a:t>dari</a:t>
            </a:r>
            <a:r>
              <a:rPr lang="en-ID" sz="2800" dirty="0"/>
              <a:t> </a:t>
            </a:r>
            <a:r>
              <a:rPr lang="en-ID" sz="2800" dirty="0" err="1"/>
              <a:t>huruf</a:t>
            </a:r>
            <a:r>
              <a:rPr lang="en-ID" sz="2800" dirty="0"/>
              <a:t> </a:t>
            </a:r>
            <a:r>
              <a:rPr lang="en-ID" sz="2800" dirty="0" err="1"/>
              <a:t>itu</a:t>
            </a:r>
            <a:r>
              <a:rPr lang="en-ID" sz="2800" dirty="0"/>
              <a:t> </a:t>
            </a:r>
            <a:r>
              <a:rPr lang="en-ID" sz="2800" dirty="0" err="1"/>
              <a:t>sendiri</a:t>
            </a:r>
            <a:r>
              <a:rPr lang="en-ID" sz="2800" dirty="0"/>
              <a:t> </a:t>
            </a:r>
            <a:r>
              <a:rPr lang="en-ID" sz="2800" dirty="0" err="1"/>
              <a:t>dapat</a:t>
            </a:r>
            <a:r>
              <a:rPr lang="en-ID" sz="2800" dirty="0"/>
              <a:t> </a:t>
            </a:r>
            <a:r>
              <a:rPr lang="en-ID" sz="2800" dirty="0" err="1"/>
              <a:t>menjadi</a:t>
            </a:r>
            <a:r>
              <a:rPr lang="en-ID" sz="2800" dirty="0"/>
              <a:t> </a:t>
            </a:r>
            <a:r>
              <a:rPr lang="en-ID" sz="2800" dirty="0" err="1"/>
              <a:t>tiga</a:t>
            </a:r>
            <a:r>
              <a:rPr lang="en-ID" sz="2800" dirty="0"/>
              <a:t> </a:t>
            </a:r>
            <a:r>
              <a:rPr lang="en-ID" sz="2800" dirty="0" err="1"/>
              <a:t>kelompok</a:t>
            </a:r>
            <a:r>
              <a:rPr lang="en-ID" sz="2800" dirty="0"/>
              <a:t> </a:t>
            </a:r>
            <a:r>
              <a:rPr lang="en-ID" sz="2800" dirty="0" err="1"/>
              <a:t>bila</a:t>
            </a:r>
            <a:r>
              <a:rPr lang="en-ID" sz="2800" dirty="0"/>
              <a:t> </a:t>
            </a:r>
            <a:r>
              <a:rPr lang="en-ID" sz="2800" dirty="0" err="1"/>
              <a:t>ditinjau</a:t>
            </a:r>
            <a:r>
              <a:rPr lang="en-ID" sz="2800" dirty="0"/>
              <a:t> </a:t>
            </a:r>
            <a:r>
              <a:rPr lang="en-ID" sz="2800" dirty="0" err="1"/>
              <a:t>dari</a:t>
            </a:r>
            <a:r>
              <a:rPr lang="en-ID" sz="2800" dirty="0"/>
              <a:t> </a:t>
            </a:r>
            <a:r>
              <a:rPr lang="en-ID" sz="2800" dirty="0" err="1"/>
              <a:t>perbandingan</a:t>
            </a:r>
            <a:r>
              <a:rPr lang="en-ID" sz="2800" dirty="0"/>
              <a:t> </a:t>
            </a:r>
            <a:r>
              <a:rPr lang="en-ID" sz="2800" dirty="0" err="1"/>
              <a:t>proporsi</a:t>
            </a:r>
            <a:r>
              <a:rPr lang="en-ID" sz="2800" dirty="0"/>
              <a:t> </a:t>
            </a:r>
            <a:r>
              <a:rPr lang="en-ID" sz="2800" dirty="0" err="1"/>
              <a:t>terhadap</a:t>
            </a:r>
            <a:r>
              <a:rPr lang="en-ID" sz="2800" dirty="0"/>
              <a:t> </a:t>
            </a:r>
            <a:r>
              <a:rPr lang="en-ID" sz="2800" dirty="0" err="1"/>
              <a:t>bentuk</a:t>
            </a:r>
            <a:r>
              <a:rPr lang="en-ID" sz="2800" dirty="0"/>
              <a:t> </a:t>
            </a:r>
            <a:r>
              <a:rPr lang="en-ID" sz="2800" dirty="0" err="1"/>
              <a:t>dasar</a:t>
            </a:r>
            <a:r>
              <a:rPr lang="en-ID" sz="2800" dirty="0"/>
              <a:t> </a:t>
            </a:r>
            <a:r>
              <a:rPr lang="en-ID" sz="2800" dirty="0" err="1"/>
              <a:t>huruf</a:t>
            </a:r>
            <a:r>
              <a:rPr lang="en-ID" sz="2800" dirty="0"/>
              <a:t> </a:t>
            </a:r>
            <a:r>
              <a:rPr lang="en-ID" sz="2800" dirty="0" err="1"/>
              <a:t>tersebut</a:t>
            </a:r>
            <a:r>
              <a:rPr lang="en-ID" sz="2800" dirty="0"/>
              <a:t>. </a:t>
            </a:r>
            <a:r>
              <a:rPr lang="en-ID" sz="2800" dirty="0" err="1"/>
              <a:t>Pembagiannya</a:t>
            </a:r>
            <a:r>
              <a:rPr lang="en-ID" sz="2800" dirty="0"/>
              <a:t> </a:t>
            </a:r>
            <a:r>
              <a:rPr lang="en-ID" sz="2800" dirty="0" err="1"/>
              <a:t>adalah</a:t>
            </a:r>
            <a:r>
              <a:rPr lang="en-ID" sz="2800" dirty="0"/>
              <a:t> condensed, </a:t>
            </a:r>
            <a:r>
              <a:rPr lang="en-ID" sz="2800" dirty="0" err="1"/>
              <a:t>reguler</a:t>
            </a:r>
            <a:r>
              <a:rPr lang="en-ID" sz="2800" dirty="0"/>
              <a:t>, dan extended. </a:t>
            </a:r>
            <a:endParaRPr lang="en-US" sz="2800" dirty="0"/>
          </a:p>
        </p:txBody>
      </p:sp>
    </p:spTree>
    <p:extLst>
      <p:ext uri="{BB962C8B-B14F-4D97-AF65-F5344CB8AC3E}">
        <p14:creationId xmlns:p14="http://schemas.microsoft.com/office/powerpoint/2010/main" val="2137586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85FF5-4BB7-B04D-9258-8553902460EE}"/>
              </a:ext>
            </a:extLst>
          </p:cNvPr>
          <p:cNvSpPr>
            <a:spLocks noGrp="1"/>
          </p:cNvSpPr>
          <p:nvPr>
            <p:ph type="title"/>
          </p:nvPr>
        </p:nvSpPr>
        <p:spPr>
          <a:xfrm>
            <a:off x="913775" y="618517"/>
            <a:ext cx="10364451" cy="6366483"/>
          </a:xfrm>
        </p:spPr>
        <p:txBody>
          <a:bodyPr>
            <a:noAutofit/>
          </a:bodyPr>
          <a:lstStyle/>
          <a:p>
            <a:r>
              <a:rPr lang="en-ID" sz="2800" cap="none" dirty="0" err="1"/>
              <a:t>Perancangan</a:t>
            </a:r>
            <a:r>
              <a:rPr lang="en-ID" sz="2800" cap="none" dirty="0"/>
              <a:t> </a:t>
            </a:r>
            <a:r>
              <a:rPr lang="en-ID" sz="2800" cap="none" dirty="0" err="1"/>
              <a:t>Tipografi</a:t>
            </a:r>
            <a:r>
              <a:rPr lang="en-ID" sz="2800" cap="none" dirty="0"/>
              <a:t> </a:t>
            </a:r>
            <a:r>
              <a:rPr lang="en-ID" sz="2800" cap="none" dirty="0" err="1"/>
              <a:t>Merupakan</a:t>
            </a:r>
            <a:r>
              <a:rPr lang="en-ID" sz="2800" cap="none" dirty="0"/>
              <a:t> Proses </a:t>
            </a:r>
            <a:r>
              <a:rPr lang="en-ID" sz="2800" cap="none" dirty="0" err="1"/>
              <a:t>Pembuatan</a:t>
            </a:r>
            <a:r>
              <a:rPr lang="en-ID" sz="2800" cap="none" dirty="0"/>
              <a:t> </a:t>
            </a:r>
            <a:r>
              <a:rPr lang="en-ID" sz="2800" cap="none" dirty="0" err="1"/>
              <a:t>Huruf</a:t>
            </a:r>
            <a:r>
              <a:rPr lang="en-ID" sz="2800" cap="none" dirty="0"/>
              <a:t>, Angka, Tanda Baca Yang </a:t>
            </a:r>
            <a:r>
              <a:rPr lang="en-ID" sz="2800" cap="none" dirty="0" err="1"/>
              <a:t>Mengadaptasi</a:t>
            </a:r>
            <a:r>
              <a:rPr lang="en-ID" sz="2800" cap="none" dirty="0"/>
              <a:t> Dari Motif </a:t>
            </a:r>
            <a:r>
              <a:rPr lang="en-ID" sz="2800" cap="none" dirty="0" err="1"/>
              <a:t>Ukir</a:t>
            </a:r>
            <a:r>
              <a:rPr lang="en-ID" sz="2800" cap="none" dirty="0"/>
              <a:t> Yang </a:t>
            </a:r>
            <a:r>
              <a:rPr lang="en-ID" sz="2800" cap="none" dirty="0" err="1"/>
              <a:t>Dimiliki</a:t>
            </a:r>
            <a:r>
              <a:rPr lang="en-ID" sz="2800" cap="none" dirty="0"/>
              <a:t> Oleh Masyarakat Di Nusantara </a:t>
            </a:r>
            <a:r>
              <a:rPr lang="en-ID" sz="2800" cap="none" dirty="0" err="1"/>
              <a:t>Dengan</a:t>
            </a:r>
            <a:r>
              <a:rPr lang="en-ID" sz="2800" cap="none" dirty="0"/>
              <a:t> </a:t>
            </a:r>
            <a:r>
              <a:rPr lang="en-ID" sz="2800" cap="none" dirty="0" err="1"/>
              <a:t>Mengikuti</a:t>
            </a:r>
            <a:r>
              <a:rPr lang="en-ID" sz="2800" cap="none" dirty="0"/>
              <a:t> </a:t>
            </a:r>
            <a:r>
              <a:rPr lang="en-ID" sz="2800" cap="none" dirty="0" err="1"/>
              <a:t>Kaidah</a:t>
            </a:r>
            <a:r>
              <a:rPr lang="en-ID" sz="2800" cap="none" dirty="0"/>
              <a:t> Dan Tata </a:t>
            </a:r>
            <a:r>
              <a:rPr lang="en-ID" sz="2800" cap="none" dirty="0" err="1"/>
              <a:t>Rancangan</a:t>
            </a:r>
            <a:r>
              <a:rPr lang="en-ID" sz="2800" cap="none" dirty="0"/>
              <a:t> </a:t>
            </a:r>
            <a:r>
              <a:rPr lang="en-ID" sz="2800" cap="none" dirty="0" err="1"/>
              <a:t>Tipografi</a:t>
            </a:r>
            <a:r>
              <a:rPr lang="en-ID" sz="2800" cap="none" dirty="0"/>
              <a:t>.</a:t>
            </a:r>
            <a:br>
              <a:rPr lang="en-ID" sz="2800" cap="none" dirty="0"/>
            </a:br>
            <a:r>
              <a:rPr lang="en-ID" sz="2800" cap="none" dirty="0" err="1"/>
              <a:t>Penelitian</a:t>
            </a:r>
            <a:r>
              <a:rPr lang="en-ID" sz="2800" cap="none" dirty="0"/>
              <a:t> </a:t>
            </a:r>
            <a:r>
              <a:rPr lang="en-ID" sz="2800" cap="none" dirty="0" err="1"/>
              <a:t>Dilakukan</a:t>
            </a:r>
            <a:r>
              <a:rPr lang="en-ID" sz="2800" cap="none" dirty="0"/>
              <a:t> Di </a:t>
            </a:r>
            <a:r>
              <a:rPr lang="en-ID" sz="2800" cap="none" dirty="0" err="1"/>
              <a:t>Rumah-rumah</a:t>
            </a:r>
            <a:r>
              <a:rPr lang="en-ID" sz="2800" cap="none" dirty="0"/>
              <a:t> </a:t>
            </a:r>
            <a:r>
              <a:rPr lang="en-ID" sz="2800" cap="none" dirty="0" err="1"/>
              <a:t>Adat</a:t>
            </a:r>
            <a:r>
              <a:rPr lang="en-ID" sz="2800" cap="none" dirty="0"/>
              <a:t> Batak Yang Ada Di Sumatera Utara. </a:t>
            </a:r>
            <a:r>
              <a:rPr lang="en-ID" sz="2800" cap="none" dirty="0" err="1"/>
              <a:t>Multikulturalisme</a:t>
            </a:r>
            <a:r>
              <a:rPr lang="en-ID" sz="2800" cap="none" dirty="0"/>
              <a:t> Yang </a:t>
            </a:r>
            <a:r>
              <a:rPr lang="en-ID" sz="2800" cap="none" dirty="0" err="1"/>
              <a:t>Terjadi</a:t>
            </a:r>
            <a:r>
              <a:rPr lang="en-ID" sz="2800" cap="none" dirty="0"/>
              <a:t> Di Sumatera Utara </a:t>
            </a:r>
            <a:r>
              <a:rPr lang="en-ID" sz="2800" cap="none" dirty="0" err="1"/>
              <a:t>Khususnya</a:t>
            </a:r>
            <a:r>
              <a:rPr lang="en-ID" sz="2800" cap="none" dirty="0"/>
              <a:t> Di Kota Medan </a:t>
            </a:r>
            <a:r>
              <a:rPr lang="en-ID" sz="2800" cap="none" dirty="0" err="1"/>
              <a:t>Menimbulkan</a:t>
            </a:r>
            <a:r>
              <a:rPr lang="en-ID" sz="2800" cap="none" dirty="0"/>
              <a:t> </a:t>
            </a:r>
            <a:r>
              <a:rPr lang="en-ID" sz="2800" cap="none" dirty="0" err="1"/>
              <a:t>Penurunan</a:t>
            </a:r>
            <a:r>
              <a:rPr lang="en-ID" sz="2800" cap="none" dirty="0"/>
              <a:t> </a:t>
            </a:r>
            <a:r>
              <a:rPr lang="en-ID" sz="2800" cap="none" dirty="0" err="1"/>
              <a:t>Budaya</a:t>
            </a:r>
            <a:r>
              <a:rPr lang="en-ID" sz="2800" cap="none" dirty="0"/>
              <a:t> Masyarakat Batak, </a:t>
            </a:r>
            <a:r>
              <a:rPr lang="en-ID" sz="2800" cap="none" dirty="0" err="1"/>
              <a:t>Pewarisan</a:t>
            </a:r>
            <a:r>
              <a:rPr lang="en-ID" sz="2800" cap="none" dirty="0"/>
              <a:t> </a:t>
            </a:r>
            <a:r>
              <a:rPr lang="en-ID" sz="2800" cap="none" dirty="0" err="1"/>
              <a:t>Budaya</a:t>
            </a:r>
            <a:r>
              <a:rPr lang="en-ID" sz="2800" cap="none" dirty="0"/>
              <a:t> Yang </a:t>
            </a:r>
            <a:r>
              <a:rPr lang="en-ID" sz="2800" cap="none" dirty="0" err="1"/>
              <a:t>Dapat</a:t>
            </a:r>
            <a:r>
              <a:rPr lang="en-ID" sz="2800" cap="none" dirty="0"/>
              <a:t> </a:t>
            </a:r>
            <a:r>
              <a:rPr lang="en-ID" sz="2800" cap="none" dirty="0" err="1"/>
              <a:t>Dikatakan</a:t>
            </a:r>
            <a:r>
              <a:rPr lang="en-ID" sz="2800" cap="none" dirty="0"/>
              <a:t> </a:t>
            </a:r>
            <a:r>
              <a:rPr lang="en-ID" sz="2800" cap="none" dirty="0" err="1"/>
              <a:t>Hampir</a:t>
            </a:r>
            <a:r>
              <a:rPr lang="en-ID" sz="2800" cap="none" dirty="0"/>
              <a:t> </a:t>
            </a:r>
            <a:r>
              <a:rPr lang="en-ID" sz="2800" cap="none" dirty="0" err="1"/>
              <a:t>Berhenti</a:t>
            </a:r>
            <a:r>
              <a:rPr lang="en-ID" sz="2800" cap="none" dirty="0"/>
              <a:t> Karna </a:t>
            </a:r>
            <a:r>
              <a:rPr lang="en-ID" sz="2800" cap="none" dirty="0" err="1"/>
              <a:t>Budaya</a:t>
            </a:r>
            <a:r>
              <a:rPr lang="en-ID" sz="2800" cap="none" dirty="0"/>
              <a:t> </a:t>
            </a:r>
            <a:r>
              <a:rPr lang="en-ID" sz="2800" cap="none" dirty="0" err="1"/>
              <a:t>Asing</a:t>
            </a:r>
            <a:r>
              <a:rPr lang="en-ID" sz="2800" cap="none" dirty="0"/>
              <a:t> Yang </a:t>
            </a:r>
            <a:r>
              <a:rPr lang="en-ID" sz="2800" cap="none" dirty="0" err="1"/>
              <a:t>Dianggap</a:t>
            </a:r>
            <a:r>
              <a:rPr lang="en-ID" sz="2800" cap="none" dirty="0"/>
              <a:t> </a:t>
            </a:r>
            <a:r>
              <a:rPr lang="en-ID" sz="2800" cap="none" dirty="0" err="1"/>
              <a:t>Lebih</a:t>
            </a:r>
            <a:r>
              <a:rPr lang="en-ID" sz="2800" cap="none" dirty="0"/>
              <a:t> </a:t>
            </a:r>
            <a:r>
              <a:rPr lang="en-ID" sz="2800" cap="none" dirty="0" err="1"/>
              <a:t>Menarik</a:t>
            </a:r>
            <a:r>
              <a:rPr lang="en-ID" sz="2800" cap="none" dirty="0"/>
              <a:t> </a:t>
            </a:r>
            <a:r>
              <a:rPr lang="en-ID" sz="2800" cap="none" dirty="0" err="1"/>
              <a:t>Bagi</a:t>
            </a:r>
            <a:r>
              <a:rPr lang="en-ID" sz="2800" cap="none" dirty="0"/>
              <a:t> </a:t>
            </a:r>
            <a:r>
              <a:rPr lang="en-ID" sz="2800" cap="none" dirty="0" err="1"/>
              <a:t>Generasi</a:t>
            </a:r>
            <a:r>
              <a:rPr lang="en-ID" sz="2800" cap="none" dirty="0"/>
              <a:t> Muda Proses </a:t>
            </a:r>
            <a:r>
              <a:rPr lang="en-ID" sz="2800" cap="none" dirty="0" err="1"/>
              <a:t>Penggarapan</a:t>
            </a:r>
            <a:r>
              <a:rPr lang="en-ID" sz="2800" cap="none" dirty="0"/>
              <a:t> Ide </a:t>
            </a:r>
            <a:r>
              <a:rPr lang="en-ID" sz="2800" cap="none" dirty="0" err="1"/>
              <a:t>Yaitu</a:t>
            </a:r>
            <a:r>
              <a:rPr lang="en-ID" sz="2800" cap="none" dirty="0"/>
              <a:t> </a:t>
            </a:r>
            <a:r>
              <a:rPr lang="en-ID" sz="2800" cap="none" dirty="0" err="1"/>
              <a:t>Dengan</a:t>
            </a:r>
            <a:r>
              <a:rPr lang="en-ID" sz="2800" cap="none" dirty="0"/>
              <a:t> </a:t>
            </a:r>
            <a:r>
              <a:rPr lang="en-ID" sz="2800" cap="none" dirty="0" err="1"/>
              <a:t>Menggabungkan</a:t>
            </a:r>
            <a:r>
              <a:rPr lang="en-ID" sz="2800" cap="none" dirty="0"/>
              <a:t> Font Yang </a:t>
            </a:r>
            <a:r>
              <a:rPr lang="en-ID" sz="2800" cap="none" dirty="0" err="1"/>
              <a:t>Sudah</a:t>
            </a:r>
            <a:r>
              <a:rPr lang="en-ID" sz="2800" cap="none" dirty="0"/>
              <a:t> Ada </a:t>
            </a:r>
            <a:r>
              <a:rPr lang="en-ID" sz="2800" cap="none" dirty="0" err="1"/>
              <a:t>Dengan</a:t>
            </a:r>
            <a:r>
              <a:rPr lang="en-ID" sz="2800" cap="none" dirty="0"/>
              <a:t> Motif </a:t>
            </a:r>
            <a:r>
              <a:rPr lang="en-ID" sz="2800" cap="none" dirty="0" err="1"/>
              <a:t>Ukir</a:t>
            </a:r>
            <a:r>
              <a:rPr lang="en-ID" sz="2800" cap="none" dirty="0"/>
              <a:t> Gorga Yang </a:t>
            </a:r>
            <a:r>
              <a:rPr lang="en-ID" sz="2800" cap="none" dirty="0" err="1"/>
              <a:t>Sudah</a:t>
            </a:r>
            <a:r>
              <a:rPr lang="en-ID" sz="2800" cap="none" dirty="0"/>
              <a:t> </a:t>
            </a:r>
            <a:r>
              <a:rPr lang="en-ID" sz="2800" cap="none" dirty="0" err="1"/>
              <a:t>Melalui</a:t>
            </a:r>
            <a:r>
              <a:rPr lang="en-ID" sz="2800" cap="none" dirty="0"/>
              <a:t> </a:t>
            </a:r>
            <a:r>
              <a:rPr lang="en-ID" sz="2800" cap="none" dirty="0" err="1"/>
              <a:t>Tahapan</a:t>
            </a:r>
            <a:r>
              <a:rPr lang="en-ID" sz="2800" cap="none" dirty="0"/>
              <a:t> </a:t>
            </a:r>
            <a:r>
              <a:rPr lang="en-ID" sz="2800" cap="none" dirty="0" err="1"/>
              <a:t>Stilasi</a:t>
            </a:r>
            <a:r>
              <a:rPr lang="en-ID" sz="2800" cap="none" dirty="0"/>
              <a:t> </a:t>
            </a:r>
            <a:r>
              <a:rPr lang="en-ID" sz="2800" cap="none" dirty="0" err="1"/>
              <a:t>Sehingga</a:t>
            </a:r>
            <a:r>
              <a:rPr lang="en-ID" sz="2800" cap="none" dirty="0"/>
              <a:t> </a:t>
            </a:r>
            <a:r>
              <a:rPr lang="en-ID" sz="2800" cap="none" dirty="0" err="1"/>
              <a:t>Menghasilkan</a:t>
            </a:r>
            <a:r>
              <a:rPr lang="en-ID" sz="2800" cap="none" dirty="0"/>
              <a:t> </a:t>
            </a:r>
            <a:r>
              <a:rPr lang="en-ID" sz="2800" cap="none" dirty="0" err="1"/>
              <a:t>Sebuah</a:t>
            </a:r>
            <a:r>
              <a:rPr lang="en-ID" sz="2800" cap="none" dirty="0"/>
              <a:t> </a:t>
            </a:r>
            <a:r>
              <a:rPr lang="en-ID" sz="2800" cap="none" dirty="0" err="1"/>
              <a:t>Bentuk</a:t>
            </a:r>
            <a:r>
              <a:rPr lang="en-ID" sz="2800" cap="none" dirty="0"/>
              <a:t> </a:t>
            </a:r>
            <a:r>
              <a:rPr lang="en-ID" sz="2800" cap="none" dirty="0" err="1"/>
              <a:t>Baru</a:t>
            </a:r>
            <a:r>
              <a:rPr lang="en-ID" sz="2800" cap="none" dirty="0"/>
              <a:t> Yang </a:t>
            </a:r>
            <a:r>
              <a:rPr lang="en-ID" sz="2800" cap="none" dirty="0" err="1"/>
              <a:t>Mencerminkan</a:t>
            </a:r>
            <a:r>
              <a:rPr lang="en-ID" sz="2800" cap="none" dirty="0"/>
              <a:t> </a:t>
            </a:r>
            <a:r>
              <a:rPr lang="en-ID" sz="2800" cap="none" dirty="0" err="1"/>
              <a:t>Identitas</a:t>
            </a:r>
            <a:r>
              <a:rPr lang="en-ID" sz="2800" cap="none" dirty="0"/>
              <a:t> </a:t>
            </a:r>
            <a:r>
              <a:rPr lang="en-ID" sz="2800" cap="none" dirty="0" err="1"/>
              <a:t>Budaya</a:t>
            </a:r>
            <a:r>
              <a:rPr lang="en-ID" sz="2800" cap="none" dirty="0"/>
              <a:t> Batak </a:t>
            </a:r>
            <a:r>
              <a:rPr lang="en-ID" sz="2800" cap="none" dirty="0" err="1"/>
              <a:t>Itu</a:t>
            </a:r>
            <a:r>
              <a:rPr lang="en-ID" sz="2800" cap="none" dirty="0"/>
              <a:t> </a:t>
            </a:r>
            <a:r>
              <a:rPr lang="en-ID" sz="2800" cap="none" dirty="0" err="1"/>
              <a:t>Sendiri</a:t>
            </a:r>
            <a:r>
              <a:rPr lang="en-ID" sz="2800" cap="none" dirty="0"/>
              <a:t>. </a:t>
            </a:r>
            <a:br>
              <a:rPr lang="en-ID" sz="2800" cap="none" dirty="0"/>
            </a:br>
            <a:endParaRPr lang="en-US" sz="2800" cap="none" dirty="0"/>
          </a:p>
        </p:txBody>
      </p:sp>
    </p:spTree>
    <p:extLst>
      <p:ext uri="{BB962C8B-B14F-4D97-AF65-F5344CB8AC3E}">
        <p14:creationId xmlns:p14="http://schemas.microsoft.com/office/powerpoint/2010/main" val="3751729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B6ED2-C44A-2E43-968B-C3A977F80209}"/>
              </a:ext>
            </a:extLst>
          </p:cNvPr>
          <p:cNvSpPr>
            <a:spLocks noGrp="1"/>
          </p:cNvSpPr>
          <p:nvPr>
            <p:ph type="title"/>
          </p:nvPr>
        </p:nvSpPr>
        <p:spPr>
          <a:xfrm>
            <a:off x="913775" y="618517"/>
            <a:ext cx="10364451" cy="4080483"/>
          </a:xfrm>
        </p:spPr>
        <p:txBody>
          <a:bodyPr>
            <a:normAutofit fontScale="90000"/>
          </a:bodyPr>
          <a:lstStyle/>
          <a:p>
            <a:r>
              <a:rPr lang="en-ID" dirty="0" err="1"/>
              <a:t>Tujuan</a:t>
            </a:r>
            <a:r>
              <a:rPr lang="en-ID" dirty="0"/>
              <a:t> </a:t>
            </a:r>
            <a:r>
              <a:rPr lang="en-ID" dirty="0" err="1"/>
              <a:t>dari</a:t>
            </a:r>
            <a:r>
              <a:rPr lang="en-ID" dirty="0"/>
              <a:t> </a:t>
            </a:r>
            <a:r>
              <a:rPr lang="en-ID" dirty="0" err="1"/>
              <a:t>perancangan</a:t>
            </a:r>
            <a:r>
              <a:rPr lang="en-ID" dirty="0"/>
              <a:t> </a:t>
            </a:r>
            <a:r>
              <a:rPr lang="en-ID" dirty="0" err="1"/>
              <a:t>ini</a:t>
            </a:r>
            <a:r>
              <a:rPr lang="en-ID" dirty="0"/>
              <a:t> </a:t>
            </a:r>
            <a:r>
              <a:rPr lang="en-ID" dirty="0" err="1"/>
              <a:t>yaitu</a:t>
            </a:r>
            <a:r>
              <a:rPr lang="en-ID" dirty="0"/>
              <a:t> agar </a:t>
            </a:r>
            <a:r>
              <a:rPr lang="en-ID" dirty="0" err="1"/>
              <a:t>kearifan</a:t>
            </a:r>
            <a:r>
              <a:rPr lang="en-ID" dirty="0"/>
              <a:t> </a:t>
            </a:r>
            <a:r>
              <a:rPr lang="en-ID" dirty="0" err="1"/>
              <a:t>budaya</a:t>
            </a:r>
            <a:r>
              <a:rPr lang="en-ID" dirty="0"/>
              <a:t> </a:t>
            </a:r>
            <a:r>
              <a:rPr lang="en-ID" dirty="0" err="1"/>
              <a:t>lokal</a:t>
            </a:r>
            <a:r>
              <a:rPr lang="en-ID" dirty="0"/>
              <a:t> </a:t>
            </a:r>
            <a:r>
              <a:rPr lang="en-ID" dirty="0" err="1"/>
              <a:t>mampu</a:t>
            </a:r>
            <a:r>
              <a:rPr lang="en-ID" dirty="0"/>
              <a:t> </a:t>
            </a:r>
            <a:r>
              <a:rPr lang="en-ID" dirty="0" err="1"/>
              <a:t>tumbuh</a:t>
            </a:r>
            <a:r>
              <a:rPr lang="en-ID" dirty="0"/>
              <a:t> dan </a:t>
            </a:r>
            <a:r>
              <a:rPr lang="en-ID" dirty="0" err="1"/>
              <a:t>berkembang</a:t>
            </a:r>
            <a:r>
              <a:rPr lang="en-ID" dirty="0"/>
              <a:t> </a:t>
            </a:r>
            <a:r>
              <a:rPr lang="en-ID" dirty="0" err="1"/>
              <a:t>baik</a:t>
            </a:r>
            <a:r>
              <a:rPr lang="en-ID" dirty="0"/>
              <a:t> di </a:t>
            </a:r>
            <a:r>
              <a:rPr lang="en-ID" dirty="0" err="1"/>
              <a:t>kalangan</a:t>
            </a:r>
            <a:r>
              <a:rPr lang="en-ID" dirty="0"/>
              <a:t> </a:t>
            </a:r>
            <a:r>
              <a:rPr lang="en-ID" dirty="0" err="1"/>
              <a:t>generasi</a:t>
            </a:r>
            <a:r>
              <a:rPr lang="en-ID" dirty="0"/>
              <a:t> </a:t>
            </a:r>
            <a:r>
              <a:rPr lang="en-ID" dirty="0" err="1"/>
              <a:t>muda</a:t>
            </a:r>
            <a:r>
              <a:rPr lang="en-ID" dirty="0"/>
              <a:t>. </a:t>
            </a:r>
            <a:r>
              <a:rPr lang="en-ID" dirty="0" err="1"/>
              <a:t>Karya</a:t>
            </a:r>
            <a:r>
              <a:rPr lang="en-ID" dirty="0"/>
              <a:t> </a:t>
            </a:r>
            <a:r>
              <a:rPr lang="en-ID" dirty="0" err="1"/>
              <a:t>tipografi</a:t>
            </a:r>
            <a:r>
              <a:rPr lang="en-ID" dirty="0"/>
              <a:t> </a:t>
            </a:r>
            <a:r>
              <a:rPr lang="en-ID" dirty="0" err="1"/>
              <a:t>kreasi</a:t>
            </a:r>
            <a:r>
              <a:rPr lang="en-ID" dirty="0"/>
              <a:t> </a:t>
            </a:r>
            <a:r>
              <a:rPr lang="en-ID" dirty="0" err="1"/>
              <a:t>dari</a:t>
            </a:r>
            <a:r>
              <a:rPr lang="en-ID" dirty="0"/>
              <a:t> motif </a:t>
            </a:r>
            <a:r>
              <a:rPr lang="en-ID" dirty="0" err="1"/>
              <a:t>ukir</a:t>
            </a:r>
            <a:r>
              <a:rPr lang="en-ID" dirty="0"/>
              <a:t> Gorga Batak </a:t>
            </a:r>
            <a:r>
              <a:rPr lang="en-ID" dirty="0" err="1"/>
              <a:t>ini</a:t>
            </a:r>
            <a:r>
              <a:rPr lang="en-ID" dirty="0"/>
              <a:t> </a:t>
            </a:r>
            <a:r>
              <a:rPr lang="en-ID" dirty="0" err="1"/>
              <a:t>merupakan</a:t>
            </a:r>
            <a:r>
              <a:rPr lang="en-ID" dirty="0"/>
              <a:t> </a:t>
            </a:r>
            <a:r>
              <a:rPr lang="en-ID" dirty="0" err="1"/>
              <a:t>upaya</a:t>
            </a:r>
            <a:r>
              <a:rPr lang="en-ID" dirty="0"/>
              <a:t> </a:t>
            </a:r>
            <a:r>
              <a:rPr lang="en-ID" dirty="0" err="1"/>
              <a:t>dalam</a:t>
            </a:r>
            <a:r>
              <a:rPr lang="en-ID" dirty="0"/>
              <a:t> </a:t>
            </a:r>
            <a:r>
              <a:rPr lang="en-ID" dirty="0" err="1"/>
              <a:t>mempopulerkan</a:t>
            </a:r>
            <a:r>
              <a:rPr lang="en-ID" dirty="0"/>
              <a:t> </a:t>
            </a:r>
            <a:r>
              <a:rPr lang="en-ID" dirty="0" err="1"/>
              <a:t>budaya</a:t>
            </a:r>
            <a:r>
              <a:rPr lang="en-ID" dirty="0"/>
              <a:t> (</a:t>
            </a:r>
            <a:r>
              <a:rPr lang="en-ID" dirty="0" err="1"/>
              <a:t>tradisi</a:t>
            </a:r>
            <a:r>
              <a:rPr lang="en-ID" dirty="0"/>
              <a:t>) </a:t>
            </a:r>
            <a:r>
              <a:rPr lang="en-ID" dirty="0" err="1"/>
              <a:t>keranah</a:t>
            </a:r>
            <a:r>
              <a:rPr lang="en-ID" dirty="0"/>
              <a:t> </a:t>
            </a:r>
            <a:r>
              <a:rPr lang="en-ID" dirty="0" err="1"/>
              <a:t>seni</a:t>
            </a:r>
            <a:r>
              <a:rPr lang="en-ID" dirty="0"/>
              <a:t> </a:t>
            </a:r>
            <a:r>
              <a:rPr lang="en-ID" dirty="0" err="1"/>
              <a:t>grafis</a:t>
            </a:r>
            <a:r>
              <a:rPr lang="en-ID" dirty="0"/>
              <a:t> modern </a:t>
            </a:r>
            <a:r>
              <a:rPr lang="en-ID" dirty="0" err="1"/>
              <a:t>sehingga</a:t>
            </a:r>
            <a:r>
              <a:rPr lang="en-ID" dirty="0"/>
              <a:t> </a:t>
            </a:r>
            <a:r>
              <a:rPr lang="en-ID" dirty="0" err="1"/>
              <a:t>penggunaan</a:t>
            </a:r>
            <a:r>
              <a:rPr lang="en-ID" dirty="0"/>
              <a:t> </a:t>
            </a:r>
            <a:r>
              <a:rPr lang="en-ID" dirty="0" err="1"/>
              <a:t>ornamen-ornamen</a:t>
            </a:r>
            <a:r>
              <a:rPr lang="en-ID" dirty="0"/>
              <a:t> yang </a:t>
            </a:r>
            <a:r>
              <a:rPr lang="en-ID" dirty="0" err="1"/>
              <a:t>berbau</a:t>
            </a:r>
            <a:r>
              <a:rPr lang="en-ID" dirty="0"/>
              <a:t> </a:t>
            </a:r>
            <a:r>
              <a:rPr lang="en-ID" dirty="0" err="1"/>
              <a:t>tradisi</a:t>
            </a:r>
            <a:r>
              <a:rPr lang="en-ID" dirty="0"/>
              <a:t> </a:t>
            </a:r>
            <a:r>
              <a:rPr lang="en-ID" dirty="0" err="1"/>
              <a:t>dapat</a:t>
            </a:r>
            <a:r>
              <a:rPr lang="en-ID" dirty="0"/>
              <a:t> </a:t>
            </a:r>
            <a:r>
              <a:rPr lang="en-ID" dirty="0" err="1"/>
              <a:t>digunakan</a:t>
            </a:r>
            <a:r>
              <a:rPr lang="en-ID" dirty="0"/>
              <a:t> </a:t>
            </a:r>
            <a:r>
              <a:rPr lang="en-ID" dirty="0" err="1"/>
              <a:t>secara</a:t>
            </a:r>
            <a:r>
              <a:rPr lang="en-ID" dirty="0"/>
              <a:t> </a:t>
            </a:r>
            <a:r>
              <a:rPr lang="en-ID" dirty="0" err="1"/>
              <a:t>luas</a:t>
            </a:r>
            <a:r>
              <a:rPr lang="en-ID" dirty="0"/>
              <a:t> </a:t>
            </a:r>
            <a:r>
              <a:rPr lang="en-ID" dirty="0" err="1"/>
              <a:t>sebagai</a:t>
            </a:r>
            <a:r>
              <a:rPr lang="en-ID" dirty="0"/>
              <a:t> </a:t>
            </a:r>
            <a:r>
              <a:rPr lang="en-ID" dirty="0" err="1"/>
              <a:t>konsep</a:t>
            </a:r>
            <a:r>
              <a:rPr lang="en-ID" dirty="0"/>
              <a:t> </a:t>
            </a:r>
            <a:r>
              <a:rPr lang="en-ID" dirty="0" err="1"/>
              <a:t>desain</a:t>
            </a:r>
            <a:r>
              <a:rPr lang="en-ID" dirty="0"/>
              <a:t> para </a:t>
            </a:r>
            <a:r>
              <a:rPr lang="en-ID" dirty="0" err="1"/>
              <a:t>desainer</a:t>
            </a:r>
            <a:r>
              <a:rPr lang="en-ID" dirty="0"/>
              <a:t> masa </a:t>
            </a:r>
            <a:r>
              <a:rPr lang="en-ID" dirty="0" err="1"/>
              <a:t>kini</a:t>
            </a:r>
            <a:r>
              <a:rPr lang="en-ID" dirty="0"/>
              <a:t>.</a:t>
            </a:r>
            <a:endParaRPr lang="en-US" dirty="0"/>
          </a:p>
        </p:txBody>
      </p:sp>
    </p:spTree>
    <p:extLst>
      <p:ext uri="{BB962C8B-B14F-4D97-AF65-F5344CB8AC3E}">
        <p14:creationId xmlns:p14="http://schemas.microsoft.com/office/powerpoint/2010/main" val="1400918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657A1-11E7-C440-B332-635A36CACE2C}"/>
              </a:ext>
            </a:extLst>
          </p:cNvPr>
          <p:cNvSpPr>
            <a:spLocks noGrp="1"/>
          </p:cNvSpPr>
          <p:nvPr>
            <p:ph type="title"/>
          </p:nvPr>
        </p:nvSpPr>
        <p:spPr>
          <a:xfrm>
            <a:off x="913775" y="618517"/>
            <a:ext cx="10364451" cy="3432783"/>
          </a:xfrm>
        </p:spPr>
        <p:txBody>
          <a:bodyPr>
            <a:normAutofit fontScale="90000"/>
          </a:bodyPr>
          <a:lstStyle/>
          <a:p>
            <a:pPr algn="just"/>
            <a:r>
              <a:rPr lang="en-ID" sz="2800" cap="none" dirty="0" err="1"/>
              <a:t>Ukiran</a:t>
            </a:r>
            <a:r>
              <a:rPr lang="en-ID" sz="2800" cap="none" dirty="0"/>
              <a:t> Gorga </a:t>
            </a:r>
            <a:r>
              <a:rPr lang="en-ID" sz="2800" cap="none" dirty="0" err="1"/>
              <a:t>Memiliki</a:t>
            </a:r>
            <a:r>
              <a:rPr lang="en-ID" sz="2800" cap="none" dirty="0"/>
              <a:t> </a:t>
            </a:r>
            <a:r>
              <a:rPr lang="en-ID" sz="2800" cap="none" dirty="0" err="1"/>
              <a:t>Makna</a:t>
            </a:r>
            <a:r>
              <a:rPr lang="en-ID" sz="2800" cap="none" dirty="0"/>
              <a:t> Yang </a:t>
            </a:r>
            <a:r>
              <a:rPr lang="en-ID" sz="2800" cap="none" dirty="0" err="1"/>
              <a:t>Berbeda</a:t>
            </a:r>
            <a:r>
              <a:rPr lang="en-ID" sz="2800" cap="none" dirty="0"/>
              <a:t> Pada </a:t>
            </a:r>
            <a:r>
              <a:rPr lang="en-ID" sz="2800" cap="none" dirty="0" err="1"/>
              <a:t>Setiap</a:t>
            </a:r>
            <a:r>
              <a:rPr lang="en-ID" sz="2800" cap="none" dirty="0"/>
              <a:t> </a:t>
            </a:r>
            <a:r>
              <a:rPr lang="en-ID" sz="2800" cap="none" dirty="0" err="1"/>
              <a:t>Bentuknya</a:t>
            </a:r>
            <a:r>
              <a:rPr lang="en-ID" sz="2800" cap="none" dirty="0"/>
              <a:t>. </a:t>
            </a:r>
            <a:r>
              <a:rPr lang="en-ID" sz="2800" cap="none" dirty="0" err="1"/>
              <a:t>Menurut</a:t>
            </a:r>
            <a:r>
              <a:rPr lang="en-ID" sz="2800" cap="none" dirty="0"/>
              <a:t> </a:t>
            </a:r>
            <a:r>
              <a:rPr lang="en-ID" sz="2800" cap="none" dirty="0" err="1"/>
              <a:t>Sitanggang</a:t>
            </a:r>
            <a:r>
              <a:rPr lang="en-ID" sz="2800" cap="none" dirty="0"/>
              <a:t> (2008) </a:t>
            </a:r>
            <a:r>
              <a:rPr lang="en-ID" sz="2800" cap="none" dirty="0" err="1"/>
              <a:t>Bahwa</a:t>
            </a:r>
            <a:r>
              <a:rPr lang="en-ID" sz="2800" cap="none" dirty="0"/>
              <a:t> Ada </a:t>
            </a:r>
            <a:r>
              <a:rPr lang="en-ID" sz="2800" cap="none" dirty="0" err="1"/>
              <a:t>Beberapa</a:t>
            </a:r>
            <a:r>
              <a:rPr lang="en-ID" sz="2800" cap="none" dirty="0"/>
              <a:t> </a:t>
            </a:r>
            <a:r>
              <a:rPr lang="en-ID" sz="2800" cap="none" dirty="0" err="1"/>
              <a:t>Jenis</a:t>
            </a:r>
            <a:r>
              <a:rPr lang="en-ID" sz="2800" cap="none" dirty="0"/>
              <a:t> </a:t>
            </a:r>
            <a:r>
              <a:rPr lang="en-ID" sz="2800" cap="none" dirty="0" err="1"/>
              <a:t>Ukiran</a:t>
            </a:r>
            <a:r>
              <a:rPr lang="en-ID" sz="2800" cap="none" dirty="0"/>
              <a:t> Gorga, </a:t>
            </a:r>
            <a:r>
              <a:rPr lang="en-ID" sz="2800" cap="none" dirty="0" err="1"/>
              <a:t>Yaitu</a:t>
            </a:r>
            <a:r>
              <a:rPr lang="en-ID" sz="2800" cap="none" dirty="0"/>
              <a:t>: 1. Gorga </a:t>
            </a:r>
            <a:r>
              <a:rPr lang="en-ID" sz="2800" cap="none" dirty="0" err="1"/>
              <a:t>Sompi</a:t>
            </a:r>
            <a:r>
              <a:rPr lang="en-ID" sz="2800" cap="none" dirty="0"/>
              <a:t> </a:t>
            </a:r>
            <a:br>
              <a:rPr lang="en-ID" sz="2800" cap="none" dirty="0"/>
            </a:br>
            <a:r>
              <a:rPr lang="en-ID" sz="2800" cap="none" dirty="0"/>
              <a:t>Gorga </a:t>
            </a:r>
            <a:r>
              <a:rPr lang="en-ID" sz="2800" cap="none" dirty="0" err="1"/>
              <a:t>Sompi</a:t>
            </a:r>
            <a:r>
              <a:rPr lang="en-ID" sz="2800" cap="none" dirty="0"/>
              <a:t> </a:t>
            </a:r>
            <a:r>
              <a:rPr lang="en-ID" sz="2800" cap="none" dirty="0" err="1"/>
              <a:t>Berasal</a:t>
            </a:r>
            <a:r>
              <a:rPr lang="en-ID" sz="2800" cap="none" dirty="0"/>
              <a:t> Dari Kata </a:t>
            </a:r>
            <a:r>
              <a:rPr lang="en-ID" sz="2800" cap="none" dirty="0" err="1"/>
              <a:t>Tompi</a:t>
            </a:r>
            <a:r>
              <a:rPr lang="en-ID" sz="2800" cap="none" dirty="0"/>
              <a:t>, </a:t>
            </a:r>
            <a:r>
              <a:rPr lang="en-ID" sz="2800" cap="none" dirty="0" err="1"/>
              <a:t>Artinya</a:t>
            </a:r>
            <a:r>
              <a:rPr lang="en-ID" sz="2800" cap="none" dirty="0"/>
              <a:t> Alat Yang </a:t>
            </a:r>
            <a:r>
              <a:rPr lang="en-ID" sz="2800" cap="none" dirty="0" err="1"/>
              <a:t>Digunakan</a:t>
            </a:r>
            <a:r>
              <a:rPr lang="en-ID" sz="2800" cap="none" dirty="0"/>
              <a:t> </a:t>
            </a:r>
            <a:r>
              <a:rPr lang="en-ID" sz="2800" cap="none" dirty="0" err="1"/>
              <a:t>Untuk</a:t>
            </a:r>
            <a:r>
              <a:rPr lang="en-ID" sz="2800" cap="none" dirty="0"/>
              <a:t> </a:t>
            </a:r>
            <a:r>
              <a:rPr lang="en-ID" sz="2800" cap="none" dirty="0" err="1"/>
              <a:t>Mengikat</a:t>
            </a:r>
            <a:r>
              <a:rPr lang="en-ID" sz="2800" cap="none" dirty="0"/>
              <a:t> </a:t>
            </a:r>
            <a:r>
              <a:rPr lang="en-ID" sz="2800" cap="none" dirty="0" err="1"/>
              <a:t>Leher</a:t>
            </a:r>
            <a:r>
              <a:rPr lang="en-ID" sz="2800" cap="none" dirty="0"/>
              <a:t> </a:t>
            </a:r>
            <a:r>
              <a:rPr lang="en-ID" sz="2800" cap="none" dirty="0" err="1"/>
              <a:t>Kerbau</a:t>
            </a:r>
            <a:r>
              <a:rPr lang="en-ID" sz="2800" cap="none" dirty="0"/>
              <a:t> Pada </a:t>
            </a:r>
            <a:r>
              <a:rPr lang="en-ID" sz="2800" cap="none" dirty="0" err="1"/>
              <a:t>Gagang</a:t>
            </a:r>
            <a:r>
              <a:rPr lang="en-ID" sz="2800" cap="none" dirty="0"/>
              <a:t> </a:t>
            </a:r>
            <a:r>
              <a:rPr lang="en-ID" sz="2800" cap="none" dirty="0" err="1"/>
              <a:t>Bajak</a:t>
            </a:r>
            <a:r>
              <a:rPr lang="en-ID" sz="2800" cap="none" dirty="0"/>
              <a:t> </a:t>
            </a:r>
            <a:r>
              <a:rPr lang="en-ID" sz="2800" cap="none" dirty="0" err="1"/>
              <a:t>Sewaktu</a:t>
            </a:r>
            <a:r>
              <a:rPr lang="en-ID" sz="2800" cap="none" dirty="0"/>
              <a:t> </a:t>
            </a:r>
            <a:r>
              <a:rPr lang="en-ID" sz="2800" cap="none" dirty="0" err="1"/>
              <a:t>Membajak</a:t>
            </a:r>
            <a:r>
              <a:rPr lang="en-ID" sz="2800" cap="none" dirty="0"/>
              <a:t> Di Sawah. Gorga </a:t>
            </a:r>
            <a:r>
              <a:rPr lang="en-ID" sz="2800" cap="none" dirty="0" err="1"/>
              <a:t>Sompi</a:t>
            </a:r>
            <a:r>
              <a:rPr lang="en-ID" sz="2800" cap="none" dirty="0"/>
              <a:t> </a:t>
            </a:r>
            <a:r>
              <a:rPr lang="en-ID" sz="2800" cap="none" dirty="0" err="1"/>
              <a:t>Dimaknai</a:t>
            </a:r>
            <a:r>
              <a:rPr lang="en-ID" sz="2800" cap="none" dirty="0"/>
              <a:t> </a:t>
            </a:r>
            <a:r>
              <a:rPr lang="en-ID" sz="2800" cap="none" dirty="0" err="1"/>
              <a:t>Sebagai</a:t>
            </a:r>
            <a:r>
              <a:rPr lang="en-ID" sz="2800" cap="none" dirty="0"/>
              <a:t> </a:t>
            </a:r>
            <a:r>
              <a:rPr lang="en-ID" sz="2800" cap="none" dirty="0" err="1"/>
              <a:t>Lambang</a:t>
            </a:r>
            <a:r>
              <a:rPr lang="en-ID" sz="2800" cap="none" dirty="0"/>
              <a:t> </a:t>
            </a:r>
            <a:r>
              <a:rPr lang="en-ID" sz="2800" cap="none" dirty="0" err="1"/>
              <a:t>Ikatan</a:t>
            </a:r>
            <a:r>
              <a:rPr lang="en-ID" sz="2800" cap="none" dirty="0"/>
              <a:t> </a:t>
            </a:r>
            <a:r>
              <a:rPr lang="en-ID" sz="2800" cap="none" dirty="0" err="1"/>
              <a:t>Kebudayaan</a:t>
            </a:r>
            <a:r>
              <a:rPr lang="en-ID" sz="2800" cap="none" dirty="0"/>
              <a:t>. Pada Masyarakat Batak Toba Yang </a:t>
            </a:r>
            <a:r>
              <a:rPr lang="en-ID" sz="2800" cap="none" dirty="0" err="1"/>
              <a:t>Hidupnya</a:t>
            </a:r>
            <a:r>
              <a:rPr lang="en-ID" sz="2800" cap="none" dirty="0"/>
              <a:t> </a:t>
            </a:r>
            <a:r>
              <a:rPr lang="en-ID" sz="2800" cap="none" dirty="0" err="1"/>
              <a:t>Selalu</a:t>
            </a:r>
            <a:r>
              <a:rPr lang="en-ID" sz="2800" cap="none" dirty="0"/>
              <a:t> </a:t>
            </a:r>
            <a:r>
              <a:rPr lang="en-ID" sz="2800" cap="none" dirty="0" err="1"/>
              <a:t>Bekerja</a:t>
            </a:r>
            <a:r>
              <a:rPr lang="en-ID" sz="2800" cap="none" dirty="0"/>
              <a:t> </a:t>
            </a:r>
            <a:r>
              <a:rPr lang="en-ID" sz="2800" cap="none" dirty="0" err="1"/>
              <a:t>Bergotong</a:t>
            </a:r>
            <a:r>
              <a:rPr lang="en-ID" sz="2800" cap="none" dirty="0"/>
              <a:t> Royong </a:t>
            </a:r>
            <a:r>
              <a:rPr lang="en-ID" sz="2800" cap="none" dirty="0" err="1"/>
              <a:t>Terjalin</a:t>
            </a:r>
            <a:r>
              <a:rPr lang="en-ID" sz="2800" cap="none" dirty="0"/>
              <a:t> </a:t>
            </a:r>
            <a:r>
              <a:rPr lang="en-ID" sz="2800" cap="none" dirty="0" err="1"/>
              <a:t>Sebuah</a:t>
            </a:r>
            <a:r>
              <a:rPr lang="en-ID" sz="2800" cap="none" dirty="0"/>
              <a:t> </a:t>
            </a:r>
            <a:r>
              <a:rPr lang="en-ID" sz="2800" cap="none" dirty="0" err="1"/>
              <a:t>Ikatan</a:t>
            </a:r>
            <a:r>
              <a:rPr lang="en-ID" sz="2800" cap="none" dirty="0"/>
              <a:t> </a:t>
            </a:r>
            <a:r>
              <a:rPr lang="en-ID" sz="2800" cap="none" dirty="0" err="1"/>
              <a:t>Kekeluargaan</a:t>
            </a:r>
            <a:r>
              <a:rPr lang="en-ID" sz="2800" cap="none" dirty="0"/>
              <a:t>. </a:t>
            </a:r>
            <a:br>
              <a:rPr lang="en-ID" sz="2800" cap="none" dirty="0"/>
            </a:br>
            <a:endParaRPr lang="en-US" sz="2800" cap="none" dirty="0"/>
          </a:p>
        </p:txBody>
      </p:sp>
      <p:pic>
        <p:nvPicPr>
          <p:cNvPr id="3" name="Picture 6">
            <a:extLst>
              <a:ext uri="{FF2B5EF4-FFF2-40B4-BE49-F238E27FC236}">
                <a16:creationId xmlns:a16="http://schemas.microsoft.com/office/drawing/2014/main" id="{79858164-E264-8D46-A5A4-8039C73783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1950" y="4051300"/>
            <a:ext cx="4931649" cy="209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1878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A9A3C-CF1C-EC41-B9EA-8B36E9F1B603}"/>
              </a:ext>
            </a:extLst>
          </p:cNvPr>
          <p:cNvSpPr>
            <a:spLocks noGrp="1"/>
          </p:cNvSpPr>
          <p:nvPr>
            <p:ph type="title"/>
          </p:nvPr>
        </p:nvSpPr>
        <p:spPr>
          <a:xfrm>
            <a:off x="5461000" y="618517"/>
            <a:ext cx="5817226" cy="6328383"/>
          </a:xfrm>
        </p:spPr>
        <p:txBody>
          <a:bodyPr>
            <a:normAutofit fontScale="90000"/>
          </a:bodyPr>
          <a:lstStyle/>
          <a:p>
            <a:pPr algn="just"/>
            <a:r>
              <a:rPr lang="en-ID" dirty="0"/>
              <a:t>2. Gorga </a:t>
            </a:r>
            <a:r>
              <a:rPr lang="en-ID" dirty="0" err="1"/>
              <a:t>ipon-ipon</a:t>
            </a:r>
            <a:br>
              <a:rPr lang="en-ID" dirty="0"/>
            </a:br>
            <a:r>
              <a:rPr lang="en-ID" dirty="0"/>
              <a:t>Gorga </a:t>
            </a:r>
            <a:r>
              <a:rPr lang="en-ID" dirty="0" err="1"/>
              <a:t>Ipon-ipon</a:t>
            </a:r>
            <a:r>
              <a:rPr lang="en-ID" dirty="0"/>
              <a:t> </a:t>
            </a:r>
            <a:r>
              <a:rPr lang="en-ID" dirty="0" err="1"/>
              <a:t>adalah</a:t>
            </a:r>
            <a:r>
              <a:rPr lang="en-ID" dirty="0"/>
              <a:t> </a:t>
            </a:r>
            <a:r>
              <a:rPr lang="en-ID" dirty="0" err="1"/>
              <a:t>gorga</a:t>
            </a:r>
            <a:r>
              <a:rPr lang="en-ID" dirty="0"/>
              <a:t> yang </a:t>
            </a:r>
            <a:r>
              <a:rPr lang="en-ID" dirty="0" err="1"/>
              <a:t>disebut</a:t>
            </a:r>
            <a:r>
              <a:rPr lang="en-ID" dirty="0"/>
              <a:t> </a:t>
            </a:r>
            <a:r>
              <a:rPr lang="en-ID" dirty="0" err="1"/>
              <a:t>sebagai</a:t>
            </a:r>
            <a:r>
              <a:rPr lang="en-ID" dirty="0"/>
              <a:t> </a:t>
            </a:r>
            <a:r>
              <a:rPr lang="en-ID" dirty="0" err="1"/>
              <a:t>hiasa</a:t>
            </a:r>
            <a:r>
              <a:rPr lang="en-ID" dirty="0"/>
              <a:t> </a:t>
            </a:r>
            <a:r>
              <a:rPr lang="en-ID" dirty="0" err="1"/>
              <a:t>tepi</a:t>
            </a:r>
            <a:r>
              <a:rPr lang="en-ID" dirty="0"/>
              <a:t>, </a:t>
            </a:r>
            <a:r>
              <a:rPr lang="en-ID" dirty="0" err="1"/>
              <a:t>berfungsi</a:t>
            </a:r>
            <a:r>
              <a:rPr lang="en-ID" dirty="0"/>
              <a:t> </a:t>
            </a:r>
            <a:r>
              <a:rPr lang="en-ID" dirty="0" err="1"/>
              <a:t>sebagai</a:t>
            </a:r>
            <a:r>
              <a:rPr lang="en-ID" dirty="0"/>
              <a:t> </a:t>
            </a:r>
            <a:br>
              <a:rPr lang="en-ID" dirty="0"/>
            </a:br>
            <a:r>
              <a:rPr lang="en-ID" dirty="0" err="1"/>
              <a:t>keindahan</a:t>
            </a:r>
            <a:r>
              <a:rPr lang="en-ID" dirty="0"/>
              <a:t> yang </a:t>
            </a:r>
            <a:r>
              <a:rPr lang="en-ID" dirty="0" err="1"/>
              <a:t>memperkuat</a:t>
            </a:r>
            <a:r>
              <a:rPr lang="en-ID" dirty="0"/>
              <a:t> </a:t>
            </a:r>
            <a:r>
              <a:rPr lang="en-ID" dirty="0" err="1"/>
              <a:t>komposisi</a:t>
            </a:r>
            <a:r>
              <a:rPr lang="en-ID" dirty="0"/>
              <a:t>. </a:t>
            </a:r>
            <a:r>
              <a:rPr lang="en-ID" dirty="0" err="1"/>
              <a:t>Beberapa</a:t>
            </a:r>
            <a:r>
              <a:rPr lang="en-ID" dirty="0"/>
              <a:t> </a:t>
            </a:r>
            <a:r>
              <a:rPr lang="en-ID" dirty="0" err="1"/>
              <a:t>gorga</a:t>
            </a:r>
            <a:r>
              <a:rPr lang="en-ID" dirty="0"/>
              <a:t> </a:t>
            </a:r>
            <a:r>
              <a:rPr lang="en-ID" dirty="0" err="1"/>
              <a:t>Ipon-ipon</a:t>
            </a:r>
            <a:r>
              <a:rPr lang="en-ID" dirty="0"/>
              <a:t> </a:t>
            </a:r>
            <a:r>
              <a:rPr lang="en-ID" dirty="0" err="1"/>
              <a:t>memiliki</a:t>
            </a:r>
            <a:r>
              <a:rPr lang="en-ID" dirty="0"/>
              <a:t> </a:t>
            </a:r>
            <a:r>
              <a:rPr lang="en-ID" dirty="0" err="1"/>
              <a:t>bentuk</a:t>
            </a:r>
            <a:r>
              <a:rPr lang="en-ID" dirty="0"/>
              <a:t> yang </a:t>
            </a:r>
            <a:r>
              <a:rPr lang="en-ID" dirty="0" err="1"/>
              <a:t>sama</a:t>
            </a:r>
            <a:r>
              <a:rPr lang="en-ID" dirty="0"/>
              <a:t> </a:t>
            </a:r>
            <a:r>
              <a:rPr lang="en-ID" dirty="0" err="1"/>
              <a:t>yaitu</a:t>
            </a:r>
            <a:r>
              <a:rPr lang="en-ID" dirty="0"/>
              <a:t> </a:t>
            </a:r>
            <a:r>
              <a:rPr lang="en-ID" dirty="0" err="1"/>
              <a:t>geometris</a:t>
            </a:r>
            <a:r>
              <a:rPr lang="en-ID" dirty="0"/>
              <a:t>, dan salah </a:t>
            </a:r>
            <a:r>
              <a:rPr lang="en-ID" dirty="0" err="1"/>
              <a:t>satu</a:t>
            </a:r>
            <a:r>
              <a:rPr lang="en-ID" dirty="0"/>
              <a:t> </a:t>
            </a:r>
            <a:r>
              <a:rPr lang="en-ID" dirty="0" err="1"/>
              <a:t>bentuk</a:t>
            </a:r>
            <a:r>
              <a:rPr lang="en-ID" dirty="0"/>
              <a:t> </a:t>
            </a:r>
            <a:r>
              <a:rPr lang="en-ID" dirty="0" err="1"/>
              <a:t>geometrisnya</a:t>
            </a:r>
            <a:r>
              <a:rPr lang="en-ID" dirty="0"/>
              <a:t> </a:t>
            </a:r>
            <a:r>
              <a:rPr lang="en-ID" dirty="0" err="1"/>
              <a:t>berlapis</a:t>
            </a:r>
            <a:r>
              <a:rPr lang="en-ID" dirty="0"/>
              <a:t> </a:t>
            </a:r>
            <a:r>
              <a:rPr lang="en-ID" dirty="0" err="1"/>
              <a:t>menyerupai</a:t>
            </a:r>
            <a:r>
              <a:rPr lang="en-ID" dirty="0"/>
              <a:t> </a:t>
            </a:r>
            <a:r>
              <a:rPr lang="en-ID" dirty="0" err="1"/>
              <a:t>empun</a:t>
            </a:r>
            <a:r>
              <a:rPr lang="en-ID" dirty="0"/>
              <a:t>, </a:t>
            </a:r>
            <a:r>
              <a:rPr lang="en-ID" dirty="0" err="1"/>
              <a:t>sehingga</a:t>
            </a:r>
            <a:r>
              <a:rPr lang="en-ID" dirty="0"/>
              <a:t> </a:t>
            </a:r>
            <a:r>
              <a:rPr lang="en-ID" dirty="0" err="1"/>
              <a:t>disebut</a:t>
            </a:r>
            <a:r>
              <a:rPr lang="en-ID" dirty="0"/>
              <a:t> </a:t>
            </a:r>
            <a:r>
              <a:rPr lang="en-ID" dirty="0" err="1"/>
              <a:t>sebagai</a:t>
            </a:r>
            <a:r>
              <a:rPr lang="en-ID" dirty="0"/>
              <a:t> </a:t>
            </a:r>
            <a:r>
              <a:rPr lang="en-ID" dirty="0" err="1"/>
              <a:t>Ombu</a:t>
            </a:r>
            <a:r>
              <a:rPr lang="en-ID" dirty="0"/>
              <a:t> </a:t>
            </a:r>
            <a:r>
              <a:rPr lang="en-ID" dirty="0" err="1"/>
              <a:t>Marhehe</a:t>
            </a:r>
            <a:r>
              <a:rPr lang="en-ID" dirty="0"/>
              <a:t> </a:t>
            </a:r>
            <a:r>
              <a:rPr lang="en-ID" dirty="0" err="1"/>
              <a:t>Ombu</a:t>
            </a:r>
            <a:r>
              <a:rPr lang="en-ID" dirty="0"/>
              <a:t> </a:t>
            </a:r>
            <a:r>
              <a:rPr lang="en-ID" dirty="0" err="1"/>
              <a:t>Marhehe</a:t>
            </a:r>
            <a:r>
              <a:rPr lang="en-ID" dirty="0"/>
              <a:t> </a:t>
            </a:r>
            <a:br>
              <a:rPr lang="en-ID" dirty="0"/>
            </a:br>
            <a:endParaRPr lang="en-US" dirty="0"/>
          </a:p>
        </p:txBody>
      </p:sp>
      <p:pic>
        <p:nvPicPr>
          <p:cNvPr id="5122" name="Picture 2" descr="page5image44571136">
            <a:extLst>
              <a:ext uri="{FF2B5EF4-FFF2-40B4-BE49-F238E27FC236}">
                <a16:creationId xmlns:a16="http://schemas.microsoft.com/office/drawing/2014/main" id="{4257EAE4-C8DF-7A4C-99A6-55653EC819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308100"/>
            <a:ext cx="4622800" cy="271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64746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{180AE3FF-E6C5-7B41-8586-6C249850F89D}tf10001069</Template>
  <TotalTime>5579</TotalTime>
  <Words>676</Words>
  <Application>Microsoft Macintosh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Verdana</vt:lpstr>
      <vt:lpstr>Wingdings 3</vt:lpstr>
      <vt:lpstr>Wisp</vt:lpstr>
      <vt:lpstr>PERANCANGAN TYPEFACE ALFABET MEMANFAATKAN AKSARA</vt:lpstr>
      <vt:lpstr>Typography adalah suatu ilmu dalam memilih dan menata huruf dengan pengetahuan penyebarannya pada ruang-ruang yang ada, untuk menciptakan kesan tertentu semaksimal mungkin. Dengan tujuan memberikan kenyamanan kepada penbaca agar maksud yang ingin disampaikan dapat diterima oleh pembaca.  Perkembangan tipografi kini telah mengikuti perkembangan komputerisasi, sehingga dalam metode perancangan tipografi menjadi lebih mudah. Dalam merancang tipografi, ada beberapa hal yang harus menjadi acuan. Salah satu acuan yang menjadi perhatian adalah anatomi huruf. </vt:lpstr>
      <vt:lpstr>Seperti halnya manusia, huruf juga memiliki anatomi dan struktur pembangun huruf itu sendiri sehingga gabungan antar struktur huruf yang satu dan yang lainnya dapat menjadi pembeda antar huruf satu dengan yang lain.  </vt:lpstr>
      <vt:lpstr>Ditinjau dari sudut geometri, maka garis dasar yang mendominasi struktur huruf dalam alfabet dapat di bagi menjadi 4 kelompok besar12, kelompok garis tegakdatar E F H I L, Kelompok garis tegakmiring A K M N V Z X Y W, kelompok garis tegak-lengkung B D G J P R U dan kelompok garis lengkung C O Q S.  </vt:lpstr>
      <vt:lpstr>PowerPoint Presentation</vt:lpstr>
      <vt:lpstr>Perancangan Tipografi Merupakan Proses Pembuatan Huruf, Angka, Tanda Baca Yang Mengadaptasi Dari Motif Ukir Yang Dimiliki Oleh Masyarakat Di Nusantara Dengan Mengikuti Kaidah Dan Tata Rancangan Tipografi. Penelitian Dilakukan Di Rumah-rumah Adat Batak Yang Ada Di Sumatera Utara. Multikulturalisme Yang Terjadi Di Sumatera Utara Khususnya Di Kota Medan Menimbulkan Penurunan Budaya Masyarakat Batak, Pewarisan Budaya Yang Dapat Dikatakan Hampir Berhenti Karna Budaya Asing Yang Dianggap Lebih Menarik Bagi Generasi Muda Proses Penggarapan Ide Yaitu Dengan Menggabungkan Font Yang Sudah Ada Dengan Motif Ukir Gorga Yang Sudah Melalui Tahapan Stilasi Sehingga Menghasilkan Sebuah Bentuk Baru Yang Mencerminkan Identitas Budaya Batak Itu Sendiri.  </vt:lpstr>
      <vt:lpstr>Tujuan dari perancangan ini yaitu agar kearifan budaya lokal mampu tumbuh dan berkembang baik di kalangan generasi muda. Karya tipografi kreasi dari motif ukir Gorga Batak ini merupakan upaya dalam mempopulerkan budaya (tradisi) keranah seni grafis modern sehingga penggunaan ornamen-ornamen yang berbau tradisi dapat digunakan secara luas sebagai konsep desain para desainer masa kini.</vt:lpstr>
      <vt:lpstr>Ukiran Gorga Memiliki Makna Yang Berbeda Pada Setiap Bentuknya. Menurut Sitanggang (2008) Bahwa Ada Beberapa Jenis Ukiran Gorga, Yaitu: 1. Gorga Sompi  Gorga Sompi Berasal Dari Kata Tompi, Artinya Alat Yang Digunakan Untuk Mengikat Leher Kerbau Pada Gagang Bajak Sewaktu Membajak Di Sawah. Gorga Sompi Dimaknai Sebagai Lambang Ikatan Kebudayaan. Pada Masyarakat Batak Toba Yang Hidupnya Selalu Bekerja Bergotong Royong Terjalin Sebuah Ikatan Kekeluargaan.  </vt:lpstr>
      <vt:lpstr>2. Gorga ipon-ipon Gorga Ipon-ipon adalah gorga yang disebut sebagai hiasa tepi, berfungsi sebagai  keindahan yang memperkuat komposisi. Beberapa gorga Ipon-ipon memiliki bentuk yang sama yaitu geometris, dan salah satu bentuk geometrisnya berlapis menyerupai empun, sehingga disebut sebagai Ombu Marhehe Ombu Marhehe  </vt:lpstr>
      <vt:lpstr>Proses Kreasi Tipografi Bermotif Gorga Batak Dilakukan Dengan Cara Menggabungkan Huruf Awal, Dimana Dalam Perancangan Ini Digunakan Huruf Yang Bersifat Serif Dan Diambil Satu Jenis Huruf Krinkes Decor Personal Use Kemudian Ditambahkan Dengan Motif Gorga Yang Ada Sehingga Menghasilkan Satu Jenis Font Baru Dengan Gaya Khas Tersendiri.  Perancangan Tipografi Ini Lebih Pada Visualisasi Dengan Kaidah Tipografi Yaitu Teknik Kerning Dan Scalling. Proses Identifikasi Terhadap Motif Gorga Melalui Observasi Dan Studi Literatur Kemudian Selanjutnya Memadukannya Dengan Font Yang Sudah Ada Dengan Konsep Yang Menitik Beratkan Pada Aspek-aspek Dari Tipografi Dan Menggambar Layout Sketsa. </vt:lpstr>
      <vt:lpstr>Dalam perancangan tipografi, haruslah memperhatikan konsep awal desain serta memperhatikan prinsip-prinsip dalam tipografi. Ada empat buah prinsip pokok tipografi yang sangat mempengaruhi keberhasilan suatu desain yaitu legability, clarity, visibility, dan readibility.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PERANCANGAN TIPOGRAFI MERUPAKAN PROSES PEMBUATAN HURUF</dc:title>
  <dc:creator>Microsoft Office User</dc:creator>
  <cp:lastModifiedBy>Microsoft Office User</cp:lastModifiedBy>
  <cp:revision>4</cp:revision>
  <dcterms:created xsi:type="dcterms:W3CDTF">2021-11-10T06:41:30Z</dcterms:created>
  <dcterms:modified xsi:type="dcterms:W3CDTF">2022-11-08T00:49:50Z</dcterms:modified>
</cp:coreProperties>
</file>