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96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668" y="350520"/>
            <a:ext cx="1900427" cy="118871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461008" y="1757331"/>
            <a:ext cx="3197860" cy="4663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652007" y="2432710"/>
            <a:ext cx="3258820" cy="398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2668" y="350520"/>
            <a:ext cx="1900427" cy="11887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99794" y="743204"/>
            <a:ext cx="789381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48054" y="2201672"/>
            <a:ext cx="7797291" cy="391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62388" y="6833129"/>
            <a:ext cx="2656840" cy="234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53388" y="6833323"/>
            <a:ext cx="771525" cy="234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22.png"/><Relationship Id="rId21" Type="http://schemas.openxmlformats.org/officeDocument/2006/relationships/image" Target="../media/image40.jpg"/><Relationship Id="rId7" Type="http://schemas.openxmlformats.org/officeDocument/2006/relationships/image" Target="../media/image26.png"/><Relationship Id="rId12" Type="http://schemas.openxmlformats.org/officeDocument/2006/relationships/image" Target="../media/image31.jpg"/><Relationship Id="rId17" Type="http://schemas.openxmlformats.org/officeDocument/2006/relationships/image" Target="../media/image36.png"/><Relationship Id="rId2" Type="http://schemas.openxmlformats.org/officeDocument/2006/relationships/image" Target="../media/image21.jpg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jp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jpg"/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5.png"/><Relationship Id="rId5" Type="http://schemas.openxmlformats.org/officeDocument/2006/relationships/image" Target="../media/image44.jpg"/><Relationship Id="rId4" Type="http://schemas.openxmlformats.org/officeDocument/2006/relationships/image" Target="../media/image4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Relationship Id="rId9" Type="http://schemas.openxmlformats.org/officeDocument/2006/relationships/image" Target="../media/image1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2668" y="350520"/>
            <a:ext cx="9142730" cy="3430904"/>
            <a:chOff x="772668" y="350520"/>
            <a:chExt cx="9142730" cy="3430904"/>
          </a:xfrm>
        </p:grpSpPr>
        <p:sp>
          <p:nvSpPr>
            <p:cNvPr id="3" name="object 3"/>
            <p:cNvSpPr/>
            <p:nvPr/>
          </p:nvSpPr>
          <p:spPr>
            <a:xfrm>
              <a:off x="772668" y="350520"/>
              <a:ext cx="9142730" cy="3430904"/>
            </a:xfrm>
            <a:custGeom>
              <a:avLst/>
              <a:gdLst/>
              <a:ahLst/>
              <a:cxnLst/>
              <a:rect l="l" t="t" r="r" b="b"/>
              <a:pathLst>
                <a:path w="9142730" h="3430904">
                  <a:moveTo>
                    <a:pt x="9142475" y="0"/>
                  </a:moveTo>
                  <a:lnTo>
                    <a:pt x="0" y="0"/>
                  </a:lnTo>
                  <a:lnTo>
                    <a:pt x="0" y="3430523"/>
                  </a:lnTo>
                  <a:lnTo>
                    <a:pt x="9142475" y="3430523"/>
                  </a:lnTo>
                  <a:lnTo>
                    <a:pt x="9142475" y="0"/>
                  </a:lnTo>
                  <a:close/>
                </a:path>
              </a:pathLst>
            </a:custGeom>
            <a:solidFill>
              <a:srgbClr val="1F49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4672" y="426720"/>
              <a:ext cx="316991" cy="117043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53184" y="426720"/>
              <a:ext cx="36575" cy="243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21151" y="426720"/>
              <a:ext cx="6766559" cy="335432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19200" y="1267968"/>
              <a:ext cx="1816607" cy="251307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4672" y="3474720"/>
              <a:ext cx="73152" cy="306323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772668" y="350520"/>
            <a:ext cx="914273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100" dirty="0">
              <a:latin typeface="Times New Roman"/>
              <a:cs typeface="Times New Roman"/>
            </a:endParaRPr>
          </a:p>
          <a:p>
            <a:pPr marL="5227320">
              <a:lnSpc>
                <a:spcPct val="100000"/>
              </a:lnSpc>
              <a:tabLst>
                <a:tab pos="8369934" algn="l"/>
              </a:tabLst>
            </a:pPr>
            <a:r>
              <a:rPr sz="1400" dirty="0" smtClean="0">
                <a:solidFill>
                  <a:srgbClr val="EDEBE1"/>
                </a:solidFill>
                <a:latin typeface="Cambria Math"/>
                <a:cs typeface="Cambria Math"/>
              </a:rPr>
              <a:t>-</a:t>
            </a:r>
            <a:r>
              <a:rPr sz="1400" spc="10" dirty="0" smtClean="0">
                <a:solidFill>
                  <a:srgbClr val="EDEBE1"/>
                </a:solidFill>
                <a:latin typeface="Cambria Math"/>
                <a:cs typeface="Cambria Math"/>
              </a:rPr>
              <a:t> </a:t>
            </a:r>
            <a:r>
              <a:rPr sz="1400" spc="-5" dirty="0">
                <a:solidFill>
                  <a:srgbClr val="EDEBE1"/>
                </a:solidFill>
                <a:latin typeface="Cambria Math"/>
                <a:cs typeface="Cambria Math"/>
              </a:rPr>
              <a:t>Manajemen</a:t>
            </a:r>
            <a:r>
              <a:rPr sz="1400" spc="30" dirty="0">
                <a:solidFill>
                  <a:srgbClr val="EDEBE1"/>
                </a:solidFill>
                <a:latin typeface="Cambria Math"/>
                <a:cs typeface="Cambria Math"/>
              </a:rPr>
              <a:t> </a:t>
            </a:r>
            <a:r>
              <a:rPr sz="1400" spc="-5" dirty="0">
                <a:solidFill>
                  <a:srgbClr val="EDEBE1"/>
                </a:solidFill>
                <a:latin typeface="Cambria Math"/>
                <a:cs typeface="Cambria Math"/>
              </a:rPr>
              <a:t>Operasional	</a:t>
            </a:r>
            <a:r>
              <a:rPr sz="1400" b="1" spc="-55" dirty="0">
                <a:solidFill>
                  <a:srgbClr val="EDEBE1"/>
                </a:solidFill>
                <a:latin typeface="Cambria"/>
                <a:cs typeface="Cambria"/>
              </a:rPr>
              <a:t>1</a:t>
            </a:r>
            <a:endParaRPr sz="1400" dirty="0">
              <a:latin typeface="Cambria"/>
              <a:cs typeface="Cambri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2668" y="3779520"/>
            <a:ext cx="9142475" cy="2545079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877824" y="4911344"/>
            <a:ext cx="8507476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5400" dirty="0" smtClean="0">
                <a:latin typeface="Cambria"/>
                <a:cs typeface="Cambria"/>
              </a:rPr>
              <a:t>      MANAJEMEN OPERASI</a:t>
            </a:r>
            <a:endParaRPr sz="8000" dirty="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31819" y="6394703"/>
            <a:ext cx="6783705" cy="557845"/>
          </a:xfrm>
          <a:prstGeom prst="rect">
            <a:avLst/>
          </a:prstGeom>
          <a:solidFill>
            <a:srgbClr val="4F80BC"/>
          </a:solidFill>
        </p:spPr>
        <p:txBody>
          <a:bodyPr vert="horz" wrap="square" lIns="0" tIns="12573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990"/>
              </a:spcBef>
            </a:pPr>
            <a:r>
              <a:rPr sz="2800" b="1" spc="-110" dirty="0" smtClean="0">
                <a:latin typeface="Cambria"/>
                <a:cs typeface="Cambria"/>
              </a:rPr>
              <a:t>MA</a:t>
            </a:r>
            <a:r>
              <a:rPr lang="en-US" sz="2800" b="1" spc="-110" dirty="0" smtClean="0">
                <a:latin typeface="Cambria"/>
                <a:cs typeface="Cambria"/>
              </a:rPr>
              <a:t>N214</a:t>
            </a:r>
            <a:r>
              <a:rPr sz="2800" b="1" spc="-110" dirty="0" smtClean="0">
                <a:latin typeface="Cambria"/>
                <a:cs typeface="Cambria"/>
              </a:rPr>
              <a:t>30</a:t>
            </a:r>
            <a:r>
              <a:rPr sz="2800" b="1" spc="-50" dirty="0" smtClean="0">
                <a:latin typeface="Cambria"/>
                <a:cs typeface="Cambria"/>
              </a:rPr>
              <a:t> </a:t>
            </a:r>
            <a:r>
              <a:rPr sz="2800" b="1" spc="-150" dirty="0">
                <a:latin typeface="Cambria"/>
                <a:cs typeface="Cambria"/>
              </a:rPr>
              <a:t>Manajemen</a:t>
            </a:r>
            <a:r>
              <a:rPr sz="2800" b="1" spc="-85" dirty="0">
                <a:latin typeface="Cambria"/>
                <a:cs typeface="Cambria"/>
              </a:rPr>
              <a:t> </a:t>
            </a:r>
            <a:r>
              <a:rPr sz="2800" b="1" spc="-145" dirty="0">
                <a:latin typeface="Cambria"/>
                <a:cs typeface="Cambria"/>
              </a:rPr>
              <a:t>Operasional</a:t>
            </a:r>
            <a:endParaRPr sz="2800" dirty="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2668" y="6403847"/>
            <a:ext cx="2239010" cy="711835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135255" rIns="0" bIns="0" rtlCol="0">
            <a:spAutoFit/>
          </a:bodyPr>
          <a:lstStyle/>
          <a:p>
            <a:pPr marL="572770">
              <a:lnSpc>
                <a:spcPct val="100000"/>
              </a:lnSpc>
              <a:spcBef>
                <a:spcPts val="1065"/>
              </a:spcBef>
            </a:pPr>
            <a:r>
              <a:rPr sz="2800" b="1" spc="-114" dirty="0">
                <a:latin typeface="Cambria"/>
                <a:cs typeface="Cambria"/>
              </a:rPr>
              <a:t>M</a:t>
            </a:r>
            <a:r>
              <a:rPr sz="2800" b="1" spc="-145" dirty="0">
                <a:latin typeface="Cambria"/>
                <a:cs typeface="Cambria"/>
              </a:rPr>
              <a:t>a</a:t>
            </a:r>
            <a:r>
              <a:rPr sz="2800" b="1" spc="-130" dirty="0">
                <a:latin typeface="Cambria"/>
                <a:cs typeface="Cambria"/>
              </a:rPr>
              <a:t>t</a:t>
            </a:r>
            <a:r>
              <a:rPr sz="2800" b="1" spc="-160" dirty="0">
                <a:latin typeface="Cambria"/>
                <a:cs typeface="Cambria"/>
              </a:rPr>
              <a:t>er</a:t>
            </a:r>
            <a:r>
              <a:rPr sz="2800" b="1" spc="-105" dirty="0">
                <a:latin typeface="Cambria"/>
                <a:cs typeface="Cambria"/>
              </a:rPr>
              <a:t>i</a:t>
            </a:r>
            <a:r>
              <a:rPr sz="2800" b="1" spc="-75" dirty="0">
                <a:latin typeface="Cambria"/>
                <a:cs typeface="Cambria"/>
              </a:rPr>
              <a:t> </a:t>
            </a:r>
            <a:r>
              <a:rPr sz="2800" b="1" spc="-15" dirty="0">
                <a:latin typeface="Cambria"/>
                <a:cs typeface="Cambria"/>
              </a:rPr>
              <a:t>#</a:t>
            </a:r>
            <a:r>
              <a:rPr sz="2800" b="1" spc="-114" dirty="0">
                <a:latin typeface="Cambria"/>
                <a:cs typeface="Cambria"/>
              </a:rPr>
              <a:t>1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1008" y="711200"/>
            <a:ext cx="73653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330" dirty="0"/>
              <a:t>P</a:t>
            </a:r>
            <a:r>
              <a:rPr sz="4400" spc="-220" dirty="0"/>
              <a:t>e</a:t>
            </a:r>
            <a:r>
              <a:rPr sz="4400" spc="-245" dirty="0"/>
              <a:t>n</a:t>
            </a:r>
            <a:r>
              <a:rPr sz="4400" spc="-160" dirty="0"/>
              <a:t>g</a:t>
            </a:r>
            <a:r>
              <a:rPr sz="4400" spc="-229" dirty="0"/>
              <a:t>e</a:t>
            </a:r>
            <a:r>
              <a:rPr sz="4400" spc="-245" dirty="0"/>
              <a:t>r</a:t>
            </a:r>
            <a:r>
              <a:rPr sz="4400" spc="-160" dirty="0"/>
              <a:t>t</a:t>
            </a:r>
            <a:r>
              <a:rPr sz="4400" spc="-190" dirty="0"/>
              <a:t>i</a:t>
            </a:r>
            <a:r>
              <a:rPr sz="4400" spc="-245" dirty="0"/>
              <a:t>a</a:t>
            </a:r>
            <a:r>
              <a:rPr sz="4400" spc="-200" dirty="0"/>
              <a:t>n</a:t>
            </a:r>
            <a:r>
              <a:rPr sz="4400" spc="-105" dirty="0"/>
              <a:t> </a:t>
            </a:r>
            <a:r>
              <a:rPr sz="4400" spc="-190" dirty="0"/>
              <a:t>M</a:t>
            </a:r>
            <a:r>
              <a:rPr sz="4400" spc="-229" dirty="0"/>
              <a:t>a</a:t>
            </a:r>
            <a:r>
              <a:rPr sz="4400" spc="-235" dirty="0"/>
              <a:t>n</a:t>
            </a:r>
            <a:r>
              <a:rPr sz="4400" spc="-245" dirty="0"/>
              <a:t>a</a:t>
            </a:r>
            <a:r>
              <a:rPr sz="4400" spc="-180" dirty="0"/>
              <a:t>j</a:t>
            </a:r>
            <a:r>
              <a:rPr sz="4400" spc="-240" dirty="0"/>
              <a:t>e</a:t>
            </a:r>
            <a:r>
              <a:rPr sz="4400" spc="-330" dirty="0"/>
              <a:t>m</a:t>
            </a:r>
            <a:r>
              <a:rPr sz="4400" spc="-240" dirty="0"/>
              <a:t>e</a:t>
            </a:r>
            <a:r>
              <a:rPr sz="4400" spc="-200" dirty="0"/>
              <a:t>n</a:t>
            </a:r>
            <a:r>
              <a:rPr sz="4400" spc="-105" dirty="0"/>
              <a:t> </a:t>
            </a:r>
            <a:r>
              <a:rPr sz="4400" spc="-235" dirty="0"/>
              <a:t>O</a:t>
            </a:r>
            <a:r>
              <a:rPr sz="4400" spc="-220" dirty="0"/>
              <a:t>pe</a:t>
            </a:r>
            <a:r>
              <a:rPr sz="4400" spc="-315" dirty="0"/>
              <a:t>r</a:t>
            </a:r>
            <a:r>
              <a:rPr sz="4400" spc="-245" dirty="0"/>
              <a:t>a</a:t>
            </a:r>
            <a:r>
              <a:rPr sz="4400" spc="-165" dirty="0"/>
              <a:t>s</a:t>
            </a:r>
            <a:r>
              <a:rPr sz="4400" spc="-160" dirty="0"/>
              <a:t>i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10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2668" y="3779520"/>
            <a:ext cx="9142730" cy="3427729"/>
          </a:xfrm>
          <a:custGeom>
            <a:avLst/>
            <a:gdLst/>
            <a:ahLst/>
            <a:cxnLst/>
            <a:rect l="l" t="t" r="r" b="b"/>
            <a:pathLst>
              <a:path w="9142730" h="3427729">
                <a:moveTo>
                  <a:pt x="0" y="3427475"/>
                </a:moveTo>
                <a:lnTo>
                  <a:pt x="9142475" y="3427475"/>
                </a:lnTo>
                <a:lnTo>
                  <a:pt x="9142475" y="0"/>
                </a:lnTo>
                <a:lnTo>
                  <a:pt x="0" y="0"/>
                </a:lnTo>
                <a:lnTo>
                  <a:pt x="0" y="3427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461008" y="1965486"/>
            <a:ext cx="7918450" cy="2662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105" marR="5715" indent="-320040" algn="just">
              <a:lnSpc>
                <a:spcPct val="100000"/>
              </a:lnSpc>
              <a:spcBef>
                <a:spcPts val="100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740" algn="l"/>
              </a:tabLst>
            </a:pPr>
            <a:r>
              <a:rPr sz="2400" spc="-5" dirty="0">
                <a:latin typeface="Cambria Math"/>
                <a:cs typeface="Cambria Math"/>
              </a:rPr>
              <a:t>Adalah </a:t>
            </a:r>
            <a:r>
              <a:rPr sz="2400" spc="-10" dirty="0">
                <a:latin typeface="Cambria Math"/>
                <a:cs typeface="Cambria Math"/>
              </a:rPr>
              <a:t>serangkaian kegiatan </a:t>
            </a:r>
            <a:r>
              <a:rPr sz="2400" spc="-20" dirty="0">
                <a:latin typeface="Cambria Math"/>
                <a:cs typeface="Cambria Math"/>
              </a:rPr>
              <a:t>yang </a:t>
            </a:r>
            <a:r>
              <a:rPr sz="2400" spc="-5" dirty="0">
                <a:latin typeface="Cambria Math"/>
                <a:cs typeface="Cambria Math"/>
              </a:rPr>
              <a:t>membuat </a:t>
            </a:r>
            <a:r>
              <a:rPr sz="2400" spc="-10" dirty="0">
                <a:latin typeface="Cambria Math"/>
                <a:cs typeface="Cambria Math"/>
              </a:rPr>
              <a:t>barang/jasa </a:t>
            </a:r>
            <a:r>
              <a:rPr sz="2400" spc="-5" dirty="0">
                <a:latin typeface="Cambria Math"/>
                <a:cs typeface="Cambria Math"/>
              </a:rPr>
              <a:t> melalui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perubahan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masukan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(input)</a:t>
            </a:r>
            <a:r>
              <a:rPr sz="2400" spc="-5" dirty="0">
                <a:latin typeface="Cambria Math"/>
                <a:cs typeface="Cambria Math"/>
              </a:rPr>
              <a:t> menjadi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keluaran 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(output)</a:t>
            </a:r>
            <a:endParaRPr sz="2400">
              <a:latin typeface="Cambria Math"/>
              <a:cs typeface="Cambria Math"/>
            </a:endParaRPr>
          </a:p>
          <a:p>
            <a:pPr marL="332105" marR="5080" indent="-320040" algn="just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740" algn="l"/>
              </a:tabLst>
            </a:pPr>
            <a:r>
              <a:rPr sz="2400" spc="-5" dirty="0">
                <a:latin typeface="Cambria Math"/>
                <a:cs typeface="Cambria Math"/>
              </a:rPr>
              <a:t>Merupakan</a:t>
            </a:r>
            <a:r>
              <a:rPr sz="2400" dirty="0">
                <a:latin typeface="Cambria Math"/>
                <a:cs typeface="Cambria Math"/>
              </a:rPr>
              <a:t> usaha-usaha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pengelolaan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secara</a:t>
            </a:r>
            <a:r>
              <a:rPr sz="2400" spc="-5" dirty="0">
                <a:latin typeface="Cambria Math"/>
                <a:cs typeface="Cambria Math"/>
              </a:rPr>
              <a:t> optimal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penggunaan sumber-sumber </a:t>
            </a:r>
            <a:r>
              <a:rPr sz="2400" spc="-15" dirty="0">
                <a:latin typeface="Cambria Math"/>
                <a:cs typeface="Cambria Math"/>
              </a:rPr>
              <a:t>daya/faktor-faktor produksi 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(inputs) dalam </a:t>
            </a:r>
            <a:r>
              <a:rPr sz="2400" spc="-10" dirty="0">
                <a:latin typeface="Cambria Math"/>
                <a:cs typeface="Cambria Math"/>
              </a:rPr>
              <a:t>proses transformasi </a:t>
            </a:r>
            <a:r>
              <a:rPr sz="2400" spc="-5" dirty="0">
                <a:latin typeface="Cambria Math"/>
                <a:cs typeface="Cambria Math"/>
              </a:rPr>
              <a:t>menjadi </a:t>
            </a:r>
            <a:r>
              <a:rPr sz="2400" spc="-10" dirty="0">
                <a:latin typeface="Cambria Math"/>
                <a:cs typeface="Cambria Math"/>
              </a:rPr>
              <a:t>barang/jasa </a:t>
            </a:r>
            <a:r>
              <a:rPr sz="2400" spc="-5" dirty="0">
                <a:latin typeface="Cambria Math"/>
                <a:cs typeface="Cambria Math"/>
              </a:rPr>
              <a:t> (outputs)</a:t>
            </a:r>
            <a:endParaRPr sz="2400">
              <a:latin typeface="Cambria Math"/>
              <a:cs typeface="Cambria Math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810511" y="5138928"/>
            <a:ext cx="7370445" cy="1216660"/>
            <a:chOff x="1810511" y="5138928"/>
            <a:chExt cx="7370445" cy="121666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10511" y="5138928"/>
              <a:ext cx="1988819" cy="121615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27347" y="5481828"/>
              <a:ext cx="461771" cy="52577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98847" y="5138928"/>
              <a:ext cx="1988819" cy="121615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615683" y="5481828"/>
              <a:ext cx="461771" cy="52577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91755" y="5138928"/>
              <a:ext cx="1988819" cy="1216151"/>
            </a:xfrm>
            <a:prstGeom prst="rect">
              <a:avLst/>
            </a:prstGeom>
          </p:spPr>
        </p:pic>
      </p:grp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1008" y="711200"/>
            <a:ext cx="7623809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40" dirty="0"/>
              <a:t>D</a:t>
            </a:r>
            <a:r>
              <a:rPr sz="4400" spc="-220" dirty="0"/>
              <a:t>e</a:t>
            </a:r>
            <a:r>
              <a:rPr sz="4400" spc="-125" dirty="0"/>
              <a:t>f</a:t>
            </a:r>
            <a:r>
              <a:rPr sz="4400" spc="-190" dirty="0"/>
              <a:t>i</a:t>
            </a:r>
            <a:r>
              <a:rPr sz="4400" spc="-245" dirty="0"/>
              <a:t>n</a:t>
            </a:r>
            <a:r>
              <a:rPr sz="4400" spc="-190" dirty="0"/>
              <a:t>i</a:t>
            </a:r>
            <a:r>
              <a:rPr sz="4400" spc="-165" dirty="0"/>
              <a:t>s</a:t>
            </a:r>
            <a:r>
              <a:rPr sz="4400" spc="-160" dirty="0"/>
              <a:t>i</a:t>
            </a:r>
            <a:r>
              <a:rPr sz="4400" spc="-95" dirty="0"/>
              <a:t> </a:t>
            </a:r>
            <a:r>
              <a:rPr sz="4400" spc="-190" dirty="0"/>
              <a:t>M</a:t>
            </a:r>
            <a:r>
              <a:rPr sz="4400" spc="-229" dirty="0"/>
              <a:t>a</a:t>
            </a:r>
            <a:r>
              <a:rPr sz="4400" spc="-235" dirty="0"/>
              <a:t>n</a:t>
            </a:r>
            <a:r>
              <a:rPr sz="4400" spc="-229" dirty="0"/>
              <a:t>a</a:t>
            </a:r>
            <a:r>
              <a:rPr sz="4400" spc="-180" dirty="0"/>
              <a:t>j</a:t>
            </a:r>
            <a:r>
              <a:rPr sz="4400" spc="-240" dirty="0"/>
              <a:t>e</a:t>
            </a:r>
            <a:r>
              <a:rPr sz="4400" spc="-330" dirty="0"/>
              <a:t>m</a:t>
            </a:r>
            <a:r>
              <a:rPr sz="4400" spc="-240" dirty="0"/>
              <a:t>e</a:t>
            </a:r>
            <a:r>
              <a:rPr sz="4400" spc="-200" dirty="0"/>
              <a:t>n</a:t>
            </a:r>
            <a:r>
              <a:rPr sz="4400" spc="-114" dirty="0"/>
              <a:t> </a:t>
            </a:r>
            <a:r>
              <a:rPr sz="4400" spc="-235" dirty="0"/>
              <a:t>O</a:t>
            </a:r>
            <a:r>
              <a:rPr sz="4400" spc="-220" dirty="0"/>
              <a:t>pe</a:t>
            </a:r>
            <a:r>
              <a:rPr sz="4400" spc="-315" dirty="0"/>
              <a:t>r</a:t>
            </a:r>
            <a:r>
              <a:rPr sz="4400" spc="-245" dirty="0"/>
              <a:t>a</a:t>
            </a:r>
            <a:r>
              <a:rPr sz="4400" spc="-155" dirty="0"/>
              <a:t>s</a:t>
            </a:r>
            <a:r>
              <a:rPr sz="4400" spc="-190" dirty="0"/>
              <a:t>i</a:t>
            </a:r>
            <a:r>
              <a:rPr sz="4400" spc="-235" dirty="0"/>
              <a:t>o</a:t>
            </a:r>
            <a:r>
              <a:rPr sz="4400" spc="-245" dirty="0"/>
              <a:t>na</a:t>
            </a:r>
            <a:r>
              <a:rPr sz="4400" spc="-160" dirty="0"/>
              <a:t>l</a:t>
            </a:r>
            <a:endParaRPr sz="440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61008" y="1965487"/>
            <a:ext cx="34664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100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400" spc="-5" dirty="0">
                <a:latin typeface="Cambria Math"/>
                <a:cs typeface="Cambria Math"/>
              </a:rPr>
              <a:t>Adalah studi tentang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pengambilan</a:t>
            </a:r>
            <a:r>
              <a:rPr sz="2400" spc="-6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keputusan </a:t>
            </a:r>
            <a:r>
              <a:rPr sz="2400" spc="-5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dalam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fungsi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operasi.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82488" y="1965487"/>
            <a:ext cx="369316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100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400" spc="-5" dirty="0">
                <a:latin typeface="Cambria Math"/>
                <a:cs typeface="Cambria Math"/>
              </a:rPr>
              <a:t>Bertanggung </a:t>
            </a:r>
            <a:r>
              <a:rPr sz="2400" spc="-20" dirty="0">
                <a:latin typeface="Cambria Math"/>
                <a:cs typeface="Cambria Math"/>
              </a:rPr>
              <a:t>jawab </a:t>
            </a:r>
            <a:r>
              <a:rPr sz="2400" spc="-5" dirty="0">
                <a:latin typeface="Cambria Math"/>
                <a:cs typeface="Cambria Math"/>
              </a:rPr>
              <a:t>untuk </a:t>
            </a:r>
            <a:r>
              <a:rPr sz="2400" spc="-5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memproduksi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barang</a:t>
            </a:r>
            <a:endParaRPr sz="2400">
              <a:latin typeface="Cambria Math"/>
              <a:cs typeface="Cambria Math"/>
            </a:endParaRPr>
          </a:p>
          <a:p>
            <a:pPr marL="332105">
              <a:lnSpc>
                <a:spcPct val="100000"/>
              </a:lnSpc>
            </a:pPr>
            <a:r>
              <a:rPr sz="2400" spc="-5" dirty="0">
                <a:latin typeface="Cambria Math"/>
                <a:cs typeface="Cambria Math"/>
              </a:rPr>
              <a:t>/jasa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dalam organisasi.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61008" y="3271519"/>
            <a:ext cx="7964170" cy="329311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409"/>
              </a:spcBef>
            </a:pPr>
            <a:r>
              <a:rPr sz="2400" spc="-5" dirty="0">
                <a:latin typeface="Cambria Math"/>
                <a:cs typeface="Cambria Math"/>
              </a:rPr>
              <a:t>Dari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definisi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tersebut,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3 </a:t>
            </a:r>
            <a:r>
              <a:rPr sz="2400" spc="-5" dirty="0">
                <a:latin typeface="Cambria Math"/>
                <a:cs typeface="Cambria Math"/>
              </a:rPr>
              <a:t>hal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yang</a:t>
            </a:r>
            <a:r>
              <a:rPr sz="2400" spc="-5" dirty="0">
                <a:latin typeface="Cambria Math"/>
                <a:cs typeface="Cambria Math"/>
              </a:rPr>
              <a:t> perlu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diperhatikan:</a:t>
            </a:r>
            <a:endParaRPr sz="2400">
              <a:latin typeface="Cambria Math"/>
              <a:cs typeface="Cambria Math"/>
            </a:endParaRPr>
          </a:p>
          <a:p>
            <a:pPr marL="332105" marR="5080" indent="-320040" algn="just">
              <a:lnSpc>
                <a:spcPts val="2590"/>
              </a:lnSpc>
              <a:spcBef>
                <a:spcPts val="640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740" algn="l"/>
              </a:tabLst>
            </a:pPr>
            <a:r>
              <a:rPr sz="2400" b="1" spc="-95" dirty="0">
                <a:latin typeface="Cambria"/>
                <a:cs typeface="Cambria"/>
              </a:rPr>
              <a:t>Fungsi</a:t>
            </a:r>
            <a:r>
              <a:rPr sz="2400" spc="-95" dirty="0">
                <a:latin typeface="Cambria Math"/>
                <a:cs typeface="Cambria Math"/>
              </a:rPr>
              <a:t>,</a:t>
            </a:r>
            <a:r>
              <a:rPr sz="2400" spc="-9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Manajer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operasi</a:t>
            </a:r>
            <a:r>
              <a:rPr sz="2400" spc="-5" dirty="0">
                <a:latin typeface="Cambria Math"/>
                <a:cs typeface="Cambria Math"/>
              </a:rPr>
              <a:t> bertanggung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jawab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untuk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mengelola departemen </a:t>
            </a:r>
            <a:r>
              <a:rPr sz="2400" dirty="0">
                <a:latin typeface="Cambria Math"/>
                <a:cs typeface="Cambria Math"/>
              </a:rPr>
              <a:t>atau </a:t>
            </a:r>
            <a:r>
              <a:rPr sz="2400" spc="-5" dirty="0">
                <a:latin typeface="Cambria Math"/>
                <a:cs typeface="Cambria Math"/>
              </a:rPr>
              <a:t>fungsi dalam organisasi </a:t>
            </a:r>
            <a:r>
              <a:rPr sz="2400" spc="-15" dirty="0">
                <a:latin typeface="Cambria Math"/>
                <a:cs typeface="Cambria Math"/>
              </a:rPr>
              <a:t>yang </a:t>
            </a:r>
            <a:r>
              <a:rPr sz="2400" spc="-10" dirty="0">
                <a:latin typeface="Cambria Math"/>
                <a:cs typeface="Cambria Math"/>
              </a:rPr>
              <a:t> memproduksi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barang</a:t>
            </a:r>
            <a:r>
              <a:rPr sz="2400" spc="-5" dirty="0">
                <a:latin typeface="Cambria Math"/>
                <a:cs typeface="Cambria Math"/>
              </a:rPr>
              <a:t> dan jasa</a:t>
            </a:r>
            <a:endParaRPr sz="2400">
              <a:latin typeface="Cambria Math"/>
              <a:cs typeface="Cambria Math"/>
            </a:endParaRPr>
          </a:p>
          <a:p>
            <a:pPr marL="332105" marR="5080" indent="-320040" algn="just">
              <a:lnSpc>
                <a:spcPts val="2590"/>
              </a:lnSpc>
              <a:spcBef>
                <a:spcPts val="605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740" algn="l"/>
              </a:tabLst>
            </a:pPr>
            <a:r>
              <a:rPr sz="2400" b="1" spc="-95" dirty="0">
                <a:latin typeface="Cambria"/>
                <a:cs typeface="Cambria"/>
              </a:rPr>
              <a:t>Sistem</a:t>
            </a:r>
            <a:r>
              <a:rPr sz="2400" spc="-95" dirty="0">
                <a:latin typeface="Cambria Math"/>
                <a:cs typeface="Cambria Math"/>
              </a:rPr>
              <a:t>,</a:t>
            </a:r>
            <a:r>
              <a:rPr sz="2400" spc="-9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Mengacu</a:t>
            </a:r>
            <a:r>
              <a:rPr sz="2400" dirty="0">
                <a:latin typeface="Cambria Math"/>
                <a:cs typeface="Cambria Math"/>
              </a:rPr>
              <a:t> pada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sistem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transformasi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yang 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memproduksi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barang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atau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jasa.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30" dirty="0">
                <a:latin typeface="Cambria Math"/>
                <a:cs typeface="Cambria Math"/>
              </a:rPr>
              <a:t>Termasuk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didalamnya 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adalah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membuat</a:t>
            </a:r>
            <a:r>
              <a:rPr sz="2400" spc="2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rancangan </a:t>
            </a:r>
            <a:r>
              <a:rPr sz="2400" spc="-5" dirty="0">
                <a:latin typeface="Cambria Math"/>
                <a:cs typeface="Cambria Math"/>
              </a:rPr>
              <a:t>dan analisis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operasi</a:t>
            </a:r>
            <a:endParaRPr sz="2400">
              <a:latin typeface="Cambria Math"/>
              <a:cs typeface="Cambria Math"/>
            </a:endParaRPr>
          </a:p>
          <a:p>
            <a:pPr marL="332105" marR="6350" indent="-320040" algn="just">
              <a:lnSpc>
                <a:spcPts val="2590"/>
              </a:lnSpc>
              <a:spcBef>
                <a:spcPts val="610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740" algn="l"/>
              </a:tabLst>
            </a:pPr>
            <a:r>
              <a:rPr sz="2400" b="1" spc="-120" dirty="0">
                <a:latin typeface="Cambria"/>
                <a:cs typeface="Cambria"/>
              </a:rPr>
              <a:t>Keputusan</a:t>
            </a:r>
            <a:r>
              <a:rPr sz="2400" spc="-120" dirty="0">
                <a:latin typeface="Cambria Math"/>
                <a:cs typeface="Cambria Math"/>
              </a:rPr>
              <a:t>,</a:t>
            </a:r>
            <a:r>
              <a:rPr sz="2400" spc="-114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Menyatakan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pengambilan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keputusan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sebagai </a:t>
            </a:r>
            <a:r>
              <a:rPr sz="2400" spc="-5" dirty="0">
                <a:latin typeface="Cambria Math"/>
                <a:cs typeface="Cambria Math"/>
              </a:rPr>
              <a:t> unsur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penting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dalam</a:t>
            </a:r>
            <a:r>
              <a:rPr sz="2400" spc="1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manajemen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operasional.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11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4055" y="743204"/>
            <a:ext cx="76688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90" dirty="0"/>
              <a:t>P</a:t>
            </a:r>
            <a:r>
              <a:rPr spc="-210" dirty="0"/>
              <a:t>e</a:t>
            </a:r>
            <a:r>
              <a:rPr spc="-220" dirty="0"/>
              <a:t>n</a:t>
            </a:r>
            <a:r>
              <a:rPr spc="-145" dirty="0"/>
              <a:t>t</a:t>
            </a:r>
            <a:r>
              <a:rPr spc="-170" dirty="0"/>
              <a:t>i</a:t>
            </a:r>
            <a:r>
              <a:rPr spc="-229" dirty="0"/>
              <a:t>n</a:t>
            </a:r>
            <a:r>
              <a:rPr spc="-140" dirty="0"/>
              <a:t>g</a:t>
            </a:r>
            <a:r>
              <a:rPr spc="-305" dirty="0"/>
              <a:t>n</a:t>
            </a:r>
            <a:r>
              <a:rPr spc="-245" dirty="0"/>
              <a:t>y</a:t>
            </a:r>
            <a:r>
              <a:rPr spc="-190" dirty="0"/>
              <a:t>a</a:t>
            </a:r>
            <a:r>
              <a:rPr spc="-110" dirty="0"/>
              <a:t> </a:t>
            </a:r>
            <a:r>
              <a:rPr spc="-175" dirty="0"/>
              <a:t>M</a:t>
            </a:r>
            <a:r>
              <a:rPr spc="-210" dirty="0"/>
              <a:t>a</a:t>
            </a:r>
            <a:r>
              <a:rPr spc="-220" dirty="0"/>
              <a:t>na</a:t>
            </a:r>
            <a:r>
              <a:rPr spc="-170" dirty="0"/>
              <a:t>j</a:t>
            </a:r>
            <a:r>
              <a:rPr spc="-210" dirty="0"/>
              <a:t>e</a:t>
            </a:r>
            <a:r>
              <a:rPr spc="-305" dirty="0"/>
              <a:t>m</a:t>
            </a:r>
            <a:r>
              <a:rPr spc="-220" dirty="0"/>
              <a:t>e</a:t>
            </a:r>
            <a:r>
              <a:rPr spc="-185" dirty="0"/>
              <a:t>n</a:t>
            </a:r>
            <a:r>
              <a:rPr spc="-114" dirty="0"/>
              <a:t> </a:t>
            </a:r>
            <a:r>
              <a:rPr spc="-204" dirty="0"/>
              <a:t>O</a:t>
            </a:r>
            <a:r>
              <a:rPr spc="-195" dirty="0"/>
              <a:t>pe</a:t>
            </a:r>
            <a:r>
              <a:rPr spc="-305" dirty="0"/>
              <a:t>r</a:t>
            </a:r>
            <a:r>
              <a:rPr spc="-220" dirty="0"/>
              <a:t>a</a:t>
            </a:r>
            <a:r>
              <a:rPr spc="-150" dirty="0"/>
              <a:t>s</a:t>
            </a:r>
            <a:r>
              <a:rPr spc="-170" dirty="0"/>
              <a:t>i</a:t>
            </a:r>
            <a:r>
              <a:rPr spc="-195" dirty="0"/>
              <a:t>o</a:t>
            </a:r>
            <a:r>
              <a:rPr spc="-229" dirty="0"/>
              <a:t>n</a:t>
            </a:r>
            <a:r>
              <a:rPr spc="-235" dirty="0"/>
              <a:t>a</a:t>
            </a:r>
            <a:r>
              <a:rPr spc="-150" dirty="0"/>
              <a:t>l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12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4055" y="1973072"/>
            <a:ext cx="7997825" cy="3211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5080" indent="-320040" algn="just">
              <a:lnSpc>
                <a:spcPct val="100000"/>
              </a:lnSpc>
              <a:spcBef>
                <a:spcPts val="10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5" dirty="0">
                <a:latin typeface="Cambria Math"/>
                <a:cs typeface="Cambria Math"/>
              </a:rPr>
              <a:t>Salah satu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alasan mengapa belajar Manajemen 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Operasi</a:t>
            </a:r>
            <a:r>
              <a:rPr sz="2900" spc="-5" dirty="0">
                <a:latin typeface="Cambria Math"/>
                <a:cs typeface="Cambria Math"/>
              </a:rPr>
              <a:t> adalah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untuk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mengetahui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bagaimana </a:t>
            </a:r>
            <a:r>
              <a:rPr sz="2900" spc="-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barang/jasa</a:t>
            </a:r>
            <a:r>
              <a:rPr sz="2900" spc="-4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diproduksi</a:t>
            </a:r>
            <a:endParaRPr sz="29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BF4F4D"/>
              </a:buClr>
              <a:buFont typeface="Wingdings"/>
              <a:buChar char=""/>
            </a:pPr>
            <a:endParaRPr sz="3550">
              <a:latin typeface="Cambria Math"/>
              <a:cs typeface="Cambria Math"/>
            </a:endParaRPr>
          </a:p>
          <a:p>
            <a:pPr marL="332105" marR="6985" indent="-320040" algn="just">
              <a:lnSpc>
                <a:spcPct val="100000"/>
              </a:lnSpc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5" dirty="0">
                <a:latin typeface="Cambria Math"/>
                <a:cs typeface="Cambria Math"/>
              </a:rPr>
              <a:t>Sebagai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bagian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dari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fungsi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organisasi,</a:t>
            </a:r>
            <a:r>
              <a:rPr sz="2900" spc="-5" dirty="0">
                <a:latin typeface="Cambria Math"/>
                <a:cs typeface="Cambria Math"/>
              </a:rPr>
              <a:t> </a:t>
            </a:r>
            <a:r>
              <a:rPr sz="2900" spc="-15" dirty="0">
                <a:latin typeface="Cambria Math"/>
                <a:cs typeface="Cambria Math"/>
              </a:rPr>
              <a:t>maka </a:t>
            </a:r>
            <a:r>
              <a:rPr sz="2900" spc="-62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Operasi </a:t>
            </a:r>
            <a:r>
              <a:rPr sz="2900" spc="-5" dirty="0">
                <a:latin typeface="Cambria Math"/>
                <a:cs typeface="Cambria Math"/>
              </a:rPr>
              <a:t>selalu </a:t>
            </a:r>
            <a:r>
              <a:rPr sz="2900" spc="-10" dirty="0">
                <a:latin typeface="Cambria Math"/>
                <a:cs typeface="Cambria Math"/>
              </a:rPr>
              <a:t>berkaitan dengan </a:t>
            </a:r>
            <a:r>
              <a:rPr sz="2900" spc="-5" dirty="0">
                <a:latin typeface="Cambria Math"/>
                <a:cs typeface="Cambria Math"/>
              </a:rPr>
              <a:t>bidang </a:t>
            </a:r>
            <a:r>
              <a:rPr sz="2900" spc="-25" dirty="0">
                <a:latin typeface="Cambria Math"/>
                <a:cs typeface="Cambria Math"/>
              </a:rPr>
              <a:t>lainnya </a:t>
            </a:r>
            <a:r>
              <a:rPr sz="2900" spc="-2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dalam</a:t>
            </a:r>
            <a:r>
              <a:rPr sz="2900" spc="-2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organiasasi.</a:t>
            </a:r>
            <a:endParaRPr sz="29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2668" y="1630680"/>
            <a:ext cx="532130" cy="227329"/>
          </a:xfrm>
          <a:custGeom>
            <a:avLst/>
            <a:gdLst/>
            <a:ahLst/>
            <a:cxnLst/>
            <a:rect l="l" t="t" r="r" b="b"/>
            <a:pathLst>
              <a:path w="532130" h="227330">
                <a:moveTo>
                  <a:pt x="531875" y="0"/>
                </a:moveTo>
                <a:lnTo>
                  <a:pt x="0" y="0"/>
                </a:lnTo>
                <a:lnTo>
                  <a:pt x="0" y="227075"/>
                </a:lnTo>
                <a:lnTo>
                  <a:pt x="531875" y="227075"/>
                </a:lnTo>
                <a:lnTo>
                  <a:pt x="531875" y="0"/>
                </a:lnTo>
                <a:close/>
              </a:path>
            </a:pathLst>
          </a:custGeom>
          <a:solidFill>
            <a:srgbClr val="E46B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583501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65" dirty="0"/>
              <a:t>F</a:t>
            </a:r>
            <a:r>
              <a:rPr sz="4400" spc="-235" dirty="0"/>
              <a:t>u</a:t>
            </a:r>
            <a:r>
              <a:rPr sz="4400" spc="-245" dirty="0"/>
              <a:t>n</a:t>
            </a:r>
            <a:r>
              <a:rPr sz="4400" spc="-160" dirty="0"/>
              <a:t>g</a:t>
            </a:r>
            <a:r>
              <a:rPr sz="4400" spc="-155" dirty="0"/>
              <a:t>s</a:t>
            </a:r>
            <a:r>
              <a:rPr sz="4400" spc="-160" dirty="0"/>
              <a:t>i</a:t>
            </a:r>
            <a:r>
              <a:rPr sz="4400" spc="-95" dirty="0"/>
              <a:t> </a:t>
            </a:r>
            <a:r>
              <a:rPr sz="4400" spc="-175" dirty="0"/>
              <a:t>U</a:t>
            </a:r>
            <a:r>
              <a:rPr sz="4400" spc="-135" dirty="0"/>
              <a:t>t</a:t>
            </a:r>
            <a:r>
              <a:rPr sz="4400" spc="-229" dirty="0"/>
              <a:t>a</a:t>
            </a:r>
            <a:r>
              <a:rPr sz="4400" spc="-320" dirty="0"/>
              <a:t>m</a:t>
            </a:r>
            <a:r>
              <a:rPr sz="4400" spc="-204" dirty="0"/>
              <a:t>a</a:t>
            </a:r>
            <a:r>
              <a:rPr sz="4400" spc="-105" dirty="0"/>
              <a:t> </a:t>
            </a:r>
            <a:r>
              <a:rPr sz="4400" spc="-235" dirty="0"/>
              <a:t>O</a:t>
            </a:r>
            <a:r>
              <a:rPr sz="4400" spc="-260" dirty="0"/>
              <a:t>r</a:t>
            </a:r>
            <a:r>
              <a:rPr sz="4400" spc="-180" dirty="0"/>
              <a:t>g</a:t>
            </a:r>
            <a:r>
              <a:rPr sz="4400" spc="-229" dirty="0"/>
              <a:t>a</a:t>
            </a:r>
            <a:r>
              <a:rPr sz="4400" spc="-245" dirty="0"/>
              <a:t>n</a:t>
            </a:r>
            <a:r>
              <a:rPr sz="4400" spc="-190" dirty="0"/>
              <a:t>i</a:t>
            </a:r>
            <a:r>
              <a:rPr sz="4400" spc="-155" dirty="0"/>
              <a:t>s</a:t>
            </a:r>
            <a:r>
              <a:rPr sz="4400" spc="-245" dirty="0"/>
              <a:t>a</a:t>
            </a:r>
            <a:r>
              <a:rPr sz="4400" spc="-165" dirty="0"/>
              <a:t>s</a:t>
            </a:r>
            <a:r>
              <a:rPr sz="4400" spc="-160" dirty="0"/>
              <a:t>i</a:t>
            </a:r>
            <a:endParaRPr sz="4400"/>
          </a:p>
        </p:txBody>
      </p:sp>
      <p:sp>
        <p:nvSpPr>
          <p:cNvPr id="5" name="object 5"/>
          <p:cNvSpPr txBox="1"/>
          <p:nvPr/>
        </p:nvSpPr>
        <p:spPr>
          <a:xfrm>
            <a:off x="941958" y="1617979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</a:t>
            </a: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449323" y="3297935"/>
            <a:ext cx="2886710" cy="2118360"/>
            <a:chOff x="1449323" y="3297935"/>
            <a:chExt cx="2886710" cy="2118360"/>
          </a:xfrm>
        </p:grpSpPr>
        <p:sp>
          <p:nvSpPr>
            <p:cNvPr id="7" name="object 7"/>
            <p:cNvSpPr/>
            <p:nvPr/>
          </p:nvSpPr>
          <p:spPr>
            <a:xfrm>
              <a:off x="1458467" y="3308603"/>
              <a:ext cx="1884045" cy="472440"/>
            </a:xfrm>
            <a:custGeom>
              <a:avLst/>
              <a:gdLst/>
              <a:ahLst/>
              <a:cxnLst/>
              <a:rect l="l" t="t" r="r" b="b"/>
              <a:pathLst>
                <a:path w="1884045" h="472439">
                  <a:moveTo>
                    <a:pt x="1732787" y="0"/>
                  </a:moveTo>
                  <a:lnTo>
                    <a:pt x="150876" y="0"/>
                  </a:lnTo>
                  <a:lnTo>
                    <a:pt x="103583" y="7632"/>
                  </a:lnTo>
                  <a:lnTo>
                    <a:pt x="62215" y="28870"/>
                  </a:lnTo>
                  <a:lnTo>
                    <a:pt x="29407" y="61228"/>
                  </a:lnTo>
                  <a:lnTo>
                    <a:pt x="7790" y="102217"/>
                  </a:lnTo>
                  <a:lnTo>
                    <a:pt x="0" y="149351"/>
                  </a:lnTo>
                  <a:lnTo>
                    <a:pt x="0" y="472439"/>
                  </a:lnTo>
                  <a:lnTo>
                    <a:pt x="1883663" y="472439"/>
                  </a:lnTo>
                  <a:lnTo>
                    <a:pt x="1883663" y="149351"/>
                  </a:lnTo>
                  <a:lnTo>
                    <a:pt x="1875873" y="102217"/>
                  </a:lnTo>
                  <a:lnTo>
                    <a:pt x="1854256" y="61228"/>
                  </a:lnTo>
                  <a:lnTo>
                    <a:pt x="1821448" y="28870"/>
                  </a:lnTo>
                  <a:lnTo>
                    <a:pt x="1780080" y="7632"/>
                  </a:lnTo>
                  <a:lnTo>
                    <a:pt x="1732787" y="0"/>
                  </a:lnTo>
                  <a:close/>
                </a:path>
              </a:pathLst>
            </a:custGeom>
            <a:solidFill>
              <a:srgbClr val="4BA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49323" y="3297935"/>
              <a:ext cx="1902460" cy="483234"/>
            </a:xfrm>
            <a:custGeom>
              <a:avLst/>
              <a:gdLst/>
              <a:ahLst/>
              <a:cxnLst/>
              <a:rect l="l" t="t" r="r" b="b"/>
              <a:pathLst>
                <a:path w="1902460" h="483235">
                  <a:moveTo>
                    <a:pt x="1741931" y="0"/>
                  </a:moveTo>
                  <a:lnTo>
                    <a:pt x="160020" y="0"/>
                  </a:lnTo>
                  <a:lnTo>
                    <a:pt x="128015" y="3048"/>
                  </a:lnTo>
                  <a:lnTo>
                    <a:pt x="83820" y="19812"/>
                  </a:lnTo>
                  <a:lnTo>
                    <a:pt x="47243" y="47244"/>
                  </a:lnTo>
                  <a:lnTo>
                    <a:pt x="12192" y="99060"/>
                  </a:lnTo>
                  <a:lnTo>
                    <a:pt x="1524" y="144780"/>
                  </a:lnTo>
                  <a:lnTo>
                    <a:pt x="0" y="160020"/>
                  </a:lnTo>
                  <a:lnTo>
                    <a:pt x="0" y="483107"/>
                  </a:lnTo>
                  <a:lnTo>
                    <a:pt x="19812" y="483107"/>
                  </a:lnTo>
                  <a:lnTo>
                    <a:pt x="19812" y="146304"/>
                  </a:lnTo>
                  <a:lnTo>
                    <a:pt x="22859" y="131064"/>
                  </a:lnTo>
                  <a:lnTo>
                    <a:pt x="36575" y="92964"/>
                  </a:lnTo>
                  <a:lnTo>
                    <a:pt x="60959" y="60960"/>
                  </a:lnTo>
                  <a:lnTo>
                    <a:pt x="92964" y="36576"/>
                  </a:lnTo>
                  <a:lnTo>
                    <a:pt x="146303" y="19812"/>
                  </a:lnTo>
                  <a:lnTo>
                    <a:pt x="1818131" y="19812"/>
                  </a:lnTo>
                  <a:lnTo>
                    <a:pt x="1802891" y="12192"/>
                  </a:lnTo>
                  <a:lnTo>
                    <a:pt x="1789175" y="7620"/>
                  </a:lnTo>
                  <a:lnTo>
                    <a:pt x="1773935" y="3048"/>
                  </a:lnTo>
                  <a:lnTo>
                    <a:pt x="1741931" y="0"/>
                  </a:lnTo>
                  <a:close/>
                </a:path>
                <a:path w="1902460" h="483235">
                  <a:moveTo>
                    <a:pt x="1818131" y="19812"/>
                  </a:moveTo>
                  <a:lnTo>
                    <a:pt x="1757171" y="19812"/>
                  </a:lnTo>
                  <a:lnTo>
                    <a:pt x="1784603" y="25908"/>
                  </a:lnTo>
                  <a:lnTo>
                    <a:pt x="1796795" y="30480"/>
                  </a:lnTo>
                  <a:lnTo>
                    <a:pt x="1831847" y="51816"/>
                  </a:lnTo>
                  <a:lnTo>
                    <a:pt x="1850135" y="71628"/>
                  </a:lnTo>
                  <a:lnTo>
                    <a:pt x="1859279" y="82296"/>
                  </a:lnTo>
                  <a:lnTo>
                    <a:pt x="1876043" y="118872"/>
                  </a:lnTo>
                  <a:lnTo>
                    <a:pt x="1882139" y="146304"/>
                  </a:lnTo>
                  <a:lnTo>
                    <a:pt x="1882139" y="483107"/>
                  </a:lnTo>
                  <a:lnTo>
                    <a:pt x="1901951" y="483107"/>
                  </a:lnTo>
                  <a:lnTo>
                    <a:pt x="1901951" y="160020"/>
                  </a:lnTo>
                  <a:lnTo>
                    <a:pt x="1900427" y="143256"/>
                  </a:lnTo>
                  <a:lnTo>
                    <a:pt x="1889759" y="97536"/>
                  </a:lnTo>
                  <a:lnTo>
                    <a:pt x="1865375" y="57912"/>
                  </a:lnTo>
                  <a:lnTo>
                    <a:pt x="1830323" y="27432"/>
                  </a:lnTo>
                  <a:lnTo>
                    <a:pt x="1818131" y="198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497835" y="4273295"/>
              <a:ext cx="1838325" cy="1143000"/>
            </a:xfrm>
            <a:custGeom>
              <a:avLst/>
              <a:gdLst/>
              <a:ahLst/>
              <a:cxnLst/>
              <a:rect l="l" t="t" r="r" b="b"/>
              <a:pathLst>
                <a:path w="1838325" h="1143000">
                  <a:moveTo>
                    <a:pt x="147827" y="0"/>
                  </a:moveTo>
                  <a:lnTo>
                    <a:pt x="0" y="304800"/>
                  </a:lnTo>
                  <a:lnTo>
                    <a:pt x="1510283" y="1040891"/>
                  </a:lnTo>
                  <a:lnTo>
                    <a:pt x="1459991" y="1142999"/>
                  </a:lnTo>
                  <a:lnTo>
                    <a:pt x="1837943" y="1011935"/>
                  </a:lnTo>
                  <a:lnTo>
                    <a:pt x="1708403" y="633983"/>
                  </a:lnTo>
                  <a:lnTo>
                    <a:pt x="1658111" y="736091"/>
                  </a:lnTo>
                  <a:lnTo>
                    <a:pt x="147827" y="0"/>
                  </a:lnTo>
                  <a:close/>
                </a:path>
              </a:pathLst>
            </a:custGeom>
            <a:solidFill>
              <a:srgbClr val="4BA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58467" y="3779519"/>
              <a:ext cx="1884045" cy="1035050"/>
            </a:xfrm>
            <a:custGeom>
              <a:avLst/>
              <a:gdLst/>
              <a:ahLst/>
              <a:cxnLst/>
              <a:rect l="l" t="t" r="r" b="b"/>
              <a:pathLst>
                <a:path w="1884045" h="1035050">
                  <a:moveTo>
                    <a:pt x="1883663" y="0"/>
                  </a:moveTo>
                  <a:lnTo>
                    <a:pt x="0" y="0"/>
                  </a:lnTo>
                  <a:lnTo>
                    <a:pt x="0" y="883919"/>
                  </a:lnTo>
                  <a:lnTo>
                    <a:pt x="7790" y="931212"/>
                  </a:lnTo>
                  <a:lnTo>
                    <a:pt x="29407" y="972580"/>
                  </a:lnTo>
                  <a:lnTo>
                    <a:pt x="62215" y="1005388"/>
                  </a:lnTo>
                  <a:lnTo>
                    <a:pt x="103583" y="1027005"/>
                  </a:lnTo>
                  <a:lnTo>
                    <a:pt x="150876" y="1034795"/>
                  </a:lnTo>
                  <a:lnTo>
                    <a:pt x="1732787" y="1034795"/>
                  </a:lnTo>
                  <a:lnTo>
                    <a:pt x="1780080" y="1027005"/>
                  </a:lnTo>
                  <a:lnTo>
                    <a:pt x="1821448" y="1005388"/>
                  </a:lnTo>
                  <a:lnTo>
                    <a:pt x="1854256" y="972580"/>
                  </a:lnTo>
                  <a:lnTo>
                    <a:pt x="1875873" y="931212"/>
                  </a:lnTo>
                  <a:lnTo>
                    <a:pt x="1883663" y="883919"/>
                  </a:lnTo>
                  <a:lnTo>
                    <a:pt x="1883663" y="0"/>
                  </a:lnTo>
                  <a:close/>
                </a:path>
              </a:pathLst>
            </a:custGeom>
            <a:solidFill>
              <a:srgbClr val="4BA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49323" y="3779519"/>
              <a:ext cx="1902460" cy="1043940"/>
            </a:xfrm>
            <a:custGeom>
              <a:avLst/>
              <a:gdLst/>
              <a:ahLst/>
              <a:cxnLst/>
              <a:rect l="l" t="t" r="r" b="b"/>
              <a:pathLst>
                <a:path w="1902460" h="1043939">
                  <a:moveTo>
                    <a:pt x="19812" y="0"/>
                  </a:moveTo>
                  <a:lnTo>
                    <a:pt x="0" y="0"/>
                  </a:lnTo>
                  <a:lnTo>
                    <a:pt x="0" y="883919"/>
                  </a:lnTo>
                  <a:lnTo>
                    <a:pt x="7620" y="931163"/>
                  </a:lnTo>
                  <a:lnTo>
                    <a:pt x="27431" y="973835"/>
                  </a:lnTo>
                  <a:lnTo>
                    <a:pt x="59436" y="1007363"/>
                  </a:lnTo>
                  <a:lnTo>
                    <a:pt x="99059" y="1031747"/>
                  </a:lnTo>
                  <a:lnTo>
                    <a:pt x="160020" y="1043939"/>
                  </a:lnTo>
                  <a:lnTo>
                    <a:pt x="1741931" y="1043939"/>
                  </a:lnTo>
                  <a:lnTo>
                    <a:pt x="1773935" y="1040891"/>
                  </a:lnTo>
                  <a:lnTo>
                    <a:pt x="1804415" y="1031747"/>
                  </a:lnTo>
                  <a:lnTo>
                    <a:pt x="1818131" y="1024127"/>
                  </a:lnTo>
                  <a:lnTo>
                    <a:pt x="144780" y="1024127"/>
                  </a:lnTo>
                  <a:lnTo>
                    <a:pt x="117348" y="1018031"/>
                  </a:lnTo>
                  <a:lnTo>
                    <a:pt x="80772" y="999743"/>
                  </a:lnTo>
                  <a:lnTo>
                    <a:pt x="51815" y="973835"/>
                  </a:lnTo>
                  <a:lnTo>
                    <a:pt x="30480" y="938783"/>
                  </a:lnTo>
                  <a:lnTo>
                    <a:pt x="19812" y="897635"/>
                  </a:lnTo>
                  <a:lnTo>
                    <a:pt x="19812" y="0"/>
                  </a:lnTo>
                  <a:close/>
                </a:path>
                <a:path w="1902460" h="1043939">
                  <a:moveTo>
                    <a:pt x="1901951" y="0"/>
                  </a:moveTo>
                  <a:lnTo>
                    <a:pt x="1882139" y="0"/>
                  </a:lnTo>
                  <a:lnTo>
                    <a:pt x="1882139" y="899159"/>
                  </a:lnTo>
                  <a:lnTo>
                    <a:pt x="1876043" y="926591"/>
                  </a:lnTo>
                  <a:lnTo>
                    <a:pt x="1857755" y="963167"/>
                  </a:lnTo>
                  <a:lnTo>
                    <a:pt x="1831847" y="992123"/>
                  </a:lnTo>
                  <a:lnTo>
                    <a:pt x="1796795" y="1013459"/>
                  </a:lnTo>
                  <a:lnTo>
                    <a:pt x="1755647" y="1024127"/>
                  </a:lnTo>
                  <a:lnTo>
                    <a:pt x="1818131" y="1024127"/>
                  </a:lnTo>
                  <a:lnTo>
                    <a:pt x="1854707" y="996695"/>
                  </a:lnTo>
                  <a:lnTo>
                    <a:pt x="1882139" y="960119"/>
                  </a:lnTo>
                  <a:lnTo>
                    <a:pt x="1898903" y="915923"/>
                  </a:lnTo>
                  <a:lnTo>
                    <a:pt x="1900427" y="899159"/>
                  </a:lnTo>
                  <a:lnTo>
                    <a:pt x="1901951" y="883919"/>
                  </a:lnTo>
                  <a:lnTo>
                    <a:pt x="19019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4549139" y="2095500"/>
            <a:ext cx="1900555" cy="1685925"/>
            <a:chOff x="4549139" y="2095500"/>
            <a:chExt cx="1900555" cy="1685925"/>
          </a:xfrm>
        </p:grpSpPr>
        <p:sp>
          <p:nvSpPr>
            <p:cNvPr id="13" name="object 13"/>
            <p:cNvSpPr/>
            <p:nvPr/>
          </p:nvSpPr>
          <p:spPr>
            <a:xfrm>
              <a:off x="5329427" y="2857500"/>
              <a:ext cx="340360" cy="923925"/>
            </a:xfrm>
            <a:custGeom>
              <a:avLst/>
              <a:gdLst/>
              <a:ahLst/>
              <a:cxnLst/>
              <a:rect l="l" t="t" r="r" b="b"/>
              <a:pathLst>
                <a:path w="340360" h="923925">
                  <a:moveTo>
                    <a:pt x="339851" y="923543"/>
                  </a:moveTo>
                  <a:lnTo>
                    <a:pt x="0" y="923543"/>
                  </a:lnTo>
                  <a:lnTo>
                    <a:pt x="0" y="0"/>
                  </a:lnTo>
                  <a:lnTo>
                    <a:pt x="339851" y="0"/>
                  </a:lnTo>
                  <a:lnTo>
                    <a:pt x="339851" y="923543"/>
                  </a:lnTo>
                  <a:close/>
                </a:path>
              </a:pathLst>
            </a:custGeom>
            <a:solidFill>
              <a:srgbClr val="60E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558283" y="2104644"/>
              <a:ext cx="1882139" cy="1506220"/>
            </a:xfrm>
            <a:custGeom>
              <a:avLst/>
              <a:gdLst/>
              <a:ahLst/>
              <a:cxnLst/>
              <a:rect l="l" t="t" r="r" b="b"/>
              <a:pathLst>
                <a:path w="1882139" h="1506220">
                  <a:moveTo>
                    <a:pt x="1731263" y="0"/>
                  </a:moveTo>
                  <a:lnTo>
                    <a:pt x="150875" y="0"/>
                  </a:lnTo>
                  <a:lnTo>
                    <a:pt x="102998" y="7644"/>
                  </a:lnTo>
                  <a:lnTo>
                    <a:pt x="61557" y="28968"/>
                  </a:lnTo>
                  <a:lnTo>
                    <a:pt x="28968" y="61557"/>
                  </a:lnTo>
                  <a:lnTo>
                    <a:pt x="7644" y="102998"/>
                  </a:lnTo>
                  <a:lnTo>
                    <a:pt x="0" y="150875"/>
                  </a:lnTo>
                  <a:lnTo>
                    <a:pt x="0" y="1354835"/>
                  </a:lnTo>
                  <a:lnTo>
                    <a:pt x="7644" y="1402713"/>
                  </a:lnTo>
                  <a:lnTo>
                    <a:pt x="28968" y="1444154"/>
                  </a:lnTo>
                  <a:lnTo>
                    <a:pt x="61557" y="1476743"/>
                  </a:lnTo>
                  <a:lnTo>
                    <a:pt x="102998" y="1498067"/>
                  </a:lnTo>
                  <a:lnTo>
                    <a:pt x="150875" y="1505711"/>
                  </a:lnTo>
                  <a:lnTo>
                    <a:pt x="1731263" y="1505711"/>
                  </a:lnTo>
                  <a:lnTo>
                    <a:pt x="1779141" y="1498067"/>
                  </a:lnTo>
                  <a:lnTo>
                    <a:pt x="1820582" y="1476743"/>
                  </a:lnTo>
                  <a:lnTo>
                    <a:pt x="1853171" y="1444154"/>
                  </a:lnTo>
                  <a:lnTo>
                    <a:pt x="1874495" y="1402713"/>
                  </a:lnTo>
                  <a:lnTo>
                    <a:pt x="1882139" y="1354835"/>
                  </a:lnTo>
                  <a:lnTo>
                    <a:pt x="1882139" y="150875"/>
                  </a:lnTo>
                  <a:lnTo>
                    <a:pt x="1874495" y="102998"/>
                  </a:lnTo>
                  <a:lnTo>
                    <a:pt x="1853171" y="61557"/>
                  </a:lnTo>
                  <a:lnTo>
                    <a:pt x="1820582" y="28968"/>
                  </a:lnTo>
                  <a:lnTo>
                    <a:pt x="1779141" y="7644"/>
                  </a:lnTo>
                  <a:lnTo>
                    <a:pt x="1731263" y="0"/>
                  </a:lnTo>
                  <a:close/>
                </a:path>
              </a:pathLst>
            </a:custGeom>
            <a:solidFill>
              <a:srgbClr val="60E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549139" y="2095500"/>
              <a:ext cx="1900555" cy="1524000"/>
            </a:xfrm>
            <a:custGeom>
              <a:avLst/>
              <a:gdLst/>
              <a:ahLst/>
              <a:cxnLst/>
              <a:rect l="l" t="t" r="r" b="b"/>
              <a:pathLst>
                <a:path w="1900554" h="1524000">
                  <a:moveTo>
                    <a:pt x="1757171" y="0"/>
                  </a:moveTo>
                  <a:lnTo>
                    <a:pt x="143255" y="0"/>
                  </a:lnTo>
                  <a:lnTo>
                    <a:pt x="126491" y="3048"/>
                  </a:lnTo>
                  <a:lnTo>
                    <a:pt x="82296" y="19812"/>
                  </a:lnTo>
                  <a:lnTo>
                    <a:pt x="45719" y="47243"/>
                  </a:lnTo>
                  <a:lnTo>
                    <a:pt x="18287" y="83819"/>
                  </a:lnTo>
                  <a:lnTo>
                    <a:pt x="0" y="143255"/>
                  </a:lnTo>
                  <a:lnTo>
                    <a:pt x="0" y="1380743"/>
                  </a:lnTo>
                  <a:lnTo>
                    <a:pt x="12191" y="1426463"/>
                  </a:lnTo>
                  <a:lnTo>
                    <a:pt x="36575" y="1466087"/>
                  </a:lnTo>
                  <a:lnTo>
                    <a:pt x="70103" y="1496567"/>
                  </a:lnTo>
                  <a:lnTo>
                    <a:pt x="112775" y="1517903"/>
                  </a:lnTo>
                  <a:lnTo>
                    <a:pt x="143255" y="1523999"/>
                  </a:lnTo>
                  <a:lnTo>
                    <a:pt x="1757171" y="1523999"/>
                  </a:lnTo>
                  <a:lnTo>
                    <a:pt x="1773935" y="1520951"/>
                  </a:lnTo>
                  <a:lnTo>
                    <a:pt x="1789175" y="1516379"/>
                  </a:lnTo>
                  <a:lnTo>
                    <a:pt x="1802891" y="1511807"/>
                  </a:lnTo>
                  <a:lnTo>
                    <a:pt x="1815083" y="1505711"/>
                  </a:lnTo>
                  <a:lnTo>
                    <a:pt x="160019" y="1505711"/>
                  </a:lnTo>
                  <a:lnTo>
                    <a:pt x="144779" y="1504187"/>
                  </a:lnTo>
                  <a:lnTo>
                    <a:pt x="103631" y="1493519"/>
                  </a:lnTo>
                  <a:lnTo>
                    <a:pt x="59436" y="1463039"/>
                  </a:lnTo>
                  <a:lnTo>
                    <a:pt x="35051" y="1431035"/>
                  </a:lnTo>
                  <a:lnTo>
                    <a:pt x="21336" y="1392935"/>
                  </a:lnTo>
                  <a:lnTo>
                    <a:pt x="19812" y="1377695"/>
                  </a:lnTo>
                  <a:lnTo>
                    <a:pt x="18287" y="1363979"/>
                  </a:lnTo>
                  <a:lnTo>
                    <a:pt x="18287" y="160019"/>
                  </a:lnTo>
                  <a:lnTo>
                    <a:pt x="19812" y="144779"/>
                  </a:lnTo>
                  <a:lnTo>
                    <a:pt x="30479" y="103631"/>
                  </a:lnTo>
                  <a:lnTo>
                    <a:pt x="60960" y="59436"/>
                  </a:lnTo>
                  <a:lnTo>
                    <a:pt x="92963" y="35051"/>
                  </a:lnTo>
                  <a:lnTo>
                    <a:pt x="131063" y="21336"/>
                  </a:lnTo>
                  <a:lnTo>
                    <a:pt x="146303" y="19812"/>
                  </a:lnTo>
                  <a:lnTo>
                    <a:pt x="160019" y="18287"/>
                  </a:lnTo>
                  <a:lnTo>
                    <a:pt x="1816607" y="18287"/>
                  </a:lnTo>
                  <a:lnTo>
                    <a:pt x="1802891" y="12191"/>
                  </a:lnTo>
                  <a:lnTo>
                    <a:pt x="1787651" y="6095"/>
                  </a:lnTo>
                  <a:lnTo>
                    <a:pt x="1757171" y="0"/>
                  </a:lnTo>
                  <a:close/>
                </a:path>
                <a:path w="1900554" h="1524000">
                  <a:moveTo>
                    <a:pt x="1816607" y="18287"/>
                  </a:moveTo>
                  <a:lnTo>
                    <a:pt x="1740407" y="18287"/>
                  </a:lnTo>
                  <a:lnTo>
                    <a:pt x="1755647" y="19812"/>
                  </a:lnTo>
                  <a:lnTo>
                    <a:pt x="1769363" y="21336"/>
                  </a:lnTo>
                  <a:lnTo>
                    <a:pt x="1783079" y="24383"/>
                  </a:lnTo>
                  <a:lnTo>
                    <a:pt x="1796795" y="30479"/>
                  </a:lnTo>
                  <a:lnTo>
                    <a:pt x="1808987" y="35051"/>
                  </a:lnTo>
                  <a:lnTo>
                    <a:pt x="1840991" y="59436"/>
                  </a:lnTo>
                  <a:lnTo>
                    <a:pt x="1865375" y="92963"/>
                  </a:lnTo>
                  <a:lnTo>
                    <a:pt x="1879091" y="131063"/>
                  </a:lnTo>
                  <a:lnTo>
                    <a:pt x="1880615" y="146303"/>
                  </a:lnTo>
                  <a:lnTo>
                    <a:pt x="1882139" y="160019"/>
                  </a:lnTo>
                  <a:lnTo>
                    <a:pt x="1882139" y="1363979"/>
                  </a:lnTo>
                  <a:lnTo>
                    <a:pt x="1880615" y="1379219"/>
                  </a:lnTo>
                  <a:lnTo>
                    <a:pt x="1879091" y="1392935"/>
                  </a:lnTo>
                  <a:lnTo>
                    <a:pt x="1876043" y="1406651"/>
                  </a:lnTo>
                  <a:lnTo>
                    <a:pt x="1869947" y="1420367"/>
                  </a:lnTo>
                  <a:lnTo>
                    <a:pt x="1865375" y="1432559"/>
                  </a:lnTo>
                  <a:lnTo>
                    <a:pt x="1840991" y="1464563"/>
                  </a:lnTo>
                  <a:lnTo>
                    <a:pt x="1807463" y="1488947"/>
                  </a:lnTo>
                  <a:lnTo>
                    <a:pt x="1769363" y="1502663"/>
                  </a:lnTo>
                  <a:lnTo>
                    <a:pt x="1754123" y="1504187"/>
                  </a:lnTo>
                  <a:lnTo>
                    <a:pt x="1740407" y="1505711"/>
                  </a:lnTo>
                  <a:lnTo>
                    <a:pt x="1815083" y="1505711"/>
                  </a:lnTo>
                  <a:lnTo>
                    <a:pt x="1818131" y="1504187"/>
                  </a:lnTo>
                  <a:lnTo>
                    <a:pt x="1854707" y="1476755"/>
                  </a:lnTo>
                  <a:lnTo>
                    <a:pt x="1882139" y="1440179"/>
                  </a:lnTo>
                  <a:lnTo>
                    <a:pt x="1900427" y="1380743"/>
                  </a:lnTo>
                  <a:lnTo>
                    <a:pt x="1900427" y="143255"/>
                  </a:lnTo>
                  <a:lnTo>
                    <a:pt x="1888235" y="97536"/>
                  </a:lnTo>
                  <a:lnTo>
                    <a:pt x="1863851" y="57912"/>
                  </a:lnTo>
                  <a:lnTo>
                    <a:pt x="1830323" y="25907"/>
                  </a:lnTo>
                  <a:lnTo>
                    <a:pt x="1816607" y="182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901467" y="2596983"/>
            <a:ext cx="11931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mbria Math"/>
                <a:cs typeface="Cambria Math"/>
              </a:rPr>
              <a:t>O</a:t>
            </a:r>
            <a:r>
              <a:rPr sz="2800" spc="-5" dirty="0">
                <a:latin typeface="Cambria Math"/>
                <a:cs typeface="Cambria Math"/>
              </a:rPr>
              <a:t>pe</a:t>
            </a:r>
            <a:r>
              <a:rPr sz="2800" spc="-60" dirty="0">
                <a:latin typeface="Cambria Math"/>
                <a:cs typeface="Cambria Math"/>
              </a:rPr>
              <a:t>r</a:t>
            </a:r>
            <a:r>
              <a:rPr sz="2800" spc="-10" dirty="0">
                <a:latin typeface="Cambria Math"/>
                <a:cs typeface="Cambria Math"/>
              </a:rPr>
              <a:t>asi</a:t>
            </a:r>
            <a:endParaRPr sz="2800">
              <a:latin typeface="Cambria Math"/>
              <a:cs typeface="Cambria Math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662928" y="3297935"/>
            <a:ext cx="2886710" cy="2118360"/>
            <a:chOff x="6662928" y="3297935"/>
            <a:chExt cx="2886710" cy="2118360"/>
          </a:xfrm>
        </p:grpSpPr>
        <p:sp>
          <p:nvSpPr>
            <p:cNvPr id="18" name="object 18"/>
            <p:cNvSpPr/>
            <p:nvPr/>
          </p:nvSpPr>
          <p:spPr>
            <a:xfrm>
              <a:off x="7656576" y="3308603"/>
              <a:ext cx="1884045" cy="472440"/>
            </a:xfrm>
            <a:custGeom>
              <a:avLst/>
              <a:gdLst/>
              <a:ahLst/>
              <a:cxnLst/>
              <a:rect l="l" t="t" r="r" b="b"/>
              <a:pathLst>
                <a:path w="1884045" h="472439">
                  <a:moveTo>
                    <a:pt x="1732787" y="0"/>
                  </a:moveTo>
                  <a:lnTo>
                    <a:pt x="150875" y="0"/>
                  </a:lnTo>
                  <a:lnTo>
                    <a:pt x="103583" y="7632"/>
                  </a:lnTo>
                  <a:lnTo>
                    <a:pt x="62215" y="28870"/>
                  </a:lnTo>
                  <a:lnTo>
                    <a:pt x="29407" y="61228"/>
                  </a:lnTo>
                  <a:lnTo>
                    <a:pt x="7790" y="102217"/>
                  </a:lnTo>
                  <a:lnTo>
                    <a:pt x="0" y="149351"/>
                  </a:lnTo>
                  <a:lnTo>
                    <a:pt x="0" y="472439"/>
                  </a:lnTo>
                  <a:lnTo>
                    <a:pt x="1883663" y="472439"/>
                  </a:lnTo>
                  <a:lnTo>
                    <a:pt x="1883663" y="149351"/>
                  </a:lnTo>
                  <a:lnTo>
                    <a:pt x="1875873" y="102217"/>
                  </a:lnTo>
                  <a:lnTo>
                    <a:pt x="1854256" y="61228"/>
                  </a:lnTo>
                  <a:lnTo>
                    <a:pt x="1821448" y="28870"/>
                  </a:lnTo>
                  <a:lnTo>
                    <a:pt x="1780080" y="7632"/>
                  </a:lnTo>
                  <a:lnTo>
                    <a:pt x="1732787" y="0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647432" y="3297935"/>
              <a:ext cx="1902460" cy="483234"/>
            </a:xfrm>
            <a:custGeom>
              <a:avLst/>
              <a:gdLst/>
              <a:ahLst/>
              <a:cxnLst/>
              <a:rect l="l" t="t" r="r" b="b"/>
              <a:pathLst>
                <a:path w="1902459" h="483235">
                  <a:moveTo>
                    <a:pt x="1741931" y="0"/>
                  </a:moveTo>
                  <a:lnTo>
                    <a:pt x="160019" y="0"/>
                  </a:lnTo>
                  <a:lnTo>
                    <a:pt x="128015" y="3048"/>
                  </a:lnTo>
                  <a:lnTo>
                    <a:pt x="83819" y="19812"/>
                  </a:lnTo>
                  <a:lnTo>
                    <a:pt x="47243" y="47244"/>
                  </a:lnTo>
                  <a:lnTo>
                    <a:pt x="12192" y="99060"/>
                  </a:lnTo>
                  <a:lnTo>
                    <a:pt x="1524" y="144780"/>
                  </a:lnTo>
                  <a:lnTo>
                    <a:pt x="0" y="160020"/>
                  </a:lnTo>
                  <a:lnTo>
                    <a:pt x="0" y="483107"/>
                  </a:lnTo>
                  <a:lnTo>
                    <a:pt x="19811" y="483107"/>
                  </a:lnTo>
                  <a:lnTo>
                    <a:pt x="19811" y="146304"/>
                  </a:lnTo>
                  <a:lnTo>
                    <a:pt x="22859" y="131064"/>
                  </a:lnTo>
                  <a:lnTo>
                    <a:pt x="36575" y="92964"/>
                  </a:lnTo>
                  <a:lnTo>
                    <a:pt x="60959" y="60960"/>
                  </a:lnTo>
                  <a:lnTo>
                    <a:pt x="92963" y="36576"/>
                  </a:lnTo>
                  <a:lnTo>
                    <a:pt x="146303" y="19812"/>
                  </a:lnTo>
                  <a:lnTo>
                    <a:pt x="1818131" y="19812"/>
                  </a:lnTo>
                  <a:lnTo>
                    <a:pt x="1802891" y="12192"/>
                  </a:lnTo>
                  <a:lnTo>
                    <a:pt x="1789175" y="7620"/>
                  </a:lnTo>
                  <a:lnTo>
                    <a:pt x="1773935" y="3048"/>
                  </a:lnTo>
                  <a:lnTo>
                    <a:pt x="1741931" y="0"/>
                  </a:lnTo>
                  <a:close/>
                </a:path>
                <a:path w="1902459" h="483235">
                  <a:moveTo>
                    <a:pt x="1818131" y="19812"/>
                  </a:moveTo>
                  <a:lnTo>
                    <a:pt x="1757171" y="19812"/>
                  </a:lnTo>
                  <a:lnTo>
                    <a:pt x="1784603" y="25908"/>
                  </a:lnTo>
                  <a:lnTo>
                    <a:pt x="1796795" y="30480"/>
                  </a:lnTo>
                  <a:lnTo>
                    <a:pt x="1831847" y="51816"/>
                  </a:lnTo>
                  <a:lnTo>
                    <a:pt x="1859279" y="82296"/>
                  </a:lnTo>
                  <a:lnTo>
                    <a:pt x="1876043" y="118872"/>
                  </a:lnTo>
                  <a:lnTo>
                    <a:pt x="1882139" y="146304"/>
                  </a:lnTo>
                  <a:lnTo>
                    <a:pt x="1882139" y="483107"/>
                  </a:lnTo>
                  <a:lnTo>
                    <a:pt x="1901951" y="483107"/>
                  </a:lnTo>
                  <a:lnTo>
                    <a:pt x="1901951" y="160020"/>
                  </a:lnTo>
                  <a:lnTo>
                    <a:pt x="1900427" y="143256"/>
                  </a:lnTo>
                  <a:lnTo>
                    <a:pt x="1888235" y="97536"/>
                  </a:lnTo>
                  <a:lnTo>
                    <a:pt x="1865375" y="57912"/>
                  </a:lnTo>
                  <a:lnTo>
                    <a:pt x="1830323" y="27432"/>
                  </a:lnTo>
                  <a:lnTo>
                    <a:pt x="1818131" y="198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662928" y="4273295"/>
              <a:ext cx="1838325" cy="1143000"/>
            </a:xfrm>
            <a:custGeom>
              <a:avLst/>
              <a:gdLst/>
              <a:ahLst/>
              <a:cxnLst/>
              <a:rect l="l" t="t" r="r" b="b"/>
              <a:pathLst>
                <a:path w="1838325" h="1143000">
                  <a:moveTo>
                    <a:pt x="1690115" y="0"/>
                  </a:moveTo>
                  <a:lnTo>
                    <a:pt x="179831" y="736091"/>
                  </a:lnTo>
                  <a:lnTo>
                    <a:pt x="129539" y="633983"/>
                  </a:lnTo>
                  <a:lnTo>
                    <a:pt x="0" y="1011935"/>
                  </a:lnTo>
                  <a:lnTo>
                    <a:pt x="377951" y="1142999"/>
                  </a:lnTo>
                  <a:lnTo>
                    <a:pt x="327659" y="1040891"/>
                  </a:lnTo>
                  <a:lnTo>
                    <a:pt x="1837943" y="304800"/>
                  </a:lnTo>
                  <a:lnTo>
                    <a:pt x="1690115" y="0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656576" y="3779519"/>
              <a:ext cx="1884045" cy="1035050"/>
            </a:xfrm>
            <a:custGeom>
              <a:avLst/>
              <a:gdLst/>
              <a:ahLst/>
              <a:cxnLst/>
              <a:rect l="l" t="t" r="r" b="b"/>
              <a:pathLst>
                <a:path w="1884045" h="1035050">
                  <a:moveTo>
                    <a:pt x="1883663" y="0"/>
                  </a:moveTo>
                  <a:lnTo>
                    <a:pt x="0" y="0"/>
                  </a:lnTo>
                  <a:lnTo>
                    <a:pt x="0" y="883919"/>
                  </a:lnTo>
                  <a:lnTo>
                    <a:pt x="7790" y="931212"/>
                  </a:lnTo>
                  <a:lnTo>
                    <a:pt x="29407" y="972580"/>
                  </a:lnTo>
                  <a:lnTo>
                    <a:pt x="62215" y="1005388"/>
                  </a:lnTo>
                  <a:lnTo>
                    <a:pt x="103583" y="1027005"/>
                  </a:lnTo>
                  <a:lnTo>
                    <a:pt x="150875" y="1034795"/>
                  </a:lnTo>
                  <a:lnTo>
                    <a:pt x="1732787" y="1034795"/>
                  </a:lnTo>
                  <a:lnTo>
                    <a:pt x="1780080" y="1027005"/>
                  </a:lnTo>
                  <a:lnTo>
                    <a:pt x="1821448" y="1005388"/>
                  </a:lnTo>
                  <a:lnTo>
                    <a:pt x="1854256" y="972580"/>
                  </a:lnTo>
                  <a:lnTo>
                    <a:pt x="1875873" y="931212"/>
                  </a:lnTo>
                  <a:lnTo>
                    <a:pt x="1883663" y="883919"/>
                  </a:lnTo>
                  <a:lnTo>
                    <a:pt x="1883663" y="0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647432" y="3779519"/>
              <a:ext cx="1902460" cy="1043940"/>
            </a:xfrm>
            <a:custGeom>
              <a:avLst/>
              <a:gdLst/>
              <a:ahLst/>
              <a:cxnLst/>
              <a:rect l="l" t="t" r="r" b="b"/>
              <a:pathLst>
                <a:path w="1902459" h="1043939">
                  <a:moveTo>
                    <a:pt x="19811" y="0"/>
                  </a:moveTo>
                  <a:lnTo>
                    <a:pt x="0" y="0"/>
                  </a:lnTo>
                  <a:lnTo>
                    <a:pt x="0" y="883919"/>
                  </a:lnTo>
                  <a:lnTo>
                    <a:pt x="7620" y="931163"/>
                  </a:lnTo>
                  <a:lnTo>
                    <a:pt x="27431" y="973835"/>
                  </a:lnTo>
                  <a:lnTo>
                    <a:pt x="59435" y="1007363"/>
                  </a:lnTo>
                  <a:lnTo>
                    <a:pt x="99059" y="1031747"/>
                  </a:lnTo>
                  <a:lnTo>
                    <a:pt x="160019" y="1043939"/>
                  </a:lnTo>
                  <a:lnTo>
                    <a:pt x="1741931" y="1043939"/>
                  </a:lnTo>
                  <a:lnTo>
                    <a:pt x="1773935" y="1040891"/>
                  </a:lnTo>
                  <a:lnTo>
                    <a:pt x="1804415" y="1031747"/>
                  </a:lnTo>
                  <a:lnTo>
                    <a:pt x="1818131" y="1024127"/>
                  </a:lnTo>
                  <a:lnTo>
                    <a:pt x="144779" y="1024127"/>
                  </a:lnTo>
                  <a:lnTo>
                    <a:pt x="117347" y="1018031"/>
                  </a:lnTo>
                  <a:lnTo>
                    <a:pt x="80771" y="999743"/>
                  </a:lnTo>
                  <a:lnTo>
                    <a:pt x="51815" y="973835"/>
                  </a:lnTo>
                  <a:lnTo>
                    <a:pt x="30479" y="938783"/>
                  </a:lnTo>
                  <a:lnTo>
                    <a:pt x="19811" y="897635"/>
                  </a:lnTo>
                  <a:lnTo>
                    <a:pt x="19811" y="0"/>
                  </a:lnTo>
                  <a:close/>
                </a:path>
                <a:path w="1902459" h="1043939">
                  <a:moveTo>
                    <a:pt x="1901951" y="0"/>
                  </a:moveTo>
                  <a:lnTo>
                    <a:pt x="1882139" y="0"/>
                  </a:lnTo>
                  <a:lnTo>
                    <a:pt x="1882139" y="899159"/>
                  </a:lnTo>
                  <a:lnTo>
                    <a:pt x="1876043" y="926591"/>
                  </a:lnTo>
                  <a:lnTo>
                    <a:pt x="1857755" y="963167"/>
                  </a:lnTo>
                  <a:lnTo>
                    <a:pt x="1830323" y="992123"/>
                  </a:lnTo>
                  <a:lnTo>
                    <a:pt x="1819655" y="1001267"/>
                  </a:lnTo>
                  <a:lnTo>
                    <a:pt x="1808987" y="1007363"/>
                  </a:lnTo>
                  <a:lnTo>
                    <a:pt x="1796795" y="1013459"/>
                  </a:lnTo>
                  <a:lnTo>
                    <a:pt x="1769363" y="1022603"/>
                  </a:lnTo>
                  <a:lnTo>
                    <a:pt x="1755647" y="1024127"/>
                  </a:lnTo>
                  <a:lnTo>
                    <a:pt x="1818131" y="1024127"/>
                  </a:lnTo>
                  <a:lnTo>
                    <a:pt x="1854707" y="996695"/>
                  </a:lnTo>
                  <a:lnTo>
                    <a:pt x="1882139" y="960119"/>
                  </a:lnTo>
                  <a:lnTo>
                    <a:pt x="1898903" y="915923"/>
                  </a:lnTo>
                  <a:lnTo>
                    <a:pt x="1900427" y="899159"/>
                  </a:lnTo>
                  <a:lnTo>
                    <a:pt x="1901951" y="883919"/>
                  </a:lnTo>
                  <a:lnTo>
                    <a:pt x="19019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4465320" y="4760976"/>
            <a:ext cx="2068195" cy="1618615"/>
            <a:chOff x="4465320" y="4760976"/>
            <a:chExt cx="2068195" cy="1618615"/>
          </a:xfrm>
        </p:grpSpPr>
        <p:sp>
          <p:nvSpPr>
            <p:cNvPr id="24" name="object 24"/>
            <p:cNvSpPr/>
            <p:nvPr/>
          </p:nvSpPr>
          <p:spPr>
            <a:xfrm>
              <a:off x="4474464" y="4770120"/>
              <a:ext cx="2049780" cy="1600200"/>
            </a:xfrm>
            <a:custGeom>
              <a:avLst/>
              <a:gdLst/>
              <a:ahLst/>
              <a:cxnLst/>
              <a:rect l="l" t="t" r="r" b="b"/>
              <a:pathLst>
                <a:path w="2049779" h="1600200">
                  <a:moveTo>
                    <a:pt x="1783079" y="0"/>
                  </a:moveTo>
                  <a:lnTo>
                    <a:pt x="266700" y="0"/>
                  </a:lnTo>
                  <a:lnTo>
                    <a:pt x="218619" y="4279"/>
                  </a:lnTo>
                  <a:lnTo>
                    <a:pt x="173424" y="16623"/>
                  </a:lnTo>
                  <a:lnTo>
                    <a:pt x="131854" y="36293"/>
                  </a:lnTo>
                  <a:lnTo>
                    <a:pt x="94648" y="62548"/>
                  </a:lnTo>
                  <a:lnTo>
                    <a:pt x="62548" y="94648"/>
                  </a:lnTo>
                  <a:lnTo>
                    <a:pt x="36293" y="131854"/>
                  </a:lnTo>
                  <a:lnTo>
                    <a:pt x="16623" y="173424"/>
                  </a:lnTo>
                  <a:lnTo>
                    <a:pt x="4279" y="218619"/>
                  </a:lnTo>
                  <a:lnTo>
                    <a:pt x="0" y="266699"/>
                  </a:lnTo>
                  <a:lnTo>
                    <a:pt x="0" y="1333499"/>
                  </a:lnTo>
                  <a:lnTo>
                    <a:pt x="4279" y="1381580"/>
                  </a:lnTo>
                  <a:lnTo>
                    <a:pt x="16623" y="1426775"/>
                  </a:lnTo>
                  <a:lnTo>
                    <a:pt x="36293" y="1468345"/>
                  </a:lnTo>
                  <a:lnTo>
                    <a:pt x="62548" y="1505550"/>
                  </a:lnTo>
                  <a:lnTo>
                    <a:pt x="94648" y="1537651"/>
                  </a:lnTo>
                  <a:lnTo>
                    <a:pt x="131854" y="1563906"/>
                  </a:lnTo>
                  <a:lnTo>
                    <a:pt x="173424" y="1583576"/>
                  </a:lnTo>
                  <a:lnTo>
                    <a:pt x="218619" y="1595920"/>
                  </a:lnTo>
                  <a:lnTo>
                    <a:pt x="266700" y="1600199"/>
                  </a:lnTo>
                  <a:lnTo>
                    <a:pt x="1783079" y="1600199"/>
                  </a:lnTo>
                  <a:lnTo>
                    <a:pt x="1831160" y="1595920"/>
                  </a:lnTo>
                  <a:lnTo>
                    <a:pt x="1876355" y="1583576"/>
                  </a:lnTo>
                  <a:lnTo>
                    <a:pt x="1917925" y="1563906"/>
                  </a:lnTo>
                  <a:lnTo>
                    <a:pt x="1955130" y="1537651"/>
                  </a:lnTo>
                  <a:lnTo>
                    <a:pt x="1987231" y="1505550"/>
                  </a:lnTo>
                  <a:lnTo>
                    <a:pt x="2013486" y="1468345"/>
                  </a:lnTo>
                  <a:lnTo>
                    <a:pt x="2033156" y="1426775"/>
                  </a:lnTo>
                  <a:lnTo>
                    <a:pt x="2045500" y="1381580"/>
                  </a:lnTo>
                  <a:lnTo>
                    <a:pt x="2049779" y="1333499"/>
                  </a:lnTo>
                  <a:lnTo>
                    <a:pt x="2049779" y="266699"/>
                  </a:lnTo>
                  <a:lnTo>
                    <a:pt x="2045500" y="218619"/>
                  </a:lnTo>
                  <a:lnTo>
                    <a:pt x="2033156" y="173424"/>
                  </a:lnTo>
                  <a:lnTo>
                    <a:pt x="2013486" y="131854"/>
                  </a:lnTo>
                  <a:lnTo>
                    <a:pt x="1987231" y="94648"/>
                  </a:lnTo>
                  <a:lnTo>
                    <a:pt x="1955130" y="62548"/>
                  </a:lnTo>
                  <a:lnTo>
                    <a:pt x="1917925" y="36293"/>
                  </a:lnTo>
                  <a:lnTo>
                    <a:pt x="1876355" y="16623"/>
                  </a:lnTo>
                  <a:lnTo>
                    <a:pt x="1831160" y="4279"/>
                  </a:lnTo>
                  <a:lnTo>
                    <a:pt x="1783079" y="0"/>
                  </a:lnTo>
                  <a:close/>
                </a:path>
              </a:pathLst>
            </a:custGeom>
            <a:solidFill>
              <a:srgbClr val="B3A1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465320" y="4760976"/>
              <a:ext cx="2068195" cy="1618615"/>
            </a:xfrm>
            <a:custGeom>
              <a:avLst/>
              <a:gdLst/>
              <a:ahLst/>
              <a:cxnLst/>
              <a:rect l="l" t="t" r="r" b="b"/>
              <a:pathLst>
                <a:path w="2068195" h="1618614">
                  <a:moveTo>
                    <a:pt x="1805939" y="0"/>
                  </a:moveTo>
                  <a:lnTo>
                    <a:pt x="260604" y="0"/>
                  </a:lnTo>
                  <a:lnTo>
                    <a:pt x="219456" y="4572"/>
                  </a:lnTo>
                  <a:lnTo>
                    <a:pt x="205739" y="7620"/>
                  </a:lnTo>
                  <a:lnTo>
                    <a:pt x="193548" y="12192"/>
                  </a:lnTo>
                  <a:lnTo>
                    <a:pt x="179832" y="16764"/>
                  </a:lnTo>
                  <a:lnTo>
                    <a:pt x="143256" y="33528"/>
                  </a:lnTo>
                  <a:lnTo>
                    <a:pt x="99060" y="62484"/>
                  </a:lnTo>
                  <a:lnTo>
                    <a:pt x="62484" y="100583"/>
                  </a:lnTo>
                  <a:lnTo>
                    <a:pt x="32004" y="144779"/>
                  </a:lnTo>
                  <a:lnTo>
                    <a:pt x="12192" y="193547"/>
                  </a:lnTo>
                  <a:lnTo>
                    <a:pt x="3048" y="234695"/>
                  </a:lnTo>
                  <a:lnTo>
                    <a:pt x="0" y="248411"/>
                  </a:lnTo>
                  <a:lnTo>
                    <a:pt x="0" y="1357883"/>
                  </a:lnTo>
                  <a:lnTo>
                    <a:pt x="4572" y="1399031"/>
                  </a:lnTo>
                  <a:lnTo>
                    <a:pt x="16763" y="1438655"/>
                  </a:lnTo>
                  <a:lnTo>
                    <a:pt x="33527" y="1475231"/>
                  </a:lnTo>
                  <a:lnTo>
                    <a:pt x="62484" y="1519427"/>
                  </a:lnTo>
                  <a:lnTo>
                    <a:pt x="100584" y="1556003"/>
                  </a:lnTo>
                  <a:lnTo>
                    <a:pt x="144780" y="1586483"/>
                  </a:lnTo>
                  <a:lnTo>
                    <a:pt x="181356" y="1601723"/>
                  </a:lnTo>
                  <a:lnTo>
                    <a:pt x="193548" y="1606295"/>
                  </a:lnTo>
                  <a:lnTo>
                    <a:pt x="207263" y="1610867"/>
                  </a:lnTo>
                  <a:lnTo>
                    <a:pt x="219456" y="1613915"/>
                  </a:lnTo>
                  <a:lnTo>
                    <a:pt x="233172" y="1615439"/>
                  </a:lnTo>
                  <a:lnTo>
                    <a:pt x="248412" y="1616963"/>
                  </a:lnTo>
                  <a:lnTo>
                    <a:pt x="262127" y="1618487"/>
                  </a:lnTo>
                  <a:lnTo>
                    <a:pt x="1807463" y="1618487"/>
                  </a:lnTo>
                  <a:lnTo>
                    <a:pt x="1848611" y="1613915"/>
                  </a:lnTo>
                  <a:lnTo>
                    <a:pt x="1862327" y="1610867"/>
                  </a:lnTo>
                  <a:lnTo>
                    <a:pt x="1874519" y="1606295"/>
                  </a:lnTo>
                  <a:lnTo>
                    <a:pt x="1888235" y="1601723"/>
                  </a:lnTo>
                  <a:lnTo>
                    <a:pt x="1892299" y="1600199"/>
                  </a:lnTo>
                  <a:lnTo>
                    <a:pt x="262127" y="1600199"/>
                  </a:lnTo>
                  <a:lnTo>
                    <a:pt x="248412" y="1598675"/>
                  </a:lnTo>
                  <a:lnTo>
                    <a:pt x="236220" y="1597151"/>
                  </a:lnTo>
                  <a:lnTo>
                    <a:pt x="224027" y="1594103"/>
                  </a:lnTo>
                  <a:lnTo>
                    <a:pt x="211836" y="1592579"/>
                  </a:lnTo>
                  <a:lnTo>
                    <a:pt x="199644" y="1588007"/>
                  </a:lnTo>
                  <a:lnTo>
                    <a:pt x="187451" y="1584959"/>
                  </a:lnTo>
                  <a:lnTo>
                    <a:pt x="175260" y="1580387"/>
                  </a:lnTo>
                  <a:lnTo>
                    <a:pt x="131063" y="1556003"/>
                  </a:lnTo>
                  <a:lnTo>
                    <a:pt x="92963" y="1523999"/>
                  </a:lnTo>
                  <a:lnTo>
                    <a:pt x="62484" y="1485899"/>
                  </a:lnTo>
                  <a:lnTo>
                    <a:pt x="38100" y="1441703"/>
                  </a:lnTo>
                  <a:lnTo>
                    <a:pt x="30480" y="1418843"/>
                  </a:lnTo>
                  <a:lnTo>
                    <a:pt x="25908" y="1406651"/>
                  </a:lnTo>
                  <a:lnTo>
                    <a:pt x="22860" y="1394459"/>
                  </a:lnTo>
                  <a:lnTo>
                    <a:pt x="21336" y="1382267"/>
                  </a:lnTo>
                  <a:lnTo>
                    <a:pt x="19812" y="1368551"/>
                  </a:lnTo>
                  <a:lnTo>
                    <a:pt x="18287" y="1356359"/>
                  </a:lnTo>
                  <a:lnTo>
                    <a:pt x="18287" y="262127"/>
                  </a:lnTo>
                  <a:lnTo>
                    <a:pt x="19812" y="249935"/>
                  </a:lnTo>
                  <a:lnTo>
                    <a:pt x="21336" y="236219"/>
                  </a:lnTo>
                  <a:lnTo>
                    <a:pt x="24384" y="224027"/>
                  </a:lnTo>
                  <a:lnTo>
                    <a:pt x="25908" y="211835"/>
                  </a:lnTo>
                  <a:lnTo>
                    <a:pt x="30480" y="199643"/>
                  </a:lnTo>
                  <a:lnTo>
                    <a:pt x="50292" y="152399"/>
                  </a:lnTo>
                  <a:lnTo>
                    <a:pt x="77724" y="111251"/>
                  </a:lnTo>
                  <a:lnTo>
                    <a:pt x="112775" y="77723"/>
                  </a:lnTo>
                  <a:lnTo>
                    <a:pt x="153924" y="48768"/>
                  </a:lnTo>
                  <a:lnTo>
                    <a:pt x="199644" y="30480"/>
                  </a:lnTo>
                  <a:lnTo>
                    <a:pt x="211836" y="25908"/>
                  </a:lnTo>
                  <a:lnTo>
                    <a:pt x="224027" y="24384"/>
                  </a:lnTo>
                  <a:lnTo>
                    <a:pt x="236220" y="21336"/>
                  </a:lnTo>
                  <a:lnTo>
                    <a:pt x="249936" y="19812"/>
                  </a:lnTo>
                  <a:lnTo>
                    <a:pt x="262127" y="18288"/>
                  </a:lnTo>
                  <a:lnTo>
                    <a:pt x="1891283" y="18288"/>
                  </a:lnTo>
                  <a:lnTo>
                    <a:pt x="1886711" y="16764"/>
                  </a:lnTo>
                  <a:lnTo>
                    <a:pt x="1874519" y="12192"/>
                  </a:lnTo>
                  <a:lnTo>
                    <a:pt x="1860803" y="7620"/>
                  </a:lnTo>
                  <a:lnTo>
                    <a:pt x="1848611" y="4572"/>
                  </a:lnTo>
                  <a:lnTo>
                    <a:pt x="1821179" y="1524"/>
                  </a:lnTo>
                  <a:lnTo>
                    <a:pt x="1805939" y="0"/>
                  </a:lnTo>
                  <a:close/>
                </a:path>
                <a:path w="2068195" h="1618614">
                  <a:moveTo>
                    <a:pt x="1891283" y="18288"/>
                  </a:moveTo>
                  <a:lnTo>
                    <a:pt x="1805939" y="18288"/>
                  </a:lnTo>
                  <a:lnTo>
                    <a:pt x="1819655" y="19812"/>
                  </a:lnTo>
                  <a:lnTo>
                    <a:pt x="1831847" y="21336"/>
                  </a:lnTo>
                  <a:lnTo>
                    <a:pt x="1844039" y="24384"/>
                  </a:lnTo>
                  <a:lnTo>
                    <a:pt x="1857755" y="27432"/>
                  </a:lnTo>
                  <a:lnTo>
                    <a:pt x="1868423" y="30480"/>
                  </a:lnTo>
                  <a:lnTo>
                    <a:pt x="1915667" y="50292"/>
                  </a:lnTo>
                  <a:lnTo>
                    <a:pt x="1956815" y="77723"/>
                  </a:lnTo>
                  <a:lnTo>
                    <a:pt x="1991867" y="112775"/>
                  </a:lnTo>
                  <a:lnTo>
                    <a:pt x="2019299" y="153923"/>
                  </a:lnTo>
                  <a:lnTo>
                    <a:pt x="2037587" y="199643"/>
                  </a:lnTo>
                  <a:lnTo>
                    <a:pt x="2042159" y="211835"/>
                  </a:lnTo>
                  <a:lnTo>
                    <a:pt x="2045207" y="224027"/>
                  </a:lnTo>
                  <a:lnTo>
                    <a:pt x="2046731" y="236219"/>
                  </a:lnTo>
                  <a:lnTo>
                    <a:pt x="2048255" y="249935"/>
                  </a:lnTo>
                  <a:lnTo>
                    <a:pt x="2049779" y="262127"/>
                  </a:lnTo>
                  <a:lnTo>
                    <a:pt x="2049779" y="1356359"/>
                  </a:lnTo>
                  <a:lnTo>
                    <a:pt x="2048255" y="1368551"/>
                  </a:lnTo>
                  <a:lnTo>
                    <a:pt x="2046731" y="1382267"/>
                  </a:lnTo>
                  <a:lnTo>
                    <a:pt x="2045207" y="1394459"/>
                  </a:lnTo>
                  <a:lnTo>
                    <a:pt x="2042159" y="1406651"/>
                  </a:lnTo>
                  <a:lnTo>
                    <a:pt x="2037587" y="1418843"/>
                  </a:lnTo>
                  <a:lnTo>
                    <a:pt x="2034539" y="1431035"/>
                  </a:lnTo>
                  <a:lnTo>
                    <a:pt x="2017775" y="1466087"/>
                  </a:lnTo>
                  <a:lnTo>
                    <a:pt x="1990343" y="1507235"/>
                  </a:lnTo>
                  <a:lnTo>
                    <a:pt x="1955291" y="1540763"/>
                  </a:lnTo>
                  <a:lnTo>
                    <a:pt x="1914143" y="1569719"/>
                  </a:lnTo>
                  <a:lnTo>
                    <a:pt x="1868423" y="1588007"/>
                  </a:lnTo>
                  <a:lnTo>
                    <a:pt x="1856231" y="1592579"/>
                  </a:lnTo>
                  <a:lnTo>
                    <a:pt x="1844039" y="1594103"/>
                  </a:lnTo>
                  <a:lnTo>
                    <a:pt x="1831847" y="1597151"/>
                  </a:lnTo>
                  <a:lnTo>
                    <a:pt x="1818131" y="1598675"/>
                  </a:lnTo>
                  <a:lnTo>
                    <a:pt x="1805939" y="1600199"/>
                  </a:lnTo>
                  <a:lnTo>
                    <a:pt x="1892299" y="1600199"/>
                  </a:lnTo>
                  <a:lnTo>
                    <a:pt x="1947671" y="1571243"/>
                  </a:lnTo>
                  <a:lnTo>
                    <a:pt x="1988819" y="1537715"/>
                  </a:lnTo>
                  <a:lnTo>
                    <a:pt x="2022347" y="1496567"/>
                  </a:lnTo>
                  <a:lnTo>
                    <a:pt x="2046731" y="1449323"/>
                  </a:lnTo>
                  <a:lnTo>
                    <a:pt x="2052827" y="1437131"/>
                  </a:lnTo>
                  <a:lnTo>
                    <a:pt x="2055875" y="1424939"/>
                  </a:lnTo>
                  <a:lnTo>
                    <a:pt x="2060447" y="1411223"/>
                  </a:lnTo>
                  <a:lnTo>
                    <a:pt x="2063495" y="1397507"/>
                  </a:lnTo>
                  <a:lnTo>
                    <a:pt x="2065019" y="1385315"/>
                  </a:lnTo>
                  <a:lnTo>
                    <a:pt x="2068067" y="1370075"/>
                  </a:lnTo>
                  <a:lnTo>
                    <a:pt x="2068067" y="246887"/>
                  </a:lnTo>
                  <a:lnTo>
                    <a:pt x="2065019" y="233171"/>
                  </a:lnTo>
                  <a:lnTo>
                    <a:pt x="2063495" y="219455"/>
                  </a:lnTo>
                  <a:lnTo>
                    <a:pt x="2060447" y="207263"/>
                  </a:lnTo>
                  <a:lnTo>
                    <a:pt x="2055875" y="193547"/>
                  </a:lnTo>
                  <a:lnTo>
                    <a:pt x="2051303" y="181355"/>
                  </a:lnTo>
                  <a:lnTo>
                    <a:pt x="2046731" y="167639"/>
                  </a:lnTo>
                  <a:lnTo>
                    <a:pt x="2020823" y="120395"/>
                  </a:lnTo>
                  <a:lnTo>
                    <a:pt x="1987295" y="80771"/>
                  </a:lnTo>
                  <a:lnTo>
                    <a:pt x="1946147" y="45720"/>
                  </a:lnTo>
                  <a:lnTo>
                    <a:pt x="1900427" y="21336"/>
                  </a:lnTo>
                  <a:lnTo>
                    <a:pt x="189128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687727" y="5309761"/>
            <a:ext cx="1619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mbria Math"/>
                <a:cs typeface="Cambria Math"/>
              </a:rPr>
              <a:t>Organisasi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634787" y="3800363"/>
            <a:ext cx="15271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20" dirty="0">
                <a:latin typeface="Cambria Math"/>
                <a:cs typeface="Cambria Math"/>
              </a:rPr>
              <a:t>Keuangan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216651" y="3779520"/>
            <a:ext cx="565785" cy="885825"/>
          </a:xfrm>
          <a:custGeom>
            <a:avLst/>
            <a:gdLst/>
            <a:ahLst/>
            <a:cxnLst/>
            <a:rect l="l" t="t" r="r" b="b"/>
            <a:pathLst>
              <a:path w="565785" h="885825">
                <a:moveTo>
                  <a:pt x="565403" y="603503"/>
                </a:moveTo>
                <a:lnTo>
                  <a:pt x="0" y="603503"/>
                </a:lnTo>
                <a:lnTo>
                  <a:pt x="283463" y="885443"/>
                </a:lnTo>
                <a:lnTo>
                  <a:pt x="565403" y="603503"/>
                </a:lnTo>
                <a:close/>
              </a:path>
              <a:path w="565785" h="885825">
                <a:moveTo>
                  <a:pt x="452627" y="0"/>
                </a:moveTo>
                <a:lnTo>
                  <a:pt x="112775" y="0"/>
                </a:lnTo>
                <a:lnTo>
                  <a:pt x="112775" y="603503"/>
                </a:lnTo>
                <a:lnTo>
                  <a:pt x="452627" y="603503"/>
                </a:lnTo>
                <a:lnTo>
                  <a:pt x="452627" y="0"/>
                </a:lnTo>
                <a:close/>
              </a:path>
            </a:pathLst>
          </a:custGeom>
          <a:solidFill>
            <a:srgbClr val="60E1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745937" y="3800333"/>
            <a:ext cx="17005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20" dirty="0">
                <a:latin typeface="Cambria Math"/>
                <a:cs typeface="Cambria Math"/>
              </a:rPr>
              <a:t>Pemasaran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31" name="object 3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4808" y="695325"/>
            <a:ext cx="35407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20" dirty="0"/>
              <a:t>B</a:t>
            </a:r>
            <a:r>
              <a:rPr sz="4400" spc="-229" dirty="0"/>
              <a:t>a</a:t>
            </a:r>
            <a:r>
              <a:rPr sz="4400" spc="-305" dirty="0"/>
              <a:t>r</a:t>
            </a:r>
            <a:r>
              <a:rPr sz="4400" spc="-245" dirty="0"/>
              <a:t>an</a:t>
            </a:r>
            <a:r>
              <a:rPr sz="4400" spc="-114" dirty="0"/>
              <a:t>g</a:t>
            </a:r>
            <a:r>
              <a:rPr sz="4400" spc="-110" dirty="0"/>
              <a:t> </a:t>
            </a:r>
            <a:r>
              <a:rPr sz="4400" spc="-635" dirty="0"/>
              <a:t>V</a:t>
            </a:r>
            <a:r>
              <a:rPr sz="4400" spc="-65" dirty="0"/>
              <a:t>.</a:t>
            </a:r>
            <a:r>
              <a:rPr sz="4400" spc="-135" dirty="0"/>
              <a:t>S</a:t>
            </a:r>
            <a:r>
              <a:rPr sz="4400" spc="-90" dirty="0"/>
              <a:t> </a:t>
            </a:r>
            <a:r>
              <a:rPr sz="4400" spc="-175" dirty="0"/>
              <a:t>J</a:t>
            </a:r>
            <a:r>
              <a:rPr sz="4400" spc="-229" dirty="0"/>
              <a:t>a</a:t>
            </a:r>
            <a:r>
              <a:rPr sz="4400" spc="-155" dirty="0"/>
              <a:t>s</a:t>
            </a:r>
            <a:r>
              <a:rPr sz="4400" spc="-204" dirty="0"/>
              <a:t>a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85"/>
              </a:spcBef>
            </a:pPr>
            <a:r>
              <a:rPr spc="-125" dirty="0"/>
              <a:t>Barang</a:t>
            </a:r>
          </a:p>
          <a:p>
            <a:pPr marL="332740" indent="-320040">
              <a:lnSpc>
                <a:spcPct val="100000"/>
              </a:lnSpc>
              <a:spcBef>
                <a:spcPts val="145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200" b="0" spc="-5" dirty="0">
                <a:latin typeface="Cambria Math"/>
                <a:cs typeface="Cambria Math"/>
              </a:rPr>
              <a:t>Dapat</a:t>
            </a:r>
            <a:r>
              <a:rPr sz="2200" b="0" spc="-20" dirty="0">
                <a:latin typeface="Cambria Math"/>
                <a:cs typeface="Cambria Math"/>
              </a:rPr>
              <a:t> </a:t>
            </a:r>
            <a:r>
              <a:rPr sz="2200" b="0" spc="-5" dirty="0">
                <a:latin typeface="Cambria Math"/>
                <a:cs typeface="Cambria Math"/>
              </a:rPr>
              <a:t>dijual </a:t>
            </a:r>
            <a:r>
              <a:rPr sz="2200" b="0" spc="-15" dirty="0">
                <a:latin typeface="Cambria Math"/>
                <a:cs typeface="Cambria Math"/>
              </a:rPr>
              <a:t>kembali</a:t>
            </a:r>
            <a:endParaRPr sz="220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200" b="0" spc="-5" dirty="0">
                <a:latin typeface="Cambria Math"/>
                <a:cs typeface="Cambria Math"/>
              </a:rPr>
              <a:t>Dapat</a:t>
            </a:r>
            <a:r>
              <a:rPr sz="2200" b="0" spc="-40" dirty="0">
                <a:latin typeface="Cambria Math"/>
                <a:cs typeface="Cambria Math"/>
              </a:rPr>
              <a:t> </a:t>
            </a:r>
            <a:r>
              <a:rPr sz="2200" b="0" spc="-5" dirty="0">
                <a:latin typeface="Cambria Math"/>
                <a:cs typeface="Cambria Math"/>
              </a:rPr>
              <a:t>disimpan</a:t>
            </a:r>
            <a:endParaRPr sz="220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200" b="0" spc="-15" dirty="0">
                <a:latin typeface="Cambria Math"/>
                <a:cs typeface="Cambria Math"/>
              </a:rPr>
              <a:t>Kualitas</a:t>
            </a:r>
            <a:r>
              <a:rPr sz="2200" b="0" dirty="0">
                <a:latin typeface="Cambria Math"/>
                <a:cs typeface="Cambria Math"/>
              </a:rPr>
              <a:t> </a:t>
            </a:r>
            <a:r>
              <a:rPr sz="2200" b="0" spc="-10" dirty="0">
                <a:latin typeface="Cambria Math"/>
                <a:cs typeface="Cambria Math"/>
              </a:rPr>
              <a:t>mudah</a:t>
            </a:r>
            <a:r>
              <a:rPr sz="2200" b="0" spc="-15" dirty="0">
                <a:latin typeface="Cambria Math"/>
                <a:cs typeface="Cambria Math"/>
              </a:rPr>
              <a:t> </a:t>
            </a:r>
            <a:r>
              <a:rPr sz="2200" b="0" spc="-10" dirty="0">
                <a:latin typeface="Cambria Math"/>
                <a:cs typeface="Cambria Math"/>
              </a:rPr>
              <a:t>diukur</a:t>
            </a:r>
            <a:endParaRPr sz="2200">
              <a:latin typeface="Cambria Math"/>
              <a:cs typeface="Cambria Math"/>
            </a:endParaRPr>
          </a:p>
          <a:p>
            <a:pPr marL="332105" marR="295275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200" b="0" spc="-15" dirty="0">
                <a:latin typeface="Cambria Math"/>
                <a:cs typeface="Cambria Math"/>
              </a:rPr>
              <a:t>Produksi </a:t>
            </a:r>
            <a:r>
              <a:rPr sz="2200" b="0" spc="-5" dirty="0">
                <a:latin typeface="Cambria Math"/>
                <a:cs typeface="Cambria Math"/>
              </a:rPr>
              <a:t>&amp; penjualan </a:t>
            </a:r>
            <a:r>
              <a:rPr sz="2200" b="0" spc="-470" dirty="0">
                <a:latin typeface="Cambria Math"/>
                <a:cs typeface="Cambria Math"/>
              </a:rPr>
              <a:t> </a:t>
            </a:r>
            <a:r>
              <a:rPr sz="2200" b="0" spc="-10" dirty="0">
                <a:latin typeface="Cambria Math"/>
                <a:cs typeface="Cambria Math"/>
              </a:rPr>
              <a:t>terpisah</a:t>
            </a:r>
            <a:endParaRPr sz="220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200" b="0" spc="-5" dirty="0">
                <a:latin typeface="Cambria Math"/>
                <a:cs typeface="Cambria Math"/>
              </a:rPr>
              <a:t>Bisa</a:t>
            </a:r>
            <a:r>
              <a:rPr sz="2200" b="0" spc="-30" dirty="0">
                <a:latin typeface="Cambria Math"/>
                <a:cs typeface="Cambria Math"/>
              </a:rPr>
              <a:t> </a:t>
            </a:r>
            <a:r>
              <a:rPr sz="2200" b="0" spc="-10" dirty="0">
                <a:latin typeface="Cambria Math"/>
                <a:cs typeface="Cambria Math"/>
              </a:rPr>
              <a:t>dikirim</a:t>
            </a:r>
            <a:endParaRPr sz="2200">
              <a:latin typeface="Cambria Math"/>
              <a:cs typeface="Cambria Math"/>
            </a:endParaRPr>
          </a:p>
          <a:p>
            <a:pPr marL="332105" marR="508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200" b="0" spc="-40" dirty="0">
                <a:latin typeface="Cambria Math"/>
                <a:cs typeface="Cambria Math"/>
              </a:rPr>
              <a:t>Tempat</a:t>
            </a:r>
            <a:r>
              <a:rPr sz="2200" b="0" spc="-5" dirty="0">
                <a:latin typeface="Cambria Math"/>
                <a:cs typeface="Cambria Math"/>
              </a:rPr>
              <a:t> </a:t>
            </a:r>
            <a:r>
              <a:rPr sz="2200" b="0" spc="-10" dirty="0">
                <a:latin typeface="Cambria Math"/>
                <a:cs typeface="Cambria Math"/>
              </a:rPr>
              <a:t>fasilitas</a:t>
            </a:r>
            <a:r>
              <a:rPr sz="2200" b="0" spc="15" dirty="0">
                <a:latin typeface="Cambria Math"/>
                <a:cs typeface="Cambria Math"/>
              </a:rPr>
              <a:t> </a:t>
            </a:r>
            <a:r>
              <a:rPr sz="2200" b="0" spc="-10" dirty="0">
                <a:latin typeface="Cambria Math"/>
                <a:cs typeface="Cambria Math"/>
              </a:rPr>
              <a:t>penting </a:t>
            </a:r>
            <a:r>
              <a:rPr sz="2200" b="0" spc="-470" dirty="0">
                <a:latin typeface="Cambria Math"/>
                <a:cs typeface="Cambria Math"/>
              </a:rPr>
              <a:t> </a:t>
            </a:r>
            <a:r>
              <a:rPr sz="2200" b="0" spc="-10" dirty="0">
                <a:latin typeface="Cambria Math"/>
                <a:cs typeface="Cambria Math"/>
              </a:rPr>
              <a:t>untuk </a:t>
            </a:r>
            <a:r>
              <a:rPr sz="2200" b="0" spc="-30" dirty="0">
                <a:latin typeface="Cambria Math"/>
                <a:cs typeface="Cambria Math"/>
              </a:rPr>
              <a:t>biaya</a:t>
            </a:r>
            <a:endParaRPr sz="220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200" b="0" spc="-15" dirty="0">
                <a:latin typeface="Cambria Math"/>
                <a:cs typeface="Cambria Math"/>
              </a:rPr>
              <a:t>Automasi</a:t>
            </a:r>
            <a:r>
              <a:rPr sz="2200" b="0" spc="-50" dirty="0">
                <a:latin typeface="Cambria Math"/>
                <a:cs typeface="Cambria Math"/>
              </a:rPr>
              <a:t> </a:t>
            </a:r>
            <a:r>
              <a:rPr sz="2200" b="0" spc="-10" dirty="0">
                <a:latin typeface="Cambria Math"/>
                <a:cs typeface="Cambria Math"/>
              </a:rPr>
              <a:t>mudah</a:t>
            </a:r>
            <a:endParaRPr sz="220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200" b="0" spc="-15" dirty="0">
                <a:latin typeface="Cambria Math"/>
                <a:cs typeface="Cambria Math"/>
              </a:rPr>
              <a:t>Produk</a:t>
            </a:r>
            <a:r>
              <a:rPr sz="2200" b="0" spc="-20" dirty="0">
                <a:latin typeface="Cambria Math"/>
                <a:cs typeface="Cambria Math"/>
              </a:rPr>
              <a:t> </a:t>
            </a:r>
            <a:r>
              <a:rPr sz="2200" b="0" spc="-10" dirty="0">
                <a:latin typeface="Cambria Math"/>
                <a:cs typeface="Cambria Math"/>
              </a:rPr>
              <a:t>berwujud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7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pc="-65" dirty="0"/>
              <a:t>Tak</a:t>
            </a:r>
            <a:r>
              <a:rPr spc="-30" dirty="0"/>
              <a:t> </a:t>
            </a:r>
            <a:r>
              <a:rPr spc="-5" dirty="0"/>
              <a:t>dapat</a:t>
            </a:r>
            <a:r>
              <a:rPr dirty="0"/>
              <a:t> </a:t>
            </a:r>
            <a:r>
              <a:rPr spc="-5" dirty="0"/>
              <a:t>dijual</a:t>
            </a:r>
            <a:r>
              <a:rPr dirty="0"/>
              <a:t> </a:t>
            </a:r>
            <a:r>
              <a:rPr spc="-15" dirty="0"/>
              <a:t>kembali</a:t>
            </a: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pc="-65" dirty="0"/>
              <a:t>Tak</a:t>
            </a:r>
            <a:r>
              <a:rPr spc="-35" dirty="0"/>
              <a:t> </a:t>
            </a:r>
            <a:r>
              <a:rPr spc="-5" dirty="0"/>
              <a:t>dapat</a:t>
            </a:r>
            <a:r>
              <a:rPr spc="-10" dirty="0"/>
              <a:t> </a:t>
            </a:r>
            <a:r>
              <a:rPr spc="-5" dirty="0"/>
              <a:t>disimpan</a:t>
            </a: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pc="-15" dirty="0"/>
              <a:t>Kualitas</a:t>
            </a:r>
            <a:r>
              <a:rPr spc="-5" dirty="0"/>
              <a:t> susah</a:t>
            </a:r>
            <a:r>
              <a:rPr spc="-20" dirty="0"/>
              <a:t> </a:t>
            </a:r>
            <a:r>
              <a:rPr spc="-10" dirty="0"/>
              <a:t>diukur</a:t>
            </a:r>
          </a:p>
          <a:p>
            <a:pPr marL="332740" marR="356235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pc="-15" dirty="0"/>
              <a:t>Produksi </a:t>
            </a:r>
            <a:r>
              <a:rPr spc="-5" dirty="0"/>
              <a:t>&amp; penjualan </a:t>
            </a:r>
            <a:r>
              <a:rPr spc="-470" dirty="0"/>
              <a:t> </a:t>
            </a:r>
            <a:r>
              <a:rPr spc="-25" dirty="0"/>
              <a:t>menyatu</a:t>
            </a: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pc="-5" dirty="0"/>
              <a:t>Bisa</a:t>
            </a:r>
            <a:r>
              <a:rPr spc="-25" dirty="0"/>
              <a:t> </a:t>
            </a:r>
            <a:r>
              <a:rPr spc="-10" dirty="0"/>
              <a:t>disediakan</a:t>
            </a:r>
          </a:p>
          <a:p>
            <a:pPr marL="332740" marR="48895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pc="-40" dirty="0"/>
              <a:t>Tempat</a:t>
            </a:r>
            <a:r>
              <a:rPr dirty="0"/>
              <a:t> </a:t>
            </a:r>
            <a:r>
              <a:rPr spc="-10" dirty="0"/>
              <a:t>fasilitas</a:t>
            </a:r>
            <a:r>
              <a:rPr spc="15" dirty="0"/>
              <a:t> </a:t>
            </a:r>
            <a:r>
              <a:rPr spc="-10" dirty="0"/>
              <a:t>penting </a:t>
            </a:r>
            <a:r>
              <a:rPr spc="-470" dirty="0"/>
              <a:t> </a:t>
            </a:r>
            <a:r>
              <a:rPr spc="-10" dirty="0"/>
              <a:t>untuk</a:t>
            </a:r>
            <a:r>
              <a:rPr spc="-30" dirty="0"/>
              <a:t> </a:t>
            </a:r>
            <a:r>
              <a:rPr spc="-15" dirty="0"/>
              <a:t>kontak</a:t>
            </a:r>
            <a:r>
              <a:rPr spc="-20" dirty="0"/>
              <a:t> </a:t>
            </a:r>
            <a:r>
              <a:rPr spc="-10" dirty="0"/>
              <a:t>pelanggan</a:t>
            </a: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pc="-15" dirty="0"/>
              <a:t>Automasi</a:t>
            </a:r>
            <a:r>
              <a:rPr spc="-25" dirty="0"/>
              <a:t> </a:t>
            </a:r>
            <a:r>
              <a:rPr spc="-5" dirty="0"/>
              <a:t>sulit</a:t>
            </a:r>
          </a:p>
          <a:p>
            <a:pPr marL="332740" indent="-32004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pc="-15" dirty="0"/>
              <a:t>Produk </a:t>
            </a:r>
            <a:r>
              <a:rPr spc="-10" dirty="0"/>
              <a:t>tak</a:t>
            </a:r>
            <a:r>
              <a:rPr spc="10" dirty="0"/>
              <a:t> </a:t>
            </a:r>
            <a:r>
              <a:rPr spc="-10" dirty="0"/>
              <a:t>berwujud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14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52007" y="1959121"/>
            <a:ext cx="5448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90" dirty="0">
                <a:latin typeface="Cambria"/>
                <a:cs typeface="Cambria"/>
              </a:rPr>
              <a:t>J</a:t>
            </a:r>
            <a:r>
              <a:rPr sz="2400" b="1" spc="-125" dirty="0">
                <a:latin typeface="Cambria"/>
                <a:cs typeface="Cambria"/>
              </a:rPr>
              <a:t>a</a:t>
            </a:r>
            <a:r>
              <a:rPr sz="2400" b="1" spc="-90" dirty="0">
                <a:latin typeface="Cambria"/>
                <a:cs typeface="Cambria"/>
              </a:rPr>
              <a:t>s</a:t>
            </a:r>
            <a:r>
              <a:rPr sz="2400" b="1" spc="-114" dirty="0">
                <a:latin typeface="Cambria"/>
                <a:cs typeface="Cambria"/>
              </a:rPr>
              <a:t>a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77015" y="1950719"/>
            <a:ext cx="30480" cy="4572000"/>
          </a:xfrm>
          <a:custGeom>
            <a:avLst/>
            <a:gdLst/>
            <a:ahLst/>
            <a:cxnLst/>
            <a:rect l="l" t="t" r="r" b="b"/>
            <a:pathLst>
              <a:path w="30479" h="4572000">
                <a:moveTo>
                  <a:pt x="30480" y="0"/>
                </a:moveTo>
                <a:lnTo>
                  <a:pt x="1524" y="0"/>
                </a:lnTo>
                <a:lnTo>
                  <a:pt x="914" y="1828800"/>
                </a:lnTo>
                <a:lnTo>
                  <a:pt x="0" y="4572000"/>
                </a:lnTo>
                <a:lnTo>
                  <a:pt x="28956" y="4572000"/>
                </a:lnTo>
                <a:lnTo>
                  <a:pt x="29857" y="1830324"/>
                </a:lnTo>
                <a:lnTo>
                  <a:pt x="29870" y="1828800"/>
                </a:lnTo>
                <a:lnTo>
                  <a:pt x="30480" y="0"/>
                </a:lnTo>
                <a:close/>
              </a:path>
            </a:pathLst>
          </a:custGeom>
          <a:solidFill>
            <a:srgbClr val="F6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967259" y="2118288"/>
            <a:ext cx="915669" cy="357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sz="2400" b="1" spc="-120" dirty="0">
                <a:latin typeface="Cambria"/>
                <a:cs typeface="Cambria"/>
              </a:rPr>
              <a:t>B</a:t>
            </a:r>
            <a:r>
              <a:rPr sz="2400" b="1" spc="-125" dirty="0">
                <a:latin typeface="Cambria"/>
                <a:cs typeface="Cambria"/>
              </a:rPr>
              <a:t>a</a:t>
            </a:r>
            <a:r>
              <a:rPr sz="2400" b="1" spc="-175" dirty="0">
                <a:latin typeface="Cambria"/>
                <a:cs typeface="Cambria"/>
              </a:rPr>
              <a:t>r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130" dirty="0">
                <a:latin typeface="Cambria"/>
                <a:cs typeface="Cambria"/>
              </a:rPr>
              <a:t>n</a:t>
            </a:r>
            <a:r>
              <a:rPr sz="2400" b="1" spc="-65" dirty="0">
                <a:latin typeface="Cambria"/>
                <a:cs typeface="Cambria"/>
              </a:rPr>
              <a:t>g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04187" y="2065020"/>
            <a:ext cx="3839210" cy="1716405"/>
          </a:xfrm>
          <a:custGeom>
            <a:avLst/>
            <a:gdLst/>
            <a:ahLst/>
            <a:cxnLst/>
            <a:rect l="l" t="t" r="r" b="b"/>
            <a:pathLst>
              <a:path w="3839210" h="1716404">
                <a:moveTo>
                  <a:pt x="3838955" y="0"/>
                </a:moveTo>
                <a:lnTo>
                  <a:pt x="0" y="0"/>
                </a:lnTo>
                <a:lnTo>
                  <a:pt x="0" y="1716023"/>
                </a:lnTo>
                <a:lnTo>
                  <a:pt x="3838955" y="1716023"/>
                </a:lnTo>
                <a:lnTo>
                  <a:pt x="3838955" y="0"/>
                </a:lnTo>
                <a:close/>
              </a:path>
            </a:pathLst>
          </a:custGeom>
          <a:solidFill>
            <a:srgbClr val="BCBC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954559" y="2090408"/>
            <a:ext cx="94106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12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B</a:t>
            </a:r>
            <a:r>
              <a:rPr sz="2400" b="1" u="heavy" spc="-12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</a:t>
            </a:r>
            <a:r>
              <a:rPr sz="2400" b="1" u="heavy" spc="-17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r</a:t>
            </a:r>
            <a:r>
              <a:rPr sz="2400" b="1" u="heavy" spc="-1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</a:t>
            </a:r>
            <a:r>
              <a:rPr sz="2400" b="1" u="heavy" spc="-13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n</a:t>
            </a:r>
            <a:r>
              <a:rPr sz="2400" b="1" u="heavy" spc="-6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g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05859" y="2118288"/>
            <a:ext cx="519430" cy="357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sz="2400" b="1" spc="-90" dirty="0">
                <a:latin typeface="Cambria"/>
                <a:cs typeface="Cambria"/>
              </a:rPr>
              <a:t>J</a:t>
            </a:r>
            <a:r>
              <a:rPr sz="2400" b="1" spc="-125" dirty="0">
                <a:latin typeface="Cambria"/>
                <a:cs typeface="Cambria"/>
              </a:rPr>
              <a:t>a</a:t>
            </a:r>
            <a:r>
              <a:rPr sz="2400" b="1" spc="-90" dirty="0">
                <a:latin typeface="Cambria"/>
                <a:cs typeface="Cambria"/>
              </a:rPr>
              <a:t>s</a:t>
            </a:r>
            <a:r>
              <a:rPr sz="2400" b="1" spc="-114" dirty="0">
                <a:latin typeface="Cambria"/>
                <a:cs typeface="Cambria"/>
              </a:rPr>
              <a:t>a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344667" y="2065020"/>
            <a:ext cx="3839210" cy="1716405"/>
          </a:xfrm>
          <a:custGeom>
            <a:avLst/>
            <a:gdLst/>
            <a:ahLst/>
            <a:cxnLst/>
            <a:rect l="l" t="t" r="r" b="b"/>
            <a:pathLst>
              <a:path w="3839209" h="1716404">
                <a:moveTo>
                  <a:pt x="3838955" y="0"/>
                </a:moveTo>
                <a:lnTo>
                  <a:pt x="0" y="0"/>
                </a:lnTo>
                <a:lnTo>
                  <a:pt x="0" y="1716023"/>
                </a:lnTo>
                <a:lnTo>
                  <a:pt x="3838955" y="1716023"/>
                </a:lnTo>
                <a:lnTo>
                  <a:pt x="3838955" y="0"/>
                </a:lnTo>
                <a:close/>
              </a:path>
            </a:pathLst>
          </a:custGeom>
          <a:solidFill>
            <a:srgbClr val="C1CD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93159" y="2090408"/>
            <a:ext cx="5448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J</a:t>
            </a:r>
            <a:r>
              <a:rPr sz="2400" b="1" u="heavy" spc="-12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</a:t>
            </a:r>
            <a:r>
              <a:rPr sz="2400" b="1" u="heavy" spc="-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s</a:t>
            </a:r>
            <a:r>
              <a:rPr sz="2400" b="1" u="heavy" spc="-114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95"/>
              </a:spcBef>
            </a:pPr>
            <a:r>
              <a:rPr spc="-235" dirty="0"/>
              <a:t>R</a:t>
            </a:r>
            <a:r>
              <a:rPr spc="-210" dirty="0"/>
              <a:t>a</a:t>
            </a:r>
            <a:r>
              <a:rPr spc="-220" dirty="0"/>
              <a:t>n</a:t>
            </a:r>
            <a:r>
              <a:rPr spc="-175" dirty="0"/>
              <a:t>g</a:t>
            </a:r>
            <a:r>
              <a:rPr spc="-345" dirty="0"/>
              <a:t>k</a:t>
            </a:r>
            <a:r>
              <a:rPr spc="-220" dirty="0"/>
              <a:t>a</a:t>
            </a:r>
            <a:r>
              <a:rPr spc="-170" dirty="0"/>
              <a:t>i</a:t>
            </a:r>
            <a:r>
              <a:rPr spc="-235" dirty="0"/>
              <a:t>a</a:t>
            </a:r>
            <a:r>
              <a:rPr spc="-185" dirty="0"/>
              <a:t>n</a:t>
            </a:r>
            <a:r>
              <a:rPr spc="-125" dirty="0"/>
              <a:t> </a:t>
            </a:r>
            <a:r>
              <a:rPr spc="-330" dirty="0"/>
              <a:t>K</a:t>
            </a:r>
            <a:r>
              <a:rPr spc="-195" dirty="0"/>
              <a:t>e</a:t>
            </a:r>
            <a:r>
              <a:rPr spc="-135" dirty="0"/>
              <a:t>s</a:t>
            </a:r>
            <a:r>
              <a:rPr spc="-220" dirty="0"/>
              <a:t>a</a:t>
            </a:r>
            <a:r>
              <a:rPr spc="-145" dirty="0"/>
              <a:t>t</a:t>
            </a:r>
            <a:r>
              <a:rPr spc="-229" dirty="0"/>
              <a:t>u</a:t>
            </a:r>
            <a:r>
              <a:rPr spc="-220" dirty="0"/>
              <a:t>a</a:t>
            </a:r>
            <a:r>
              <a:rPr spc="-185" dirty="0"/>
              <a:t>n</a:t>
            </a:r>
            <a:r>
              <a:rPr spc="-114" dirty="0"/>
              <a:t> </a:t>
            </a:r>
            <a:r>
              <a:rPr spc="-195" dirty="0"/>
              <a:t>B</a:t>
            </a:r>
            <a:r>
              <a:rPr spc="-210" dirty="0"/>
              <a:t>a</a:t>
            </a:r>
            <a:r>
              <a:rPr spc="-290" dirty="0"/>
              <a:t>r</a:t>
            </a:r>
            <a:r>
              <a:rPr spc="-220" dirty="0"/>
              <a:t>an</a:t>
            </a:r>
            <a:r>
              <a:rPr spc="-110" dirty="0"/>
              <a:t>g</a:t>
            </a:r>
            <a:r>
              <a:rPr spc="-114" dirty="0"/>
              <a:t> </a:t>
            </a:r>
            <a:r>
              <a:rPr spc="-210" dirty="0"/>
              <a:t>da</a:t>
            </a:r>
            <a:r>
              <a:rPr spc="-185" dirty="0"/>
              <a:t>n</a:t>
            </a:r>
            <a:r>
              <a:rPr spc="-90" dirty="0"/>
              <a:t> </a:t>
            </a:r>
            <a:r>
              <a:rPr spc="-155" dirty="0"/>
              <a:t>J</a:t>
            </a:r>
            <a:r>
              <a:rPr spc="-210" dirty="0"/>
              <a:t>a</a:t>
            </a:r>
            <a:r>
              <a:rPr spc="-150" dirty="0"/>
              <a:t>s</a:t>
            </a:r>
            <a:r>
              <a:rPr spc="-190" dirty="0"/>
              <a:t>a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4698491" y="3224783"/>
            <a:ext cx="5219700" cy="556260"/>
            <a:chOff x="4698491" y="3224783"/>
            <a:chExt cx="5219700" cy="556260"/>
          </a:xfrm>
        </p:grpSpPr>
        <p:sp>
          <p:nvSpPr>
            <p:cNvPr id="11" name="object 11"/>
            <p:cNvSpPr/>
            <p:nvPr/>
          </p:nvSpPr>
          <p:spPr>
            <a:xfrm>
              <a:off x="4704575" y="3230879"/>
              <a:ext cx="3839210" cy="550545"/>
            </a:xfrm>
            <a:custGeom>
              <a:avLst/>
              <a:gdLst/>
              <a:ahLst/>
              <a:cxnLst/>
              <a:rect l="l" t="t" r="r" b="b"/>
              <a:pathLst>
                <a:path w="3839209" h="550545">
                  <a:moveTo>
                    <a:pt x="3838956" y="0"/>
                  </a:moveTo>
                  <a:lnTo>
                    <a:pt x="1524" y="0"/>
                  </a:lnTo>
                  <a:lnTo>
                    <a:pt x="0" y="0"/>
                  </a:lnTo>
                  <a:lnTo>
                    <a:pt x="0" y="550164"/>
                  </a:lnTo>
                  <a:lnTo>
                    <a:pt x="1524" y="550164"/>
                  </a:lnTo>
                  <a:lnTo>
                    <a:pt x="1524" y="1524"/>
                  </a:lnTo>
                  <a:lnTo>
                    <a:pt x="3838956" y="1524"/>
                  </a:lnTo>
                  <a:lnTo>
                    <a:pt x="3838956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698491" y="3224783"/>
              <a:ext cx="5219700" cy="556260"/>
            </a:xfrm>
            <a:custGeom>
              <a:avLst/>
              <a:gdLst/>
              <a:ahLst/>
              <a:cxnLst/>
              <a:rect l="l" t="t" r="r" b="b"/>
              <a:pathLst>
                <a:path w="5219700" h="556260">
                  <a:moveTo>
                    <a:pt x="3851147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556259"/>
                  </a:lnTo>
                  <a:lnTo>
                    <a:pt x="3800813" y="13716"/>
                  </a:lnTo>
                  <a:lnTo>
                    <a:pt x="6096" y="13716"/>
                  </a:lnTo>
                  <a:lnTo>
                    <a:pt x="7619" y="12192"/>
                  </a:lnTo>
                  <a:lnTo>
                    <a:pt x="3811490" y="12192"/>
                  </a:lnTo>
                  <a:lnTo>
                    <a:pt x="3843519" y="7620"/>
                  </a:lnTo>
                  <a:lnTo>
                    <a:pt x="12191" y="7620"/>
                  </a:lnTo>
                  <a:lnTo>
                    <a:pt x="13715" y="6096"/>
                  </a:lnTo>
                  <a:lnTo>
                    <a:pt x="3854195" y="6096"/>
                  </a:lnTo>
                  <a:lnTo>
                    <a:pt x="3854195" y="3048"/>
                  </a:lnTo>
                  <a:lnTo>
                    <a:pt x="3851147" y="0"/>
                  </a:lnTo>
                  <a:close/>
                </a:path>
                <a:path w="5219700" h="556260">
                  <a:moveTo>
                    <a:pt x="5219699" y="6096"/>
                  </a:moveTo>
                  <a:lnTo>
                    <a:pt x="3854195" y="6096"/>
                  </a:lnTo>
                  <a:lnTo>
                    <a:pt x="3854195" y="556259"/>
                  </a:lnTo>
                  <a:lnTo>
                    <a:pt x="5219699" y="6096"/>
                  </a:lnTo>
                  <a:close/>
                </a:path>
                <a:path w="5219700" h="556260">
                  <a:moveTo>
                    <a:pt x="7619" y="12192"/>
                  </a:moveTo>
                  <a:lnTo>
                    <a:pt x="6096" y="13716"/>
                  </a:lnTo>
                  <a:lnTo>
                    <a:pt x="7619" y="13716"/>
                  </a:lnTo>
                  <a:lnTo>
                    <a:pt x="7619" y="12192"/>
                  </a:lnTo>
                  <a:close/>
                </a:path>
                <a:path w="5219700" h="556260">
                  <a:moveTo>
                    <a:pt x="3811490" y="12192"/>
                  </a:moveTo>
                  <a:lnTo>
                    <a:pt x="7619" y="12192"/>
                  </a:lnTo>
                  <a:lnTo>
                    <a:pt x="7619" y="13716"/>
                  </a:lnTo>
                  <a:lnTo>
                    <a:pt x="3800813" y="13716"/>
                  </a:lnTo>
                  <a:lnTo>
                    <a:pt x="3811490" y="12192"/>
                  </a:lnTo>
                  <a:close/>
                </a:path>
                <a:path w="5219700" h="556260">
                  <a:moveTo>
                    <a:pt x="13715" y="6096"/>
                  </a:moveTo>
                  <a:lnTo>
                    <a:pt x="12191" y="7620"/>
                  </a:lnTo>
                  <a:lnTo>
                    <a:pt x="13715" y="7620"/>
                  </a:lnTo>
                  <a:lnTo>
                    <a:pt x="13715" y="6096"/>
                  </a:lnTo>
                  <a:close/>
                </a:path>
                <a:path w="5219700" h="556260">
                  <a:moveTo>
                    <a:pt x="3840479" y="6096"/>
                  </a:moveTo>
                  <a:lnTo>
                    <a:pt x="13715" y="6096"/>
                  </a:lnTo>
                  <a:lnTo>
                    <a:pt x="13715" y="7620"/>
                  </a:lnTo>
                  <a:lnTo>
                    <a:pt x="3840479" y="7620"/>
                  </a:lnTo>
                  <a:lnTo>
                    <a:pt x="3840479" y="6096"/>
                  </a:lnTo>
                  <a:close/>
                </a:path>
                <a:path w="5219700" h="556260">
                  <a:moveTo>
                    <a:pt x="3840479" y="6096"/>
                  </a:moveTo>
                  <a:lnTo>
                    <a:pt x="3840479" y="7620"/>
                  </a:lnTo>
                  <a:lnTo>
                    <a:pt x="3841699" y="7620"/>
                  </a:lnTo>
                  <a:lnTo>
                    <a:pt x="3840479" y="6096"/>
                  </a:lnTo>
                  <a:close/>
                </a:path>
                <a:path w="5219700" h="556260">
                  <a:moveTo>
                    <a:pt x="3854195" y="6096"/>
                  </a:moveTo>
                  <a:lnTo>
                    <a:pt x="3840479" y="6096"/>
                  </a:lnTo>
                  <a:lnTo>
                    <a:pt x="3841699" y="7620"/>
                  </a:lnTo>
                  <a:lnTo>
                    <a:pt x="3843519" y="7620"/>
                  </a:lnTo>
                  <a:lnTo>
                    <a:pt x="3854195" y="6096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704587" y="3230879"/>
              <a:ext cx="3839210" cy="550545"/>
            </a:xfrm>
            <a:custGeom>
              <a:avLst/>
              <a:gdLst/>
              <a:ahLst/>
              <a:cxnLst/>
              <a:rect l="l" t="t" r="r" b="b"/>
              <a:pathLst>
                <a:path w="3839209" h="550545">
                  <a:moveTo>
                    <a:pt x="3838955" y="0"/>
                  </a:moveTo>
                  <a:lnTo>
                    <a:pt x="0" y="0"/>
                  </a:lnTo>
                  <a:lnTo>
                    <a:pt x="0" y="550163"/>
                  </a:lnTo>
                  <a:lnTo>
                    <a:pt x="3838955" y="550163"/>
                  </a:lnTo>
                  <a:lnTo>
                    <a:pt x="3838955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98491" y="3224783"/>
              <a:ext cx="3854450" cy="556260"/>
            </a:xfrm>
            <a:custGeom>
              <a:avLst/>
              <a:gdLst/>
              <a:ahLst/>
              <a:cxnLst/>
              <a:rect l="l" t="t" r="r" b="b"/>
              <a:pathLst>
                <a:path w="3854450" h="556260">
                  <a:moveTo>
                    <a:pt x="3851147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556259"/>
                  </a:lnTo>
                  <a:lnTo>
                    <a:pt x="13715" y="556259"/>
                  </a:lnTo>
                  <a:lnTo>
                    <a:pt x="13715" y="13716"/>
                  </a:lnTo>
                  <a:lnTo>
                    <a:pt x="6096" y="13716"/>
                  </a:lnTo>
                  <a:lnTo>
                    <a:pt x="13715" y="6096"/>
                  </a:lnTo>
                  <a:lnTo>
                    <a:pt x="3854195" y="6096"/>
                  </a:lnTo>
                  <a:lnTo>
                    <a:pt x="3854195" y="3048"/>
                  </a:lnTo>
                  <a:lnTo>
                    <a:pt x="3851147" y="0"/>
                  </a:lnTo>
                  <a:close/>
                </a:path>
                <a:path w="3854450" h="556260">
                  <a:moveTo>
                    <a:pt x="3840479" y="6096"/>
                  </a:moveTo>
                  <a:lnTo>
                    <a:pt x="3840479" y="556259"/>
                  </a:lnTo>
                  <a:lnTo>
                    <a:pt x="3854195" y="556259"/>
                  </a:lnTo>
                  <a:lnTo>
                    <a:pt x="3854195" y="13716"/>
                  </a:lnTo>
                  <a:lnTo>
                    <a:pt x="3846575" y="13716"/>
                  </a:lnTo>
                  <a:lnTo>
                    <a:pt x="3840479" y="6096"/>
                  </a:lnTo>
                  <a:close/>
                </a:path>
                <a:path w="3854450" h="556260">
                  <a:moveTo>
                    <a:pt x="13715" y="6096"/>
                  </a:moveTo>
                  <a:lnTo>
                    <a:pt x="6096" y="13716"/>
                  </a:lnTo>
                  <a:lnTo>
                    <a:pt x="13715" y="13716"/>
                  </a:lnTo>
                  <a:lnTo>
                    <a:pt x="13715" y="6096"/>
                  </a:lnTo>
                  <a:close/>
                </a:path>
                <a:path w="3854450" h="556260">
                  <a:moveTo>
                    <a:pt x="3840479" y="6096"/>
                  </a:moveTo>
                  <a:lnTo>
                    <a:pt x="13715" y="6096"/>
                  </a:lnTo>
                  <a:lnTo>
                    <a:pt x="13715" y="13716"/>
                  </a:lnTo>
                  <a:lnTo>
                    <a:pt x="3840479" y="13716"/>
                  </a:lnTo>
                  <a:lnTo>
                    <a:pt x="3840479" y="6096"/>
                  </a:lnTo>
                  <a:close/>
                </a:path>
                <a:path w="3854450" h="556260">
                  <a:moveTo>
                    <a:pt x="3854195" y="6096"/>
                  </a:moveTo>
                  <a:lnTo>
                    <a:pt x="3840479" y="6096"/>
                  </a:lnTo>
                  <a:lnTo>
                    <a:pt x="3846575" y="13716"/>
                  </a:lnTo>
                  <a:lnTo>
                    <a:pt x="3854195" y="13716"/>
                  </a:lnTo>
                  <a:lnTo>
                    <a:pt x="3854195" y="6096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288860" y="3281600"/>
            <a:ext cx="156210" cy="327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525"/>
              </a:lnSpc>
            </a:pPr>
            <a:r>
              <a:rPr sz="2200" b="1" spc="-105" dirty="0">
                <a:latin typeface="Cambria"/>
                <a:cs typeface="Cambria"/>
              </a:rPr>
              <a:t>n</a:t>
            </a:r>
            <a:endParaRPr sz="22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11842" y="3616880"/>
            <a:ext cx="1027430" cy="327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525"/>
              </a:lnSpc>
            </a:pPr>
            <a:r>
              <a:rPr sz="2200" b="1" spc="-80" dirty="0">
                <a:latin typeface="Cambria"/>
                <a:cs typeface="Cambria"/>
              </a:rPr>
              <a:t>s</a:t>
            </a:r>
            <a:r>
              <a:rPr sz="2200" b="1" spc="-95" dirty="0">
                <a:latin typeface="Cambria"/>
                <a:cs typeface="Cambria"/>
              </a:rPr>
              <a:t>o</a:t>
            </a:r>
            <a:r>
              <a:rPr sz="2200" b="1" spc="-65" dirty="0">
                <a:latin typeface="Cambria"/>
                <a:cs typeface="Cambria"/>
              </a:rPr>
              <a:t>f</a:t>
            </a:r>
            <a:r>
              <a:rPr sz="2200" b="1" spc="-90" dirty="0">
                <a:latin typeface="Cambria"/>
                <a:cs typeface="Cambria"/>
              </a:rPr>
              <a:t>t</a:t>
            </a:r>
            <a:r>
              <a:rPr sz="2200" b="1" spc="-130" dirty="0">
                <a:latin typeface="Cambria"/>
                <a:cs typeface="Cambria"/>
              </a:rPr>
              <a:t>wa</a:t>
            </a:r>
            <a:r>
              <a:rPr sz="2200" b="1" spc="-170" dirty="0">
                <a:latin typeface="Cambria"/>
                <a:cs typeface="Cambria"/>
              </a:rPr>
              <a:t>r</a:t>
            </a:r>
            <a:r>
              <a:rPr sz="2200" b="1" spc="-100" dirty="0">
                <a:latin typeface="Cambria"/>
                <a:cs typeface="Cambria"/>
              </a:rPr>
              <a:t>e</a:t>
            </a:r>
            <a:endParaRPr sz="2200">
              <a:latin typeface="Cambria"/>
              <a:cs typeface="Cambri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772668" y="1911096"/>
            <a:ext cx="9145905" cy="5295900"/>
            <a:chOff x="772668" y="1911096"/>
            <a:chExt cx="9145905" cy="5295900"/>
          </a:xfrm>
        </p:grpSpPr>
        <p:sp>
          <p:nvSpPr>
            <p:cNvPr id="18" name="object 18"/>
            <p:cNvSpPr/>
            <p:nvPr/>
          </p:nvSpPr>
          <p:spPr>
            <a:xfrm>
              <a:off x="5161775" y="2727959"/>
              <a:ext cx="3839210" cy="428625"/>
            </a:xfrm>
            <a:custGeom>
              <a:avLst/>
              <a:gdLst/>
              <a:ahLst/>
              <a:cxnLst/>
              <a:rect l="l" t="t" r="r" b="b"/>
              <a:pathLst>
                <a:path w="3839209" h="428625">
                  <a:moveTo>
                    <a:pt x="3838956" y="0"/>
                  </a:moveTo>
                  <a:lnTo>
                    <a:pt x="1524" y="0"/>
                  </a:lnTo>
                  <a:lnTo>
                    <a:pt x="0" y="0"/>
                  </a:lnTo>
                  <a:lnTo>
                    <a:pt x="0" y="428244"/>
                  </a:lnTo>
                  <a:lnTo>
                    <a:pt x="1524" y="428244"/>
                  </a:lnTo>
                  <a:lnTo>
                    <a:pt x="1524" y="1524"/>
                  </a:lnTo>
                  <a:lnTo>
                    <a:pt x="3838956" y="1524"/>
                  </a:lnTo>
                  <a:lnTo>
                    <a:pt x="3838956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155691" y="2721863"/>
              <a:ext cx="4762500" cy="441959"/>
            </a:xfrm>
            <a:custGeom>
              <a:avLst/>
              <a:gdLst/>
              <a:ahLst/>
              <a:cxnLst/>
              <a:rect l="l" t="t" r="r" b="b"/>
              <a:pathLst>
                <a:path w="4762500" h="441960">
                  <a:moveTo>
                    <a:pt x="3851147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438911"/>
                  </a:lnTo>
                  <a:lnTo>
                    <a:pt x="3048" y="441959"/>
                  </a:lnTo>
                  <a:lnTo>
                    <a:pt x="3851147" y="441959"/>
                  </a:lnTo>
                  <a:lnTo>
                    <a:pt x="3854195" y="438911"/>
                  </a:lnTo>
                  <a:lnTo>
                    <a:pt x="3854195" y="437387"/>
                  </a:lnTo>
                  <a:lnTo>
                    <a:pt x="7619" y="437387"/>
                  </a:lnTo>
                  <a:lnTo>
                    <a:pt x="7619" y="435863"/>
                  </a:lnTo>
                  <a:lnTo>
                    <a:pt x="3854195" y="435863"/>
                  </a:lnTo>
                  <a:lnTo>
                    <a:pt x="3854195" y="429767"/>
                  </a:lnTo>
                  <a:lnTo>
                    <a:pt x="7619" y="429767"/>
                  </a:lnTo>
                  <a:lnTo>
                    <a:pt x="6096" y="428243"/>
                  </a:lnTo>
                  <a:lnTo>
                    <a:pt x="3854195" y="428243"/>
                  </a:lnTo>
                  <a:lnTo>
                    <a:pt x="3854195" y="13715"/>
                  </a:lnTo>
                  <a:lnTo>
                    <a:pt x="6096" y="13715"/>
                  </a:lnTo>
                  <a:lnTo>
                    <a:pt x="7619" y="12192"/>
                  </a:lnTo>
                  <a:lnTo>
                    <a:pt x="3854195" y="12192"/>
                  </a:lnTo>
                  <a:lnTo>
                    <a:pt x="3854195" y="7619"/>
                  </a:lnTo>
                  <a:lnTo>
                    <a:pt x="12191" y="7619"/>
                  </a:lnTo>
                  <a:lnTo>
                    <a:pt x="13715" y="6096"/>
                  </a:lnTo>
                  <a:lnTo>
                    <a:pt x="3854195" y="6096"/>
                  </a:lnTo>
                  <a:lnTo>
                    <a:pt x="3854195" y="3048"/>
                  </a:lnTo>
                  <a:lnTo>
                    <a:pt x="3851147" y="0"/>
                  </a:lnTo>
                  <a:close/>
                </a:path>
                <a:path w="4762500" h="441960">
                  <a:moveTo>
                    <a:pt x="3854195" y="435863"/>
                  </a:moveTo>
                  <a:lnTo>
                    <a:pt x="3846575" y="435863"/>
                  </a:lnTo>
                  <a:lnTo>
                    <a:pt x="3846575" y="437387"/>
                  </a:lnTo>
                  <a:lnTo>
                    <a:pt x="3854195" y="437387"/>
                  </a:lnTo>
                  <a:lnTo>
                    <a:pt x="3854195" y="435863"/>
                  </a:lnTo>
                  <a:close/>
                </a:path>
                <a:path w="4762500" h="441960">
                  <a:moveTo>
                    <a:pt x="4762499" y="6096"/>
                  </a:moveTo>
                  <a:lnTo>
                    <a:pt x="3854195" y="6096"/>
                  </a:lnTo>
                  <a:lnTo>
                    <a:pt x="3854195" y="437387"/>
                  </a:lnTo>
                  <a:lnTo>
                    <a:pt x="4762499" y="6096"/>
                  </a:lnTo>
                  <a:close/>
                </a:path>
                <a:path w="4762500" h="441960">
                  <a:moveTo>
                    <a:pt x="7619" y="428243"/>
                  </a:moveTo>
                  <a:lnTo>
                    <a:pt x="6096" y="428243"/>
                  </a:lnTo>
                  <a:lnTo>
                    <a:pt x="7619" y="429767"/>
                  </a:lnTo>
                  <a:lnTo>
                    <a:pt x="7619" y="428243"/>
                  </a:lnTo>
                  <a:close/>
                </a:path>
                <a:path w="4762500" h="441960">
                  <a:moveTo>
                    <a:pt x="3854195" y="428243"/>
                  </a:moveTo>
                  <a:lnTo>
                    <a:pt x="7619" y="428243"/>
                  </a:lnTo>
                  <a:lnTo>
                    <a:pt x="7619" y="429767"/>
                  </a:lnTo>
                  <a:lnTo>
                    <a:pt x="3854195" y="429767"/>
                  </a:lnTo>
                  <a:lnTo>
                    <a:pt x="3854195" y="428243"/>
                  </a:lnTo>
                  <a:close/>
                </a:path>
                <a:path w="4762500" h="441960">
                  <a:moveTo>
                    <a:pt x="7619" y="12192"/>
                  </a:moveTo>
                  <a:lnTo>
                    <a:pt x="6096" y="13715"/>
                  </a:lnTo>
                  <a:lnTo>
                    <a:pt x="7619" y="13715"/>
                  </a:lnTo>
                  <a:lnTo>
                    <a:pt x="7619" y="12192"/>
                  </a:lnTo>
                  <a:close/>
                </a:path>
                <a:path w="4762500" h="441960">
                  <a:moveTo>
                    <a:pt x="3854195" y="12192"/>
                  </a:moveTo>
                  <a:lnTo>
                    <a:pt x="7619" y="12192"/>
                  </a:lnTo>
                  <a:lnTo>
                    <a:pt x="7619" y="13715"/>
                  </a:lnTo>
                  <a:lnTo>
                    <a:pt x="3854195" y="13715"/>
                  </a:lnTo>
                  <a:lnTo>
                    <a:pt x="3854195" y="12192"/>
                  </a:lnTo>
                  <a:close/>
                </a:path>
                <a:path w="4762500" h="441960">
                  <a:moveTo>
                    <a:pt x="13715" y="6096"/>
                  </a:moveTo>
                  <a:lnTo>
                    <a:pt x="12191" y="7619"/>
                  </a:lnTo>
                  <a:lnTo>
                    <a:pt x="13715" y="7619"/>
                  </a:lnTo>
                  <a:lnTo>
                    <a:pt x="13715" y="6096"/>
                  </a:lnTo>
                  <a:close/>
                </a:path>
                <a:path w="4762500" h="441960">
                  <a:moveTo>
                    <a:pt x="3840479" y="6096"/>
                  </a:moveTo>
                  <a:lnTo>
                    <a:pt x="13715" y="6096"/>
                  </a:lnTo>
                  <a:lnTo>
                    <a:pt x="13715" y="7619"/>
                  </a:lnTo>
                  <a:lnTo>
                    <a:pt x="3840479" y="7619"/>
                  </a:lnTo>
                  <a:lnTo>
                    <a:pt x="3840479" y="6096"/>
                  </a:lnTo>
                  <a:close/>
                </a:path>
                <a:path w="4762500" h="441960">
                  <a:moveTo>
                    <a:pt x="3840479" y="6096"/>
                  </a:moveTo>
                  <a:lnTo>
                    <a:pt x="3840479" y="7619"/>
                  </a:lnTo>
                  <a:lnTo>
                    <a:pt x="3841699" y="7619"/>
                  </a:lnTo>
                  <a:lnTo>
                    <a:pt x="3840479" y="6096"/>
                  </a:lnTo>
                  <a:close/>
                </a:path>
                <a:path w="4762500" h="441960">
                  <a:moveTo>
                    <a:pt x="3854195" y="6096"/>
                  </a:moveTo>
                  <a:lnTo>
                    <a:pt x="3840479" y="6096"/>
                  </a:lnTo>
                  <a:lnTo>
                    <a:pt x="3841699" y="7619"/>
                  </a:lnTo>
                  <a:lnTo>
                    <a:pt x="3854195" y="7619"/>
                  </a:lnTo>
                  <a:lnTo>
                    <a:pt x="3854195" y="6096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161788" y="2727960"/>
              <a:ext cx="3839210" cy="428625"/>
            </a:xfrm>
            <a:custGeom>
              <a:avLst/>
              <a:gdLst/>
              <a:ahLst/>
              <a:cxnLst/>
              <a:rect l="l" t="t" r="r" b="b"/>
              <a:pathLst>
                <a:path w="3839209" h="428625">
                  <a:moveTo>
                    <a:pt x="3838955" y="0"/>
                  </a:moveTo>
                  <a:lnTo>
                    <a:pt x="0" y="0"/>
                  </a:lnTo>
                  <a:lnTo>
                    <a:pt x="0" y="428243"/>
                  </a:lnTo>
                  <a:lnTo>
                    <a:pt x="3838955" y="428243"/>
                  </a:lnTo>
                  <a:lnTo>
                    <a:pt x="3838955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155691" y="2721863"/>
              <a:ext cx="3854450" cy="441959"/>
            </a:xfrm>
            <a:custGeom>
              <a:avLst/>
              <a:gdLst/>
              <a:ahLst/>
              <a:cxnLst/>
              <a:rect l="l" t="t" r="r" b="b"/>
              <a:pathLst>
                <a:path w="3854450" h="441960">
                  <a:moveTo>
                    <a:pt x="3851147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438911"/>
                  </a:lnTo>
                  <a:lnTo>
                    <a:pt x="3048" y="441959"/>
                  </a:lnTo>
                  <a:lnTo>
                    <a:pt x="3851147" y="441959"/>
                  </a:lnTo>
                  <a:lnTo>
                    <a:pt x="3854195" y="438911"/>
                  </a:lnTo>
                  <a:lnTo>
                    <a:pt x="3854195" y="435863"/>
                  </a:lnTo>
                  <a:lnTo>
                    <a:pt x="13715" y="435863"/>
                  </a:lnTo>
                  <a:lnTo>
                    <a:pt x="6096" y="428243"/>
                  </a:lnTo>
                  <a:lnTo>
                    <a:pt x="13715" y="428243"/>
                  </a:lnTo>
                  <a:lnTo>
                    <a:pt x="13715" y="13715"/>
                  </a:lnTo>
                  <a:lnTo>
                    <a:pt x="6096" y="13715"/>
                  </a:lnTo>
                  <a:lnTo>
                    <a:pt x="13715" y="6095"/>
                  </a:lnTo>
                  <a:lnTo>
                    <a:pt x="3854195" y="6095"/>
                  </a:lnTo>
                  <a:lnTo>
                    <a:pt x="3854195" y="3048"/>
                  </a:lnTo>
                  <a:lnTo>
                    <a:pt x="3851147" y="0"/>
                  </a:lnTo>
                  <a:close/>
                </a:path>
                <a:path w="3854450" h="441960">
                  <a:moveTo>
                    <a:pt x="13715" y="428243"/>
                  </a:moveTo>
                  <a:lnTo>
                    <a:pt x="6096" y="428243"/>
                  </a:lnTo>
                  <a:lnTo>
                    <a:pt x="13715" y="435863"/>
                  </a:lnTo>
                  <a:lnTo>
                    <a:pt x="13715" y="428243"/>
                  </a:lnTo>
                  <a:close/>
                </a:path>
                <a:path w="3854450" h="441960">
                  <a:moveTo>
                    <a:pt x="3840479" y="428243"/>
                  </a:moveTo>
                  <a:lnTo>
                    <a:pt x="13715" y="428243"/>
                  </a:lnTo>
                  <a:lnTo>
                    <a:pt x="13715" y="435863"/>
                  </a:lnTo>
                  <a:lnTo>
                    <a:pt x="3840479" y="435863"/>
                  </a:lnTo>
                  <a:lnTo>
                    <a:pt x="3840479" y="428243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3840479" y="435863"/>
                  </a:lnTo>
                  <a:lnTo>
                    <a:pt x="3846575" y="428243"/>
                  </a:lnTo>
                  <a:lnTo>
                    <a:pt x="3854195" y="428243"/>
                  </a:lnTo>
                  <a:lnTo>
                    <a:pt x="3854195" y="13715"/>
                  </a:lnTo>
                  <a:lnTo>
                    <a:pt x="3846575" y="13715"/>
                  </a:lnTo>
                  <a:lnTo>
                    <a:pt x="3840479" y="6095"/>
                  </a:lnTo>
                  <a:close/>
                </a:path>
                <a:path w="3854450" h="441960">
                  <a:moveTo>
                    <a:pt x="3854195" y="428243"/>
                  </a:moveTo>
                  <a:lnTo>
                    <a:pt x="3846575" y="428243"/>
                  </a:lnTo>
                  <a:lnTo>
                    <a:pt x="3840479" y="435863"/>
                  </a:lnTo>
                  <a:lnTo>
                    <a:pt x="3854195" y="435863"/>
                  </a:lnTo>
                  <a:lnTo>
                    <a:pt x="3854195" y="428243"/>
                  </a:lnTo>
                  <a:close/>
                </a:path>
                <a:path w="3854450" h="441960">
                  <a:moveTo>
                    <a:pt x="13715" y="6095"/>
                  </a:moveTo>
                  <a:lnTo>
                    <a:pt x="6096" y="13715"/>
                  </a:lnTo>
                  <a:lnTo>
                    <a:pt x="13715" y="13715"/>
                  </a:lnTo>
                  <a:lnTo>
                    <a:pt x="13715" y="6095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13715" y="6095"/>
                  </a:lnTo>
                  <a:lnTo>
                    <a:pt x="13715" y="13715"/>
                  </a:lnTo>
                  <a:lnTo>
                    <a:pt x="3840479" y="13715"/>
                  </a:lnTo>
                  <a:lnTo>
                    <a:pt x="3840479" y="6095"/>
                  </a:lnTo>
                  <a:close/>
                </a:path>
                <a:path w="3854450" h="441960">
                  <a:moveTo>
                    <a:pt x="3854195" y="6095"/>
                  </a:moveTo>
                  <a:lnTo>
                    <a:pt x="3840479" y="6095"/>
                  </a:lnTo>
                  <a:lnTo>
                    <a:pt x="3846575" y="13715"/>
                  </a:lnTo>
                  <a:lnTo>
                    <a:pt x="3854195" y="13715"/>
                  </a:lnTo>
                  <a:lnTo>
                    <a:pt x="3854195" y="6095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6756" y="1911096"/>
              <a:ext cx="115823" cy="186994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26379" y="1950720"/>
              <a:ext cx="38100" cy="11429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26379" y="2103120"/>
              <a:ext cx="38100" cy="114300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26379" y="2255520"/>
              <a:ext cx="38100" cy="11430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26379" y="2407920"/>
              <a:ext cx="38100" cy="11430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26379" y="2560319"/>
              <a:ext cx="38100" cy="114300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26379" y="2712719"/>
              <a:ext cx="38100" cy="114300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26379" y="2865119"/>
              <a:ext cx="38100" cy="11430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326379" y="3017519"/>
              <a:ext cx="38100" cy="114299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26379" y="3169919"/>
              <a:ext cx="38100" cy="11430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326379" y="3322319"/>
              <a:ext cx="38100" cy="114300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26379" y="3474719"/>
              <a:ext cx="38100" cy="114300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326379" y="3627120"/>
              <a:ext cx="38100" cy="114299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286756" y="1911096"/>
              <a:ext cx="115823" cy="1869947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772668" y="3779519"/>
              <a:ext cx="9142730" cy="3427729"/>
            </a:xfrm>
            <a:custGeom>
              <a:avLst/>
              <a:gdLst/>
              <a:ahLst/>
              <a:cxnLst/>
              <a:rect l="l" t="t" r="r" b="b"/>
              <a:pathLst>
                <a:path w="9142730" h="3427729">
                  <a:moveTo>
                    <a:pt x="0" y="3427475"/>
                  </a:moveTo>
                  <a:lnTo>
                    <a:pt x="9142475" y="3427475"/>
                  </a:lnTo>
                  <a:lnTo>
                    <a:pt x="9142475" y="0"/>
                  </a:lnTo>
                  <a:lnTo>
                    <a:pt x="0" y="0"/>
                  </a:lnTo>
                  <a:lnTo>
                    <a:pt x="0" y="342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504187" y="3779519"/>
              <a:ext cx="3839210" cy="2856230"/>
            </a:xfrm>
            <a:custGeom>
              <a:avLst/>
              <a:gdLst/>
              <a:ahLst/>
              <a:cxnLst/>
              <a:rect l="l" t="t" r="r" b="b"/>
              <a:pathLst>
                <a:path w="3839210" h="2856229">
                  <a:moveTo>
                    <a:pt x="0" y="2855975"/>
                  </a:moveTo>
                  <a:lnTo>
                    <a:pt x="3838955" y="2855975"/>
                  </a:lnTo>
                  <a:lnTo>
                    <a:pt x="3838955" y="0"/>
                  </a:lnTo>
                  <a:lnTo>
                    <a:pt x="0" y="0"/>
                  </a:lnTo>
                  <a:lnTo>
                    <a:pt x="0" y="2855975"/>
                  </a:lnTo>
                  <a:close/>
                </a:path>
              </a:pathLst>
            </a:custGeom>
            <a:solidFill>
              <a:srgbClr val="BCBC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344668" y="3779519"/>
              <a:ext cx="3839210" cy="2856230"/>
            </a:xfrm>
            <a:custGeom>
              <a:avLst/>
              <a:gdLst/>
              <a:ahLst/>
              <a:cxnLst/>
              <a:rect l="l" t="t" r="r" b="b"/>
              <a:pathLst>
                <a:path w="3839209" h="2856229">
                  <a:moveTo>
                    <a:pt x="0" y="2855975"/>
                  </a:moveTo>
                  <a:lnTo>
                    <a:pt x="3838955" y="2855975"/>
                  </a:lnTo>
                  <a:lnTo>
                    <a:pt x="3838955" y="0"/>
                  </a:lnTo>
                  <a:lnTo>
                    <a:pt x="0" y="0"/>
                  </a:lnTo>
                  <a:lnTo>
                    <a:pt x="0" y="2855975"/>
                  </a:lnTo>
                  <a:close/>
                </a:path>
              </a:pathLst>
            </a:custGeom>
            <a:solidFill>
              <a:srgbClr val="C1CD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763268" y="5745480"/>
              <a:ext cx="3839210" cy="767080"/>
            </a:xfrm>
            <a:custGeom>
              <a:avLst/>
              <a:gdLst/>
              <a:ahLst/>
              <a:cxnLst/>
              <a:rect l="l" t="t" r="r" b="b"/>
              <a:pathLst>
                <a:path w="3839210" h="767079">
                  <a:moveTo>
                    <a:pt x="3838955" y="0"/>
                  </a:moveTo>
                  <a:lnTo>
                    <a:pt x="0" y="0"/>
                  </a:lnTo>
                  <a:lnTo>
                    <a:pt x="0" y="766571"/>
                  </a:lnTo>
                  <a:lnTo>
                    <a:pt x="3838955" y="766571"/>
                  </a:lnTo>
                  <a:lnTo>
                    <a:pt x="3838955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757171" y="5739383"/>
              <a:ext cx="3854450" cy="780415"/>
            </a:xfrm>
            <a:custGeom>
              <a:avLst/>
              <a:gdLst/>
              <a:ahLst/>
              <a:cxnLst/>
              <a:rect l="l" t="t" r="r" b="b"/>
              <a:pathLst>
                <a:path w="3854450" h="780415">
                  <a:moveTo>
                    <a:pt x="3851147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777239"/>
                  </a:lnTo>
                  <a:lnTo>
                    <a:pt x="3048" y="780287"/>
                  </a:lnTo>
                  <a:lnTo>
                    <a:pt x="3851147" y="780287"/>
                  </a:lnTo>
                  <a:lnTo>
                    <a:pt x="3854195" y="777239"/>
                  </a:lnTo>
                  <a:lnTo>
                    <a:pt x="3854195" y="774191"/>
                  </a:lnTo>
                  <a:lnTo>
                    <a:pt x="13716" y="774191"/>
                  </a:lnTo>
                  <a:lnTo>
                    <a:pt x="6096" y="768095"/>
                  </a:lnTo>
                  <a:lnTo>
                    <a:pt x="13716" y="768095"/>
                  </a:lnTo>
                  <a:lnTo>
                    <a:pt x="13716" y="13716"/>
                  </a:lnTo>
                  <a:lnTo>
                    <a:pt x="6096" y="13716"/>
                  </a:lnTo>
                  <a:lnTo>
                    <a:pt x="13716" y="6096"/>
                  </a:lnTo>
                  <a:lnTo>
                    <a:pt x="3854195" y="6096"/>
                  </a:lnTo>
                  <a:lnTo>
                    <a:pt x="3854195" y="3048"/>
                  </a:lnTo>
                  <a:lnTo>
                    <a:pt x="3851147" y="0"/>
                  </a:lnTo>
                  <a:close/>
                </a:path>
                <a:path w="3854450" h="780415">
                  <a:moveTo>
                    <a:pt x="13716" y="768095"/>
                  </a:moveTo>
                  <a:lnTo>
                    <a:pt x="6096" y="768095"/>
                  </a:lnTo>
                  <a:lnTo>
                    <a:pt x="13716" y="774191"/>
                  </a:lnTo>
                  <a:lnTo>
                    <a:pt x="13716" y="768095"/>
                  </a:lnTo>
                  <a:close/>
                </a:path>
                <a:path w="3854450" h="780415">
                  <a:moveTo>
                    <a:pt x="3840479" y="768095"/>
                  </a:moveTo>
                  <a:lnTo>
                    <a:pt x="13716" y="768095"/>
                  </a:lnTo>
                  <a:lnTo>
                    <a:pt x="13716" y="774191"/>
                  </a:lnTo>
                  <a:lnTo>
                    <a:pt x="3840479" y="774191"/>
                  </a:lnTo>
                  <a:lnTo>
                    <a:pt x="3840479" y="768095"/>
                  </a:lnTo>
                  <a:close/>
                </a:path>
                <a:path w="3854450" h="780415">
                  <a:moveTo>
                    <a:pt x="3840479" y="6096"/>
                  </a:moveTo>
                  <a:lnTo>
                    <a:pt x="3840479" y="774191"/>
                  </a:lnTo>
                  <a:lnTo>
                    <a:pt x="3846575" y="768095"/>
                  </a:lnTo>
                  <a:lnTo>
                    <a:pt x="3854195" y="768095"/>
                  </a:lnTo>
                  <a:lnTo>
                    <a:pt x="3854195" y="13716"/>
                  </a:lnTo>
                  <a:lnTo>
                    <a:pt x="3846575" y="13716"/>
                  </a:lnTo>
                  <a:lnTo>
                    <a:pt x="3840479" y="6096"/>
                  </a:lnTo>
                  <a:close/>
                </a:path>
                <a:path w="3854450" h="780415">
                  <a:moveTo>
                    <a:pt x="3854195" y="768095"/>
                  </a:moveTo>
                  <a:lnTo>
                    <a:pt x="3846575" y="768095"/>
                  </a:lnTo>
                  <a:lnTo>
                    <a:pt x="3840479" y="774191"/>
                  </a:lnTo>
                  <a:lnTo>
                    <a:pt x="3854195" y="774191"/>
                  </a:lnTo>
                  <a:lnTo>
                    <a:pt x="3854195" y="768095"/>
                  </a:lnTo>
                  <a:close/>
                </a:path>
                <a:path w="3854450" h="780415">
                  <a:moveTo>
                    <a:pt x="13716" y="6096"/>
                  </a:moveTo>
                  <a:lnTo>
                    <a:pt x="6096" y="13716"/>
                  </a:lnTo>
                  <a:lnTo>
                    <a:pt x="13716" y="13716"/>
                  </a:lnTo>
                  <a:lnTo>
                    <a:pt x="13716" y="6096"/>
                  </a:lnTo>
                  <a:close/>
                </a:path>
                <a:path w="3854450" h="780415">
                  <a:moveTo>
                    <a:pt x="3840479" y="6096"/>
                  </a:moveTo>
                  <a:lnTo>
                    <a:pt x="13716" y="6096"/>
                  </a:lnTo>
                  <a:lnTo>
                    <a:pt x="13716" y="13716"/>
                  </a:lnTo>
                  <a:lnTo>
                    <a:pt x="3840479" y="13716"/>
                  </a:lnTo>
                  <a:lnTo>
                    <a:pt x="3840479" y="6096"/>
                  </a:lnTo>
                  <a:close/>
                </a:path>
                <a:path w="3854450" h="780415">
                  <a:moveTo>
                    <a:pt x="3854195" y="6096"/>
                  </a:moveTo>
                  <a:lnTo>
                    <a:pt x="3840479" y="6096"/>
                  </a:lnTo>
                  <a:lnTo>
                    <a:pt x="3846575" y="13716"/>
                  </a:lnTo>
                  <a:lnTo>
                    <a:pt x="3854195" y="13716"/>
                  </a:lnTo>
                  <a:lnTo>
                    <a:pt x="3854195" y="6096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15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763267" y="5745479"/>
            <a:ext cx="3839210" cy="76708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671955" marR="254635" indent="-1407160">
              <a:lnSpc>
                <a:spcPct val="100000"/>
              </a:lnSpc>
              <a:spcBef>
                <a:spcPts val="285"/>
              </a:spcBef>
            </a:pPr>
            <a:r>
              <a:rPr sz="2200" b="1" spc="-130" dirty="0">
                <a:latin typeface="Cambria"/>
                <a:cs typeface="Cambria"/>
              </a:rPr>
              <a:t>Perakitan</a:t>
            </a:r>
            <a:r>
              <a:rPr sz="2200" b="1" spc="-80" dirty="0">
                <a:latin typeface="Cambria"/>
                <a:cs typeface="Cambria"/>
              </a:rPr>
              <a:t> </a:t>
            </a:r>
            <a:r>
              <a:rPr sz="2200" b="1" spc="-100" dirty="0">
                <a:latin typeface="Cambria"/>
                <a:cs typeface="Cambria"/>
              </a:rPr>
              <a:t>mobil,</a:t>
            </a:r>
            <a:r>
              <a:rPr sz="2200" b="1" spc="-75" dirty="0">
                <a:latin typeface="Cambria"/>
                <a:cs typeface="Cambria"/>
              </a:rPr>
              <a:t> </a:t>
            </a:r>
            <a:r>
              <a:rPr sz="2200" b="1" spc="-120" dirty="0">
                <a:latin typeface="Cambria"/>
                <a:cs typeface="Cambria"/>
              </a:rPr>
              <a:t>pembuatan </a:t>
            </a:r>
            <a:r>
              <a:rPr sz="2200" b="1" spc="-470" dirty="0">
                <a:latin typeface="Cambria"/>
                <a:cs typeface="Cambria"/>
              </a:rPr>
              <a:t> </a:t>
            </a:r>
            <a:r>
              <a:rPr sz="2200" b="1" spc="-105" dirty="0">
                <a:latin typeface="Cambria"/>
                <a:cs typeface="Cambria"/>
              </a:rPr>
              <a:t>baja</a:t>
            </a:r>
            <a:endParaRPr sz="2200">
              <a:latin typeface="Cambria"/>
              <a:cs typeface="Cambria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2214372" y="5190744"/>
            <a:ext cx="3854450" cy="441959"/>
            <a:chOff x="2214372" y="5190744"/>
            <a:chExt cx="3854450" cy="441959"/>
          </a:xfrm>
        </p:grpSpPr>
        <p:sp>
          <p:nvSpPr>
            <p:cNvPr id="44" name="object 44"/>
            <p:cNvSpPr/>
            <p:nvPr/>
          </p:nvSpPr>
          <p:spPr>
            <a:xfrm>
              <a:off x="2221992" y="5196840"/>
              <a:ext cx="3837940" cy="1905"/>
            </a:xfrm>
            <a:custGeom>
              <a:avLst/>
              <a:gdLst/>
              <a:ahLst/>
              <a:cxnLst/>
              <a:rect l="l" t="t" r="r" b="b"/>
              <a:pathLst>
                <a:path w="3837940" h="1904">
                  <a:moveTo>
                    <a:pt x="3837431" y="0"/>
                  </a:moveTo>
                  <a:lnTo>
                    <a:pt x="0" y="0"/>
                  </a:lnTo>
                  <a:lnTo>
                    <a:pt x="0" y="1523"/>
                  </a:lnTo>
                  <a:lnTo>
                    <a:pt x="3837431" y="1523"/>
                  </a:lnTo>
                  <a:lnTo>
                    <a:pt x="3837431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214372" y="5190744"/>
              <a:ext cx="3854450" cy="441959"/>
            </a:xfrm>
            <a:custGeom>
              <a:avLst/>
              <a:gdLst/>
              <a:ahLst/>
              <a:cxnLst/>
              <a:rect l="l" t="t" r="r" b="b"/>
              <a:pathLst>
                <a:path w="3854450" h="441960">
                  <a:moveTo>
                    <a:pt x="3851147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438911"/>
                  </a:lnTo>
                  <a:lnTo>
                    <a:pt x="3048" y="441959"/>
                  </a:lnTo>
                  <a:lnTo>
                    <a:pt x="3851147" y="441959"/>
                  </a:lnTo>
                  <a:lnTo>
                    <a:pt x="3854195" y="438911"/>
                  </a:lnTo>
                  <a:lnTo>
                    <a:pt x="3854195" y="437387"/>
                  </a:lnTo>
                  <a:lnTo>
                    <a:pt x="7619" y="437387"/>
                  </a:lnTo>
                  <a:lnTo>
                    <a:pt x="7619" y="429767"/>
                  </a:lnTo>
                  <a:lnTo>
                    <a:pt x="6096" y="428243"/>
                  </a:lnTo>
                  <a:lnTo>
                    <a:pt x="7619" y="428243"/>
                  </a:lnTo>
                  <a:lnTo>
                    <a:pt x="7619" y="13716"/>
                  </a:lnTo>
                  <a:lnTo>
                    <a:pt x="6096" y="13716"/>
                  </a:lnTo>
                  <a:lnTo>
                    <a:pt x="7619" y="12192"/>
                  </a:lnTo>
                  <a:lnTo>
                    <a:pt x="7619" y="6095"/>
                  </a:lnTo>
                  <a:lnTo>
                    <a:pt x="3854195" y="6095"/>
                  </a:lnTo>
                  <a:lnTo>
                    <a:pt x="3854195" y="3048"/>
                  </a:lnTo>
                  <a:lnTo>
                    <a:pt x="3851147" y="0"/>
                  </a:lnTo>
                  <a:close/>
                </a:path>
                <a:path w="3854450" h="441960">
                  <a:moveTo>
                    <a:pt x="3846575" y="435863"/>
                  </a:moveTo>
                  <a:lnTo>
                    <a:pt x="7619" y="435863"/>
                  </a:lnTo>
                  <a:lnTo>
                    <a:pt x="7619" y="437387"/>
                  </a:lnTo>
                  <a:lnTo>
                    <a:pt x="3846575" y="437387"/>
                  </a:lnTo>
                  <a:lnTo>
                    <a:pt x="3846575" y="435863"/>
                  </a:lnTo>
                  <a:close/>
                </a:path>
                <a:path w="3854450" h="441960">
                  <a:moveTo>
                    <a:pt x="7619" y="428243"/>
                  </a:moveTo>
                  <a:lnTo>
                    <a:pt x="6096" y="428243"/>
                  </a:lnTo>
                  <a:lnTo>
                    <a:pt x="7619" y="429767"/>
                  </a:lnTo>
                  <a:lnTo>
                    <a:pt x="7619" y="428243"/>
                  </a:lnTo>
                  <a:close/>
                </a:path>
                <a:path w="3854450" h="441960">
                  <a:moveTo>
                    <a:pt x="7619" y="12192"/>
                  </a:moveTo>
                  <a:lnTo>
                    <a:pt x="6096" y="13716"/>
                  </a:lnTo>
                  <a:lnTo>
                    <a:pt x="7619" y="13716"/>
                  </a:lnTo>
                  <a:lnTo>
                    <a:pt x="7619" y="12192"/>
                  </a:lnTo>
                  <a:close/>
                </a:path>
                <a:path w="3854450" h="441960">
                  <a:moveTo>
                    <a:pt x="13716" y="6095"/>
                  </a:moveTo>
                  <a:lnTo>
                    <a:pt x="12192" y="7619"/>
                  </a:lnTo>
                  <a:lnTo>
                    <a:pt x="13716" y="7619"/>
                  </a:lnTo>
                  <a:lnTo>
                    <a:pt x="13716" y="6095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3840479" y="7619"/>
                  </a:lnTo>
                  <a:lnTo>
                    <a:pt x="3841699" y="7619"/>
                  </a:lnTo>
                  <a:lnTo>
                    <a:pt x="3840479" y="6095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220468" y="5196840"/>
              <a:ext cx="3839210" cy="428625"/>
            </a:xfrm>
            <a:custGeom>
              <a:avLst/>
              <a:gdLst/>
              <a:ahLst/>
              <a:cxnLst/>
              <a:rect l="l" t="t" r="r" b="b"/>
              <a:pathLst>
                <a:path w="3839210" h="428625">
                  <a:moveTo>
                    <a:pt x="3838955" y="0"/>
                  </a:moveTo>
                  <a:lnTo>
                    <a:pt x="0" y="0"/>
                  </a:lnTo>
                  <a:lnTo>
                    <a:pt x="0" y="428243"/>
                  </a:lnTo>
                  <a:lnTo>
                    <a:pt x="3838955" y="428243"/>
                  </a:lnTo>
                  <a:lnTo>
                    <a:pt x="3838955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214372" y="5190744"/>
              <a:ext cx="3854450" cy="441959"/>
            </a:xfrm>
            <a:custGeom>
              <a:avLst/>
              <a:gdLst/>
              <a:ahLst/>
              <a:cxnLst/>
              <a:rect l="l" t="t" r="r" b="b"/>
              <a:pathLst>
                <a:path w="3854450" h="441960">
                  <a:moveTo>
                    <a:pt x="3851147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438911"/>
                  </a:lnTo>
                  <a:lnTo>
                    <a:pt x="3048" y="441959"/>
                  </a:lnTo>
                  <a:lnTo>
                    <a:pt x="3851147" y="441959"/>
                  </a:lnTo>
                  <a:lnTo>
                    <a:pt x="3854195" y="438911"/>
                  </a:lnTo>
                  <a:lnTo>
                    <a:pt x="3854195" y="435863"/>
                  </a:lnTo>
                  <a:lnTo>
                    <a:pt x="13716" y="435863"/>
                  </a:lnTo>
                  <a:lnTo>
                    <a:pt x="6096" y="428243"/>
                  </a:lnTo>
                  <a:lnTo>
                    <a:pt x="13716" y="428243"/>
                  </a:lnTo>
                  <a:lnTo>
                    <a:pt x="13716" y="13716"/>
                  </a:lnTo>
                  <a:lnTo>
                    <a:pt x="6096" y="13716"/>
                  </a:lnTo>
                  <a:lnTo>
                    <a:pt x="13716" y="6095"/>
                  </a:lnTo>
                  <a:lnTo>
                    <a:pt x="3854195" y="6095"/>
                  </a:lnTo>
                  <a:lnTo>
                    <a:pt x="3854195" y="3048"/>
                  </a:lnTo>
                  <a:lnTo>
                    <a:pt x="3851147" y="0"/>
                  </a:lnTo>
                  <a:close/>
                </a:path>
                <a:path w="3854450" h="441960">
                  <a:moveTo>
                    <a:pt x="13716" y="428243"/>
                  </a:moveTo>
                  <a:lnTo>
                    <a:pt x="6096" y="428243"/>
                  </a:lnTo>
                  <a:lnTo>
                    <a:pt x="13716" y="435863"/>
                  </a:lnTo>
                  <a:lnTo>
                    <a:pt x="13716" y="428243"/>
                  </a:lnTo>
                  <a:close/>
                </a:path>
                <a:path w="3854450" h="441960">
                  <a:moveTo>
                    <a:pt x="3840479" y="428243"/>
                  </a:moveTo>
                  <a:lnTo>
                    <a:pt x="13716" y="428243"/>
                  </a:lnTo>
                  <a:lnTo>
                    <a:pt x="13716" y="435863"/>
                  </a:lnTo>
                  <a:lnTo>
                    <a:pt x="3840479" y="435863"/>
                  </a:lnTo>
                  <a:lnTo>
                    <a:pt x="3840479" y="428243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3840479" y="435863"/>
                  </a:lnTo>
                  <a:lnTo>
                    <a:pt x="3846575" y="428243"/>
                  </a:lnTo>
                  <a:lnTo>
                    <a:pt x="3854195" y="428243"/>
                  </a:lnTo>
                  <a:lnTo>
                    <a:pt x="3854195" y="13716"/>
                  </a:lnTo>
                  <a:lnTo>
                    <a:pt x="3846575" y="13716"/>
                  </a:lnTo>
                  <a:lnTo>
                    <a:pt x="3840479" y="6095"/>
                  </a:lnTo>
                  <a:close/>
                </a:path>
                <a:path w="3854450" h="441960">
                  <a:moveTo>
                    <a:pt x="3854195" y="428243"/>
                  </a:moveTo>
                  <a:lnTo>
                    <a:pt x="3846575" y="428243"/>
                  </a:lnTo>
                  <a:lnTo>
                    <a:pt x="3840479" y="435863"/>
                  </a:lnTo>
                  <a:lnTo>
                    <a:pt x="3854195" y="435863"/>
                  </a:lnTo>
                  <a:lnTo>
                    <a:pt x="3854195" y="428243"/>
                  </a:lnTo>
                  <a:close/>
                </a:path>
                <a:path w="3854450" h="441960">
                  <a:moveTo>
                    <a:pt x="13716" y="6095"/>
                  </a:moveTo>
                  <a:lnTo>
                    <a:pt x="6096" y="13716"/>
                  </a:lnTo>
                  <a:lnTo>
                    <a:pt x="13716" y="13716"/>
                  </a:lnTo>
                  <a:lnTo>
                    <a:pt x="13716" y="6095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13716" y="6095"/>
                  </a:lnTo>
                  <a:lnTo>
                    <a:pt x="13716" y="13716"/>
                  </a:lnTo>
                  <a:lnTo>
                    <a:pt x="3840479" y="13716"/>
                  </a:lnTo>
                  <a:lnTo>
                    <a:pt x="3840479" y="6095"/>
                  </a:lnTo>
                  <a:close/>
                </a:path>
                <a:path w="3854450" h="441960">
                  <a:moveTo>
                    <a:pt x="3854195" y="6095"/>
                  </a:moveTo>
                  <a:lnTo>
                    <a:pt x="3840479" y="6095"/>
                  </a:lnTo>
                  <a:lnTo>
                    <a:pt x="3846575" y="13716"/>
                  </a:lnTo>
                  <a:lnTo>
                    <a:pt x="3854195" y="13716"/>
                  </a:lnTo>
                  <a:lnTo>
                    <a:pt x="3854195" y="6095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2220467" y="5196840"/>
            <a:ext cx="3839210" cy="42862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2300" b="1" i="1" spc="-95" dirty="0">
                <a:latin typeface="Cambria"/>
                <a:cs typeface="Cambria"/>
              </a:rPr>
              <a:t>H</a:t>
            </a:r>
            <a:r>
              <a:rPr sz="2300" b="1" i="1" spc="-100" dirty="0">
                <a:latin typeface="Cambria"/>
                <a:cs typeface="Cambria"/>
              </a:rPr>
              <a:t>o</a:t>
            </a:r>
            <a:r>
              <a:rPr sz="2300" b="1" i="1" spc="-180" dirty="0">
                <a:latin typeface="Cambria"/>
                <a:cs typeface="Cambria"/>
              </a:rPr>
              <a:t>m</a:t>
            </a:r>
            <a:r>
              <a:rPr sz="2300" b="1" i="1" spc="-80" dirty="0">
                <a:latin typeface="Cambria"/>
                <a:cs typeface="Cambria"/>
              </a:rPr>
              <a:t>e</a:t>
            </a:r>
            <a:r>
              <a:rPr sz="2300" b="1" i="1" spc="-90" dirty="0">
                <a:latin typeface="Cambria"/>
                <a:cs typeface="Cambria"/>
              </a:rPr>
              <a:t> </a:t>
            </a:r>
            <a:r>
              <a:rPr sz="2300" b="1" i="1" spc="-195" dirty="0">
                <a:latin typeface="Cambria"/>
                <a:cs typeface="Cambria"/>
              </a:rPr>
              <a:t>r</a:t>
            </a:r>
            <a:r>
              <a:rPr sz="2300" b="1" i="1" spc="-85" dirty="0">
                <a:latin typeface="Cambria"/>
                <a:cs typeface="Cambria"/>
              </a:rPr>
              <a:t>e</a:t>
            </a:r>
            <a:r>
              <a:rPr sz="2300" b="1" i="1" spc="-185" dirty="0">
                <a:latin typeface="Cambria"/>
                <a:cs typeface="Cambria"/>
              </a:rPr>
              <a:t>m</a:t>
            </a:r>
            <a:r>
              <a:rPr sz="2300" b="1" i="1" spc="-95" dirty="0">
                <a:latin typeface="Cambria"/>
                <a:cs typeface="Cambria"/>
              </a:rPr>
              <a:t>o</a:t>
            </a:r>
            <a:r>
              <a:rPr sz="2300" b="1" i="1" spc="-114" dirty="0">
                <a:latin typeface="Cambria"/>
                <a:cs typeface="Cambria"/>
              </a:rPr>
              <a:t>d</a:t>
            </a:r>
            <a:r>
              <a:rPr sz="2300" b="1" i="1" spc="-95" dirty="0">
                <a:latin typeface="Cambria"/>
                <a:cs typeface="Cambria"/>
              </a:rPr>
              <a:t>e</a:t>
            </a:r>
            <a:r>
              <a:rPr sz="2300" b="1" i="1" spc="-100" dirty="0">
                <a:latin typeface="Cambria"/>
                <a:cs typeface="Cambria"/>
              </a:rPr>
              <a:t>li</a:t>
            </a:r>
            <a:r>
              <a:rPr sz="2300" b="1" i="1" spc="-150" dirty="0">
                <a:latin typeface="Cambria"/>
                <a:cs typeface="Cambria"/>
              </a:rPr>
              <a:t>n</a:t>
            </a:r>
            <a:r>
              <a:rPr sz="2300" b="1" i="1" spc="-235" dirty="0">
                <a:latin typeface="Cambria"/>
                <a:cs typeface="Cambria"/>
              </a:rPr>
              <a:t>g</a:t>
            </a:r>
            <a:r>
              <a:rPr sz="2200" b="1" spc="-60" dirty="0">
                <a:latin typeface="Cambria"/>
                <a:cs typeface="Cambria"/>
              </a:rPr>
              <a:t>,</a:t>
            </a:r>
            <a:r>
              <a:rPr sz="2200" b="1" spc="-70" dirty="0">
                <a:latin typeface="Cambria"/>
                <a:cs typeface="Cambria"/>
              </a:rPr>
              <a:t> </a:t>
            </a:r>
            <a:r>
              <a:rPr sz="2200" b="1" spc="-105" dirty="0">
                <a:latin typeface="Cambria"/>
                <a:cs typeface="Cambria"/>
              </a:rPr>
              <a:t>R</a:t>
            </a:r>
            <a:r>
              <a:rPr sz="2200" b="1" spc="-75" dirty="0">
                <a:latin typeface="Cambria"/>
                <a:cs typeface="Cambria"/>
              </a:rPr>
              <a:t>i</a:t>
            </a:r>
            <a:r>
              <a:rPr sz="2200" b="1" spc="-114" dirty="0">
                <a:latin typeface="Cambria"/>
                <a:cs typeface="Cambria"/>
              </a:rPr>
              <a:t>te</a:t>
            </a:r>
            <a:r>
              <a:rPr sz="2200" b="1" spc="-85" dirty="0">
                <a:latin typeface="Cambria"/>
                <a:cs typeface="Cambria"/>
              </a:rPr>
              <a:t>l</a:t>
            </a:r>
            <a:endParaRPr sz="2200">
              <a:latin typeface="Cambria"/>
              <a:cs typeface="Cambria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2823972" y="4642103"/>
            <a:ext cx="3854450" cy="441959"/>
            <a:chOff x="2823972" y="4642103"/>
            <a:chExt cx="3854450" cy="441959"/>
          </a:xfrm>
        </p:grpSpPr>
        <p:sp>
          <p:nvSpPr>
            <p:cNvPr id="50" name="object 50"/>
            <p:cNvSpPr/>
            <p:nvPr/>
          </p:nvSpPr>
          <p:spPr>
            <a:xfrm>
              <a:off x="2831592" y="4648199"/>
              <a:ext cx="3837940" cy="1905"/>
            </a:xfrm>
            <a:custGeom>
              <a:avLst/>
              <a:gdLst/>
              <a:ahLst/>
              <a:cxnLst/>
              <a:rect l="l" t="t" r="r" b="b"/>
              <a:pathLst>
                <a:path w="3837940" h="1904">
                  <a:moveTo>
                    <a:pt x="3837431" y="0"/>
                  </a:moveTo>
                  <a:lnTo>
                    <a:pt x="0" y="0"/>
                  </a:lnTo>
                  <a:lnTo>
                    <a:pt x="0" y="1524"/>
                  </a:lnTo>
                  <a:lnTo>
                    <a:pt x="3837431" y="1524"/>
                  </a:lnTo>
                  <a:lnTo>
                    <a:pt x="3837431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823972" y="4642103"/>
              <a:ext cx="3854450" cy="441959"/>
            </a:xfrm>
            <a:custGeom>
              <a:avLst/>
              <a:gdLst/>
              <a:ahLst/>
              <a:cxnLst/>
              <a:rect l="l" t="t" r="r" b="b"/>
              <a:pathLst>
                <a:path w="3854450" h="441960">
                  <a:moveTo>
                    <a:pt x="3851147" y="0"/>
                  </a:moveTo>
                  <a:lnTo>
                    <a:pt x="3048" y="0"/>
                  </a:lnTo>
                  <a:lnTo>
                    <a:pt x="0" y="3047"/>
                  </a:lnTo>
                  <a:lnTo>
                    <a:pt x="0" y="438911"/>
                  </a:lnTo>
                  <a:lnTo>
                    <a:pt x="3048" y="441959"/>
                  </a:lnTo>
                  <a:lnTo>
                    <a:pt x="3851147" y="441959"/>
                  </a:lnTo>
                  <a:lnTo>
                    <a:pt x="3854195" y="438911"/>
                  </a:lnTo>
                  <a:lnTo>
                    <a:pt x="3854195" y="437387"/>
                  </a:lnTo>
                  <a:lnTo>
                    <a:pt x="7619" y="437387"/>
                  </a:lnTo>
                  <a:lnTo>
                    <a:pt x="7619" y="429767"/>
                  </a:lnTo>
                  <a:lnTo>
                    <a:pt x="6095" y="428243"/>
                  </a:lnTo>
                  <a:lnTo>
                    <a:pt x="7619" y="428243"/>
                  </a:lnTo>
                  <a:lnTo>
                    <a:pt x="7619" y="13715"/>
                  </a:lnTo>
                  <a:lnTo>
                    <a:pt x="6095" y="13715"/>
                  </a:lnTo>
                  <a:lnTo>
                    <a:pt x="7619" y="12191"/>
                  </a:lnTo>
                  <a:lnTo>
                    <a:pt x="7619" y="6095"/>
                  </a:lnTo>
                  <a:lnTo>
                    <a:pt x="3854195" y="6095"/>
                  </a:lnTo>
                  <a:lnTo>
                    <a:pt x="3854195" y="3047"/>
                  </a:lnTo>
                  <a:lnTo>
                    <a:pt x="3851147" y="0"/>
                  </a:lnTo>
                  <a:close/>
                </a:path>
                <a:path w="3854450" h="441960">
                  <a:moveTo>
                    <a:pt x="3846575" y="435863"/>
                  </a:moveTo>
                  <a:lnTo>
                    <a:pt x="7619" y="435863"/>
                  </a:lnTo>
                  <a:lnTo>
                    <a:pt x="7619" y="437387"/>
                  </a:lnTo>
                  <a:lnTo>
                    <a:pt x="3846575" y="437387"/>
                  </a:lnTo>
                  <a:lnTo>
                    <a:pt x="3846575" y="435863"/>
                  </a:lnTo>
                  <a:close/>
                </a:path>
                <a:path w="3854450" h="441960">
                  <a:moveTo>
                    <a:pt x="7619" y="428243"/>
                  </a:moveTo>
                  <a:lnTo>
                    <a:pt x="6095" y="428243"/>
                  </a:lnTo>
                  <a:lnTo>
                    <a:pt x="7619" y="429767"/>
                  </a:lnTo>
                  <a:lnTo>
                    <a:pt x="7619" y="428243"/>
                  </a:lnTo>
                  <a:close/>
                </a:path>
                <a:path w="3854450" h="441960">
                  <a:moveTo>
                    <a:pt x="7619" y="12191"/>
                  </a:moveTo>
                  <a:lnTo>
                    <a:pt x="6095" y="13715"/>
                  </a:lnTo>
                  <a:lnTo>
                    <a:pt x="7619" y="13715"/>
                  </a:lnTo>
                  <a:lnTo>
                    <a:pt x="7619" y="12191"/>
                  </a:lnTo>
                  <a:close/>
                </a:path>
                <a:path w="3854450" h="441960">
                  <a:moveTo>
                    <a:pt x="13716" y="6095"/>
                  </a:moveTo>
                  <a:lnTo>
                    <a:pt x="12192" y="7619"/>
                  </a:lnTo>
                  <a:lnTo>
                    <a:pt x="13716" y="7619"/>
                  </a:lnTo>
                  <a:lnTo>
                    <a:pt x="13716" y="6095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3840479" y="7619"/>
                  </a:lnTo>
                  <a:lnTo>
                    <a:pt x="3841699" y="7619"/>
                  </a:lnTo>
                  <a:lnTo>
                    <a:pt x="3840479" y="6095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830068" y="4648199"/>
              <a:ext cx="3839210" cy="428625"/>
            </a:xfrm>
            <a:custGeom>
              <a:avLst/>
              <a:gdLst/>
              <a:ahLst/>
              <a:cxnLst/>
              <a:rect l="l" t="t" r="r" b="b"/>
              <a:pathLst>
                <a:path w="3839209" h="428625">
                  <a:moveTo>
                    <a:pt x="3838955" y="0"/>
                  </a:moveTo>
                  <a:lnTo>
                    <a:pt x="0" y="0"/>
                  </a:lnTo>
                  <a:lnTo>
                    <a:pt x="0" y="428243"/>
                  </a:lnTo>
                  <a:lnTo>
                    <a:pt x="3838955" y="428243"/>
                  </a:lnTo>
                  <a:lnTo>
                    <a:pt x="3838955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823972" y="4642103"/>
              <a:ext cx="3854450" cy="441959"/>
            </a:xfrm>
            <a:custGeom>
              <a:avLst/>
              <a:gdLst/>
              <a:ahLst/>
              <a:cxnLst/>
              <a:rect l="l" t="t" r="r" b="b"/>
              <a:pathLst>
                <a:path w="3854450" h="441960">
                  <a:moveTo>
                    <a:pt x="3851147" y="0"/>
                  </a:moveTo>
                  <a:lnTo>
                    <a:pt x="3048" y="0"/>
                  </a:lnTo>
                  <a:lnTo>
                    <a:pt x="0" y="3047"/>
                  </a:lnTo>
                  <a:lnTo>
                    <a:pt x="0" y="438911"/>
                  </a:lnTo>
                  <a:lnTo>
                    <a:pt x="3048" y="441959"/>
                  </a:lnTo>
                  <a:lnTo>
                    <a:pt x="3851147" y="441959"/>
                  </a:lnTo>
                  <a:lnTo>
                    <a:pt x="3854195" y="438911"/>
                  </a:lnTo>
                  <a:lnTo>
                    <a:pt x="3854195" y="435863"/>
                  </a:lnTo>
                  <a:lnTo>
                    <a:pt x="13716" y="435863"/>
                  </a:lnTo>
                  <a:lnTo>
                    <a:pt x="6095" y="428243"/>
                  </a:lnTo>
                  <a:lnTo>
                    <a:pt x="13716" y="428243"/>
                  </a:lnTo>
                  <a:lnTo>
                    <a:pt x="13716" y="13715"/>
                  </a:lnTo>
                  <a:lnTo>
                    <a:pt x="6095" y="13715"/>
                  </a:lnTo>
                  <a:lnTo>
                    <a:pt x="13716" y="6095"/>
                  </a:lnTo>
                  <a:lnTo>
                    <a:pt x="3854195" y="6095"/>
                  </a:lnTo>
                  <a:lnTo>
                    <a:pt x="3854195" y="3047"/>
                  </a:lnTo>
                  <a:lnTo>
                    <a:pt x="3851147" y="0"/>
                  </a:lnTo>
                  <a:close/>
                </a:path>
                <a:path w="3854450" h="441960">
                  <a:moveTo>
                    <a:pt x="13716" y="428243"/>
                  </a:moveTo>
                  <a:lnTo>
                    <a:pt x="6095" y="428243"/>
                  </a:lnTo>
                  <a:lnTo>
                    <a:pt x="13716" y="435863"/>
                  </a:lnTo>
                  <a:lnTo>
                    <a:pt x="13716" y="428243"/>
                  </a:lnTo>
                  <a:close/>
                </a:path>
                <a:path w="3854450" h="441960">
                  <a:moveTo>
                    <a:pt x="3840479" y="428243"/>
                  </a:moveTo>
                  <a:lnTo>
                    <a:pt x="13716" y="428243"/>
                  </a:lnTo>
                  <a:lnTo>
                    <a:pt x="13716" y="435863"/>
                  </a:lnTo>
                  <a:lnTo>
                    <a:pt x="3840479" y="435863"/>
                  </a:lnTo>
                  <a:lnTo>
                    <a:pt x="3840479" y="428243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3840479" y="435863"/>
                  </a:lnTo>
                  <a:lnTo>
                    <a:pt x="3846575" y="428243"/>
                  </a:lnTo>
                  <a:lnTo>
                    <a:pt x="3854195" y="428243"/>
                  </a:lnTo>
                  <a:lnTo>
                    <a:pt x="3854195" y="13715"/>
                  </a:lnTo>
                  <a:lnTo>
                    <a:pt x="3846575" y="13715"/>
                  </a:lnTo>
                  <a:lnTo>
                    <a:pt x="3840479" y="6095"/>
                  </a:lnTo>
                  <a:close/>
                </a:path>
                <a:path w="3854450" h="441960">
                  <a:moveTo>
                    <a:pt x="3854195" y="428243"/>
                  </a:moveTo>
                  <a:lnTo>
                    <a:pt x="3846575" y="428243"/>
                  </a:lnTo>
                  <a:lnTo>
                    <a:pt x="3840479" y="435863"/>
                  </a:lnTo>
                  <a:lnTo>
                    <a:pt x="3854195" y="435863"/>
                  </a:lnTo>
                  <a:lnTo>
                    <a:pt x="3854195" y="428243"/>
                  </a:lnTo>
                  <a:close/>
                </a:path>
                <a:path w="3854450" h="441960">
                  <a:moveTo>
                    <a:pt x="13716" y="6095"/>
                  </a:moveTo>
                  <a:lnTo>
                    <a:pt x="6095" y="13715"/>
                  </a:lnTo>
                  <a:lnTo>
                    <a:pt x="13716" y="13715"/>
                  </a:lnTo>
                  <a:lnTo>
                    <a:pt x="13716" y="6095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13716" y="6095"/>
                  </a:lnTo>
                  <a:lnTo>
                    <a:pt x="13716" y="13715"/>
                  </a:lnTo>
                  <a:lnTo>
                    <a:pt x="3840479" y="13715"/>
                  </a:lnTo>
                  <a:lnTo>
                    <a:pt x="3840479" y="6095"/>
                  </a:lnTo>
                  <a:close/>
                </a:path>
                <a:path w="3854450" h="441960">
                  <a:moveTo>
                    <a:pt x="3854195" y="6095"/>
                  </a:moveTo>
                  <a:lnTo>
                    <a:pt x="3840479" y="6095"/>
                  </a:lnTo>
                  <a:lnTo>
                    <a:pt x="3846575" y="13715"/>
                  </a:lnTo>
                  <a:lnTo>
                    <a:pt x="3854195" y="13715"/>
                  </a:lnTo>
                  <a:lnTo>
                    <a:pt x="3854195" y="6095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2830067" y="4648200"/>
            <a:ext cx="3839210" cy="42862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5095">
              <a:lnSpc>
                <a:spcPct val="100000"/>
              </a:lnSpc>
              <a:spcBef>
                <a:spcPts val="285"/>
              </a:spcBef>
            </a:pPr>
            <a:r>
              <a:rPr sz="2200" b="1" spc="-155" dirty="0">
                <a:latin typeface="Cambria"/>
                <a:cs typeface="Cambria"/>
              </a:rPr>
              <a:t>P</a:t>
            </a:r>
            <a:r>
              <a:rPr sz="2200" b="1" spc="-105" dirty="0">
                <a:latin typeface="Cambria"/>
                <a:cs typeface="Cambria"/>
              </a:rPr>
              <a:t>e</a:t>
            </a:r>
            <a:r>
              <a:rPr sz="2200" b="1" spc="-145" dirty="0">
                <a:latin typeface="Cambria"/>
                <a:cs typeface="Cambria"/>
              </a:rPr>
              <a:t>r</a:t>
            </a:r>
            <a:r>
              <a:rPr sz="2200" b="1" spc="-114" dirty="0">
                <a:latin typeface="Cambria"/>
                <a:cs typeface="Cambria"/>
              </a:rPr>
              <a:t>b</a:t>
            </a:r>
            <a:r>
              <a:rPr sz="2200" b="1" spc="-130" dirty="0">
                <a:latin typeface="Cambria"/>
                <a:cs typeface="Cambria"/>
              </a:rPr>
              <a:t>a</a:t>
            </a:r>
            <a:r>
              <a:rPr sz="2200" b="1" spc="-100" dirty="0">
                <a:latin typeface="Cambria"/>
                <a:cs typeface="Cambria"/>
              </a:rPr>
              <a:t>i</a:t>
            </a:r>
            <a:r>
              <a:rPr sz="2200" b="1" spc="-195" dirty="0">
                <a:latin typeface="Cambria"/>
                <a:cs typeface="Cambria"/>
              </a:rPr>
              <a:t>k</a:t>
            </a:r>
            <a:r>
              <a:rPr sz="2200" b="1" spc="-130" dirty="0">
                <a:latin typeface="Cambria"/>
                <a:cs typeface="Cambria"/>
              </a:rPr>
              <a:t>a</a:t>
            </a:r>
            <a:r>
              <a:rPr sz="2200" b="1" spc="-105" dirty="0">
                <a:latin typeface="Cambria"/>
                <a:cs typeface="Cambria"/>
              </a:rPr>
              <a:t>n</a:t>
            </a:r>
            <a:r>
              <a:rPr sz="2200" b="1" spc="-90" dirty="0">
                <a:latin typeface="Cambria"/>
                <a:cs typeface="Cambria"/>
              </a:rPr>
              <a:t> </a:t>
            </a:r>
            <a:r>
              <a:rPr sz="2200" b="1" spc="-150" dirty="0">
                <a:latin typeface="Cambria"/>
                <a:cs typeface="Cambria"/>
              </a:rPr>
              <a:t>m</a:t>
            </a:r>
            <a:r>
              <a:rPr sz="2200" b="1" spc="-105" dirty="0">
                <a:latin typeface="Cambria"/>
                <a:cs typeface="Cambria"/>
              </a:rPr>
              <a:t>obi</a:t>
            </a:r>
            <a:r>
              <a:rPr sz="2200" b="1" spc="-75" dirty="0">
                <a:latin typeface="Cambria"/>
                <a:cs typeface="Cambria"/>
              </a:rPr>
              <a:t>l</a:t>
            </a:r>
            <a:r>
              <a:rPr sz="2200" b="1" spc="-60" dirty="0">
                <a:latin typeface="Cambria"/>
                <a:cs typeface="Cambria"/>
              </a:rPr>
              <a:t>,</a:t>
            </a:r>
            <a:r>
              <a:rPr sz="2200" b="1" spc="-70" dirty="0">
                <a:latin typeface="Cambria"/>
                <a:cs typeface="Cambria"/>
              </a:rPr>
              <a:t> </a:t>
            </a:r>
            <a:r>
              <a:rPr sz="2200" b="1" spc="-105" dirty="0">
                <a:latin typeface="Cambria"/>
                <a:cs typeface="Cambria"/>
              </a:rPr>
              <a:t>R</a:t>
            </a:r>
            <a:r>
              <a:rPr sz="2200" b="1" spc="-75" dirty="0">
                <a:latin typeface="Cambria"/>
                <a:cs typeface="Cambria"/>
              </a:rPr>
              <a:t>M</a:t>
            </a:r>
            <a:r>
              <a:rPr sz="2200" b="1" spc="-60" dirty="0">
                <a:latin typeface="Cambria"/>
                <a:cs typeface="Cambria"/>
              </a:rPr>
              <a:t> </a:t>
            </a:r>
            <a:r>
              <a:rPr sz="2200" b="1" spc="-75" dirty="0">
                <a:latin typeface="Cambria"/>
                <a:cs typeface="Cambria"/>
              </a:rPr>
              <a:t>c</a:t>
            </a:r>
            <a:r>
              <a:rPr sz="2200" b="1" spc="-105" dirty="0">
                <a:latin typeface="Cambria"/>
                <a:cs typeface="Cambria"/>
              </a:rPr>
              <a:t>ep</a:t>
            </a:r>
            <a:r>
              <a:rPr sz="2200" b="1" spc="-130" dirty="0">
                <a:latin typeface="Cambria"/>
                <a:cs typeface="Cambria"/>
              </a:rPr>
              <a:t>a</a:t>
            </a:r>
            <a:r>
              <a:rPr sz="2200" b="1" spc="-65" dirty="0">
                <a:latin typeface="Cambria"/>
                <a:cs typeface="Cambria"/>
              </a:rPr>
              <a:t>t</a:t>
            </a:r>
            <a:r>
              <a:rPr sz="2200" b="1" spc="-75" dirty="0">
                <a:latin typeface="Cambria"/>
                <a:cs typeface="Cambria"/>
              </a:rPr>
              <a:t> </a:t>
            </a:r>
            <a:r>
              <a:rPr sz="2200" b="1" spc="-80" dirty="0">
                <a:latin typeface="Cambria"/>
                <a:cs typeface="Cambria"/>
              </a:rPr>
              <a:t>s</a:t>
            </a:r>
            <a:r>
              <a:rPr sz="2200" b="1" spc="-114" dirty="0">
                <a:latin typeface="Cambria"/>
                <a:cs typeface="Cambria"/>
              </a:rPr>
              <a:t>a</a:t>
            </a:r>
            <a:r>
              <a:rPr sz="2200" b="1" spc="-85" dirty="0">
                <a:latin typeface="Cambria"/>
                <a:cs typeface="Cambria"/>
              </a:rPr>
              <a:t>ji</a:t>
            </a:r>
            <a:endParaRPr sz="2200">
              <a:latin typeface="Cambria"/>
              <a:cs typeface="Cambria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3433571" y="4093464"/>
            <a:ext cx="3854450" cy="441959"/>
            <a:chOff x="3433571" y="4093464"/>
            <a:chExt cx="3854450" cy="441959"/>
          </a:xfrm>
        </p:grpSpPr>
        <p:sp>
          <p:nvSpPr>
            <p:cNvPr id="56" name="object 56"/>
            <p:cNvSpPr/>
            <p:nvPr/>
          </p:nvSpPr>
          <p:spPr>
            <a:xfrm>
              <a:off x="3441191" y="4099560"/>
              <a:ext cx="3837940" cy="1905"/>
            </a:xfrm>
            <a:custGeom>
              <a:avLst/>
              <a:gdLst/>
              <a:ahLst/>
              <a:cxnLst/>
              <a:rect l="l" t="t" r="r" b="b"/>
              <a:pathLst>
                <a:path w="3837940" h="1904">
                  <a:moveTo>
                    <a:pt x="3837431" y="0"/>
                  </a:moveTo>
                  <a:lnTo>
                    <a:pt x="0" y="0"/>
                  </a:lnTo>
                  <a:lnTo>
                    <a:pt x="0" y="1523"/>
                  </a:lnTo>
                  <a:lnTo>
                    <a:pt x="3837431" y="1523"/>
                  </a:lnTo>
                  <a:lnTo>
                    <a:pt x="3837431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433571" y="4093464"/>
              <a:ext cx="3854450" cy="441959"/>
            </a:xfrm>
            <a:custGeom>
              <a:avLst/>
              <a:gdLst/>
              <a:ahLst/>
              <a:cxnLst/>
              <a:rect l="l" t="t" r="r" b="b"/>
              <a:pathLst>
                <a:path w="3854450" h="441960">
                  <a:moveTo>
                    <a:pt x="3851147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438911"/>
                  </a:lnTo>
                  <a:lnTo>
                    <a:pt x="3048" y="441959"/>
                  </a:lnTo>
                  <a:lnTo>
                    <a:pt x="3851147" y="441959"/>
                  </a:lnTo>
                  <a:lnTo>
                    <a:pt x="3854195" y="438911"/>
                  </a:lnTo>
                  <a:lnTo>
                    <a:pt x="3854195" y="437387"/>
                  </a:lnTo>
                  <a:lnTo>
                    <a:pt x="7620" y="437387"/>
                  </a:lnTo>
                  <a:lnTo>
                    <a:pt x="7620" y="429767"/>
                  </a:lnTo>
                  <a:lnTo>
                    <a:pt x="6096" y="428243"/>
                  </a:lnTo>
                  <a:lnTo>
                    <a:pt x="7620" y="428243"/>
                  </a:lnTo>
                  <a:lnTo>
                    <a:pt x="7620" y="13715"/>
                  </a:lnTo>
                  <a:lnTo>
                    <a:pt x="6096" y="13715"/>
                  </a:lnTo>
                  <a:lnTo>
                    <a:pt x="7620" y="12191"/>
                  </a:lnTo>
                  <a:lnTo>
                    <a:pt x="7620" y="6095"/>
                  </a:lnTo>
                  <a:lnTo>
                    <a:pt x="3854195" y="6095"/>
                  </a:lnTo>
                  <a:lnTo>
                    <a:pt x="3854195" y="3048"/>
                  </a:lnTo>
                  <a:lnTo>
                    <a:pt x="3851147" y="0"/>
                  </a:lnTo>
                  <a:close/>
                </a:path>
                <a:path w="3854450" h="441960">
                  <a:moveTo>
                    <a:pt x="3846575" y="435863"/>
                  </a:moveTo>
                  <a:lnTo>
                    <a:pt x="7620" y="435863"/>
                  </a:lnTo>
                  <a:lnTo>
                    <a:pt x="7620" y="437387"/>
                  </a:lnTo>
                  <a:lnTo>
                    <a:pt x="3846575" y="437387"/>
                  </a:lnTo>
                  <a:lnTo>
                    <a:pt x="3846575" y="435863"/>
                  </a:lnTo>
                  <a:close/>
                </a:path>
                <a:path w="3854450" h="441960">
                  <a:moveTo>
                    <a:pt x="7620" y="428243"/>
                  </a:moveTo>
                  <a:lnTo>
                    <a:pt x="6096" y="428243"/>
                  </a:lnTo>
                  <a:lnTo>
                    <a:pt x="7620" y="429767"/>
                  </a:lnTo>
                  <a:lnTo>
                    <a:pt x="7620" y="428243"/>
                  </a:lnTo>
                  <a:close/>
                </a:path>
                <a:path w="3854450" h="441960">
                  <a:moveTo>
                    <a:pt x="7620" y="12191"/>
                  </a:moveTo>
                  <a:lnTo>
                    <a:pt x="6096" y="13715"/>
                  </a:lnTo>
                  <a:lnTo>
                    <a:pt x="7620" y="13715"/>
                  </a:lnTo>
                  <a:lnTo>
                    <a:pt x="7620" y="12191"/>
                  </a:lnTo>
                  <a:close/>
                </a:path>
                <a:path w="3854450" h="441960">
                  <a:moveTo>
                    <a:pt x="13716" y="6095"/>
                  </a:moveTo>
                  <a:lnTo>
                    <a:pt x="12192" y="7619"/>
                  </a:lnTo>
                  <a:lnTo>
                    <a:pt x="13716" y="7619"/>
                  </a:lnTo>
                  <a:lnTo>
                    <a:pt x="13716" y="6095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3840479" y="7619"/>
                  </a:lnTo>
                  <a:lnTo>
                    <a:pt x="3841699" y="7619"/>
                  </a:lnTo>
                  <a:lnTo>
                    <a:pt x="3840479" y="6095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3439667" y="4099560"/>
              <a:ext cx="3839210" cy="428625"/>
            </a:xfrm>
            <a:custGeom>
              <a:avLst/>
              <a:gdLst/>
              <a:ahLst/>
              <a:cxnLst/>
              <a:rect l="l" t="t" r="r" b="b"/>
              <a:pathLst>
                <a:path w="3839209" h="428625">
                  <a:moveTo>
                    <a:pt x="3838955" y="0"/>
                  </a:moveTo>
                  <a:lnTo>
                    <a:pt x="0" y="0"/>
                  </a:lnTo>
                  <a:lnTo>
                    <a:pt x="0" y="428243"/>
                  </a:lnTo>
                  <a:lnTo>
                    <a:pt x="3838955" y="428243"/>
                  </a:lnTo>
                  <a:lnTo>
                    <a:pt x="3838955" y="0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433571" y="4093464"/>
              <a:ext cx="3854450" cy="441959"/>
            </a:xfrm>
            <a:custGeom>
              <a:avLst/>
              <a:gdLst/>
              <a:ahLst/>
              <a:cxnLst/>
              <a:rect l="l" t="t" r="r" b="b"/>
              <a:pathLst>
                <a:path w="3854450" h="441960">
                  <a:moveTo>
                    <a:pt x="3851147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438911"/>
                  </a:lnTo>
                  <a:lnTo>
                    <a:pt x="3048" y="441959"/>
                  </a:lnTo>
                  <a:lnTo>
                    <a:pt x="3851147" y="441959"/>
                  </a:lnTo>
                  <a:lnTo>
                    <a:pt x="3854195" y="438911"/>
                  </a:lnTo>
                  <a:lnTo>
                    <a:pt x="3854195" y="435863"/>
                  </a:lnTo>
                  <a:lnTo>
                    <a:pt x="13716" y="435863"/>
                  </a:lnTo>
                  <a:lnTo>
                    <a:pt x="6096" y="428243"/>
                  </a:lnTo>
                  <a:lnTo>
                    <a:pt x="13716" y="428243"/>
                  </a:lnTo>
                  <a:lnTo>
                    <a:pt x="13716" y="13715"/>
                  </a:lnTo>
                  <a:lnTo>
                    <a:pt x="6096" y="13715"/>
                  </a:lnTo>
                  <a:lnTo>
                    <a:pt x="13716" y="6095"/>
                  </a:lnTo>
                  <a:lnTo>
                    <a:pt x="3854195" y="6095"/>
                  </a:lnTo>
                  <a:lnTo>
                    <a:pt x="3854195" y="3048"/>
                  </a:lnTo>
                  <a:lnTo>
                    <a:pt x="3851147" y="0"/>
                  </a:lnTo>
                  <a:close/>
                </a:path>
                <a:path w="3854450" h="441960">
                  <a:moveTo>
                    <a:pt x="13716" y="428243"/>
                  </a:moveTo>
                  <a:lnTo>
                    <a:pt x="6096" y="428243"/>
                  </a:lnTo>
                  <a:lnTo>
                    <a:pt x="13716" y="435863"/>
                  </a:lnTo>
                  <a:lnTo>
                    <a:pt x="13716" y="428243"/>
                  </a:lnTo>
                  <a:close/>
                </a:path>
                <a:path w="3854450" h="441960">
                  <a:moveTo>
                    <a:pt x="3840479" y="428243"/>
                  </a:moveTo>
                  <a:lnTo>
                    <a:pt x="13716" y="428243"/>
                  </a:lnTo>
                  <a:lnTo>
                    <a:pt x="13716" y="435863"/>
                  </a:lnTo>
                  <a:lnTo>
                    <a:pt x="3840479" y="435863"/>
                  </a:lnTo>
                  <a:lnTo>
                    <a:pt x="3840479" y="428243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3840479" y="435863"/>
                  </a:lnTo>
                  <a:lnTo>
                    <a:pt x="3846575" y="428243"/>
                  </a:lnTo>
                  <a:lnTo>
                    <a:pt x="3854195" y="428243"/>
                  </a:lnTo>
                  <a:lnTo>
                    <a:pt x="3854195" y="13715"/>
                  </a:lnTo>
                  <a:lnTo>
                    <a:pt x="3846575" y="13715"/>
                  </a:lnTo>
                  <a:lnTo>
                    <a:pt x="3840479" y="6095"/>
                  </a:lnTo>
                  <a:close/>
                </a:path>
                <a:path w="3854450" h="441960">
                  <a:moveTo>
                    <a:pt x="3854195" y="428243"/>
                  </a:moveTo>
                  <a:lnTo>
                    <a:pt x="3846575" y="428243"/>
                  </a:lnTo>
                  <a:lnTo>
                    <a:pt x="3840479" y="435863"/>
                  </a:lnTo>
                  <a:lnTo>
                    <a:pt x="3854195" y="435863"/>
                  </a:lnTo>
                  <a:lnTo>
                    <a:pt x="3854195" y="428243"/>
                  </a:lnTo>
                  <a:close/>
                </a:path>
                <a:path w="3854450" h="441960">
                  <a:moveTo>
                    <a:pt x="13716" y="6095"/>
                  </a:moveTo>
                  <a:lnTo>
                    <a:pt x="6096" y="13715"/>
                  </a:lnTo>
                  <a:lnTo>
                    <a:pt x="13716" y="13715"/>
                  </a:lnTo>
                  <a:lnTo>
                    <a:pt x="13716" y="6095"/>
                  </a:lnTo>
                  <a:close/>
                </a:path>
                <a:path w="3854450" h="441960">
                  <a:moveTo>
                    <a:pt x="3840479" y="6095"/>
                  </a:moveTo>
                  <a:lnTo>
                    <a:pt x="13716" y="6095"/>
                  </a:lnTo>
                  <a:lnTo>
                    <a:pt x="13716" y="13715"/>
                  </a:lnTo>
                  <a:lnTo>
                    <a:pt x="3840479" y="13715"/>
                  </a:lnTo>
                  <a:lnTo>
                    <a:pt x="3840479" y="6095"/>
                  </a:lnTo>
                  <a:close/>
                </a:path>
                <a:path w="3854450" h="441960">
                  <a:moveTo>
                    <a:pt x="3854195" y="6095"/>
                  </a:moveTo>
                  <a:lnTo>
                    <a:pt x="3840479" y="6095"/>
                  </a:lnTo>
                  <a:lnTo>
                    <a:pt x="3846575" y="13715"/>
                  </a:lnTo>
                  <a:lnTo>
                    <a:pt x="3854195" y="13715"/>
                  </a:lnTo>
                  <a:lnTo>
                    <a:pt x="3854195" y="6095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3439667" y="4099559"/>
            <a:ext cx="3839210" cy="42862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285"/>
              </a:spcBef>
            </a:pPr>
            <a:r>
              <a:rPr sz="2200" b="1" spc="-155" dirty="0">
                <a:latin typeface="Cambria"/>
                <a:cs typeface="Cambria"/>
              </a:rPr>
              <a:t>P</a:t>
            </a:r>
            <a:r>
              <a:rPr sz="2200" b="1" spc="-105" dirty="0">
                <a:latin typeface="Cambria"/>
                <a:cs typeface="Cambria"/>
              </a:rPr>
              <a:t>e</a:t>
            </a:r>
            <a:r>
              <a:rPr sz="2200" b="1" spc="-145" dirty="0">
                <a:latin typeface="Cambria"/>
                <a:cs typeface="Cambria"/>
              </a:rPr>
              <a:t>r</a:t>
            </a:r>
            <a:r>
              <a:rPr sz="2200" b="1" spc="-114" dirty="0">
                <a:latin typeface="Cambria"/>
                <a:cs typeface="Cambria"/>
              </a:rPr>
              <a:t>b</a:t>
            </a:r>
            <a:r>
              <a:rPr sz="2200" b="1" spc="-130" dirty="0">
                <a:latin typeface="Cambria"/>
                <a:cs typeface="Cambria"/>
              </a:rPr>
              <a:t>a</a:t>
            </a:r>
            <a:r>
              <a:rPr sz="2200" b="1" spc="-100" dirty="0">
                <a:latin typeface="Cambria"/>
                <a:cs typeface="Cambria"/>
              </a:rPr>
              <a:t>i</a:t>
            </a:r>
            <a:r>
              <a:rPr sz="2200" b="1" spc="-195" dirty="0">
                <a:latin typeface="Cambria"/>
                <a:cs typeface="Cambria"/>
              </a:rPr>
              <a:t>k</a:t>
            </a:r>
            <a:r>
              <a:rPr sz="2200" b="1" spc="-130" dirty="0">
                <a:latin typeface="Cambria"/>
                <a:cs typeface="Cambria"/>
              </a:rPr>
              <a:t>a</a:t>
            </a:r>
            <a:r>
              <a:rPr sz="2200" b="1" spc="-105" dirty="0">
                <a:latin typeface="Cambria"/>
                <a:cs typeface="Cambria"/>
              </a:rPr>
              <a:t>n</a:t>
            </a:r>
            <a:r>
              <a:rPr sz="2200" b="1" spc="-90" dirty="0">
                <a:latin typeface="Cambria"/>
                <a:cs typeface="Cambria"/>
              </a:rPr>
              <a:t> </a:t>
            </a:r>
            <a:r>
              <a:rPr sz="2200" b="1" spc="-204" dirty="0">
                <a:latin typeface="Cambria"/>
                <a:cs typeface="Cambria"/>
              </a:rPr>
              <a:t>k</a:t>
            </a:r>
            <a:r>
              <a:rPr sz="2200" b="1" spc="-95" dirty="0">
                <a:latin typeface="Cambria"/>
                <a:cs typeface="Cambria"/>
              </a:rPr>
              <a:t>o</a:t>
            </a:r>
            <a:r>
              <a:rPr sz="2200" b="1" spc="-150" dirty="0">
                <a:latin typeface="Cambria"/>
                <a:cs typeface="Cambria"/>
              </a:rPr>
              <a:t>m</a:t>
            </a:r>
            <a:r>
              <a:rPr sz="2200" b="1" spc="-105" dirty="0">
                <a:latin typeface="Cambria"/>
                <a:cs typeface="Cambria"/>
              </a:rPr>
              <a:t>p</a:t>
            </a:r>
            <a:r>
              <a:rPr sz="2200" b="1" spc="-120" dirty="0">
                <a:latin typeface="Cambria"/>
                <a:cs typeface="Cambria"/>
              </a:rPr>
              <a:t>u</a:t>
            </a:r>
            <a:r>
              <a:rPr sz="2200" b="1" spc="-100" dirty="0">
                <a:latin typeface="Cambria"/>
                <a:cs typeface="Cambria"/>
              </a:rPr>
              <a:t>t</a:t>
            </a:r>
            <a:r>
              <a:rPr sz="2200" b="1" spc="-130" dirty="0">
                <a:latin typeface="Cambria"/>
                <a:cs typeface="Cambria"/>
              </a:rPr>
              <a:t>e</a:t>
            </a:r>
            <a:r>
              <a:rPr sz="2200" b="1" spc="-350" dirty="0">
                <a:latin typeface="Cambria"/>
                <a:cs typeface="Cambria"/>
              </a:rPr>
              <a:t>r</a:t>
            </a:r>
            <a:r>
              <a:rPr sz="2200" b="1" spc="-60" dirty="0">
                <a:latin typeface="Cambria"/>
                <a:cs typeface="Cambria"/>
              </a:rPr>
              <a:t>,</a:t>
            </a:r>
            <a:r>
              <a:rPr sz="2200" b="1" spc="-75" dirty="0">
                <a:latin typeface="Cambria"/>
                <a:cs typeface="Cambria"/>
              </a:rPr>
              <a:t> </a:t>
            </a:r>
            <a:r>
              <a:rPr sz="2200" b="1" spc="-160" dirty="0">
                <a:latin typeface="Cambria"/>
                <a:cs typeface="Cambria"/>
              </a:rPr>
              <a:t>r</a:t>
            </a:r>
            <a:r>
              <a:rPr sz="2200" b="1" spc="-105" dirty="0">
                <a:latin typeface="Cambria"/>
                <a:cs typeface="Cambria"/>
              </a:rPr>
              <a:t>e</a:t>
            </a:r>
            <a:r>
              <a:rPr sz="2200" b="1" spc="-80" dirty="0">
                <a:latin typeface="Cambria"/>
                <a:cs typeface="Cambria"/>
              </a:rPr>
              <a:t>s</a:t>
            </a:r>
            <a:r>
              <a:rPr sz="2200" b="1" spc="-90" dirty="0">
                <a:latin typeface="Cambria"/>
                <a:cs typeface="Cambria"/>
              </a:rPr>
              <a:t>t</a:t>
            </a:r>
            <a:r>
              <a:rPr sz="2200" b="1" spc="-105" dirty="0">
                <a:latin typeface="Cambria"/>
                <a:cs typeface="Cambria"/>
              </a:rPr>
              <a:t>o</a:t>
            </a:r>
            <a:r>
              <a:rPr sz="2200" b="1" spc="-180" dirty="0">
                <a:latin typeface="Cambria"/>
                <a:cs typeface="Cambria"/>
              </a:rPr>
              <a:t>r</a:t>
            </a:r>
            <a:r>
              <a:rPr sz="2200" b="1" spc="-130" dirty="0">
                <a:latin typeface="Cambria"/>
                <a:cs typeface="Cambria"/>
              </a:rPr>
              <a:t>a</a:t>
            </a:r>
            <a:r>
              <a:rPr sz="2200" b="1" spc="-105" dirty="0">
                <a:latin typeface="Cambria"/>
                <a:cs typeface="Cambria"/>
              </a:rPr>
              <a:t>n</a:t>
            </a:r>
            <a:endParaRPr sz="2200">
              <a:latin typeface="Cambria"/>
              <a:cs typeface="Cambria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4698491" y="3779520"/>
            <a:ext cx="3854450" cy="226060"/>
            <a:chOff x="4698491" y="3779520"/>
            <a:chExt cx="3854450" cy="226060"/>
          </a:xfrm>
        </p:grpSpPr>
        <p:sp>
          <p:nvSpPr>
            <p:cNvPr id="62" name="object 62"/>
            <p:cNvSpPr/>
            <p:nvPr/>
          </p:nvSpPr>
          <p:spPr>
            <a:xfrm>
              <a:off x="4698479" y="3779519"/>
              <a:ext cx="3854450" cy="225425"/>
            </a:xfrm>
            <a:custGeom>
              <a:avLst/>
              <a:gdLst/>
              <a:ahLst/>
              <a:cxnLst/>
              <a:rect l="l" t="t" r="r" b="b"/>
              <a:pathLst>
                <a:path w="3854450" h="225425">
                  <a:moveTo>
                    <a:pt x="3854196" y="0"/>
                  </a:moveTo>
                  <a:lnTo>
                    <a:pt x="3846576" y="0"/>
                  </a:lnTo>
                  <a:lnTo>
                    <a:pt x="3846576" y="219456"/>
                  </a:lnTo>
                  <a:lnTo>
                    <a:pt x="7620" y="219456"/>
                  </a:lnTo>
                  <a:lnTo>
                    <a:pt x="7620" y="217932"/>
                  </a:lnTo>
                  <a:lnTo>
                    <a:pt x="7620" y="214884"/>
                  </a:lnTo>
                  <a:lnTo>
                    <a:pt x="6096" y="214884"/>
                  </a:lnTo>
                  <a:lnTo>
                    <a:pt x="6096" y="213614"/>
                  </a:lnTo>
                  <a:lnTo>
                    <a:pt x="6096" y="254"/>
                  </a:lnTo>
                  <a:lnTo>
                    <a:pt x="0" y="254"/>
                  </a:lnTo>
                  <a:lnTo>
                    <a:pt x="0" y="222504"/>
                  </a:lnTo>
                  <a:lnTo>
                    <a:pt x="1270" y="222504"/>
                  </a:lnTo>
                  <a:lnTo>
                    <a:pt x="1270" y="225044"/>
                  </a:lnTo>
                  <a:lnTo>
                    <a:pt x="3852926" y="225044"/>
                  </a:lnTo>
                  <a:lnTo>
                    <a:pt x="3852926" y="222504"/>
                  </a:lnTo>
                  <a:lnTo>
                    <a:pt x="3854196" y="222504"/>
                  </a:lnTo>
                  <a:lnTo>
                    <a:pt x="3854196" y="221234"/>
                  </a:lnTo>
                  <a:lnTo>
                    <a:pt x="7620" y="221234"/>
                  </a:lnTo>
                  <a:lnTo>
                    <a:pt x="7620" y="220980"/>
                  </a:lnTo>
                  <a:lnTo>
                    <a:pt x="3846576" y="220980"/>
                  </a:lnTo>
                  <a:lnTo>
                    <a:pt x="3854196" y="220980"/>
                  </a:lnTo>
                  <a:lnTo>
                    <a:pt x="3854196" y="0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704587" y="3779520"/>
              <a:ext cx="3839210" cy="218440"/>
            </a:xfrm>
            <a:custGeom>
              <a:avLst/>
              <a:gdLst/>
              <a:ahLst/>
              <a:cxnLst/>
              <a:rect l="l" t="t" r="r" b="b"/>
              <a:pathLst>
                <a:path w="3839209" h="218439">
                  <a:moveTo>
                    <a:pt x="0" y="217932"/>
                  </a:moveTo>
                  <a:lnTo>
                    <a:pt x="3838955" y="217932"/>
                  </a:lnTo>
                  <a:lnTo>
                    <a:pt x="3838955" y="0"/>
                  </a:lnTo>
                  <a:lnTo>
                    <a:pt x="0" y="0"/>
                  </a:lnTo>
                  <a:lnTo>
                    <a:pt x="0" y="217932"/>
                  </a:lnTo>
                  <a:close/>
                </a:path>
              </a:pathLst>
            </a:custGeom>
            <a:solidFill>
              <a:srgbClr val="FBD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698491" y="3779520"/>
              <a:ext cx="3854450" cy="226060"/>
            </a:xfrm>
            <a:custGeom>
              <a:avLst/>
              <a:gdLst/>
              <a:ahLst/>
              <a:cxnLst/>
              <a:rect l="l" t="t" r="r" b="b"/>
              <a:pathLst>
                <a:path w="3854450" h="226060">
                  <a:moveTo>
                    <a:pt x="13715" y="0"/>
                  </a:moveTo>
                  <a:lnTo>
                    <a:pt x="0" y="0"/>
                  </a:lnTo>
                  <a:lnTo>
                    <a:pt x="0" y="222503"/>
                  </a:lnTo>
                  <a:lnTo>
                    <a:pt x="3048" y="225551"/>
                  </a:lnTo>
                  <a:lnTo>
                    <a:pt x="3851147" y="225551"/>
                  </a:lnTo>
                  <a:lnTo>
                    <a:pt x="3854195" y="222503"/>
                  </a:lnTo>
                  <a:lnTo>
                    <a:pt x="3854195" y="219456"/>
                  </a:lnTo>
                  <a:lnTo>
                    <a:pt x="13715" y="219456"/>
                  </a:lnTo>
                  <a:lnTo>
                    <a:pt x="6096" y="213360"/>
                  </a:lnTo>
                  <a:lnTo>
                    <a:pt x="13715" y="213360"/>
                  </a:lnTo>
                  <a:lnTo>
                    <a:pt x="13715" y="0"/>
                  </a:lnTo>
                  <a:close/>
                </a:path>
                <a:path w="3854450" h="226060">
                  <a:moveTo>
                    <a:pt x="13715" y="213360"/>
                  </a:moveTo>
                  <a:lnTo>
                    <a:pt x="6096" y="213360"/>
                  </a:lnTo>
                  <a:lnTo>
                    <a:pt x="13715" y="219456"/>
                  </a:lnTo>
                  <a:lnTo>
                    <a:pt x="13715" y="213360"/>
                  </a:lnTo>
                  <a:close/>
                </a:path>
                <a:path w="3854450" h="226060">
                  <a:moveTo>
                    <a:pt x="3840479" y="213360"/>
                  </a:moveTo>
                  <a:lnTo>
                    <a:pt x="13715" y="213360"/>
                  </a:lnTo>
                  <a:lnTo>
                    <a:pt x="13715" y="219456"/>
                  </a:lnTo>
                  <a:lnTo>
                    <a:pt x="3840479" y="219456"/>
                  </a:lnTo>
                  <a:lnTo>
                    <a:pt x="3840479" y="213360"/>
                  </a:lnTo>
                  <a:close/>
                </a:path>
                <a:path w="3854450" h="226060">
                  <a:moveTo>
                    <a:pt x="3854195" y="0"/>
                  </a:moveTo>
                  <a:lnTo>
                    <a:pt x="3840479" y="0"/>
                  </a:lnTo>
                  <a:lnTo>
                    <a:pt x="3840479" y="219456"/>
                  </a:lnTo>
                  <a:lnTo>
                    <a:pt x="3846575" y="213360"/>
                  </a:lnTo>
                  <a:lnTo>
                    <a:pt x="3854195" y="213360"/>
                  </a:lnTo>
                  <a:lnTo>
                    <a:pt x="3854195" y="0"/>
                  </a:lnTo>
                  <a:close/>
                </a:path>
                <a:path w="3854450" h="226060">
                  <a:moveTo>
                    <a:pt x="3854195" y="213360"/>
                  </a:moveTo>
                  <a:lnTo>
                    <a:pt x="3846575" y="213360"/>
                  </a:lnTo>
                  <a:lnTo>
                    <a:pt x="3840479" y="219456"/>
                  </a:lnTo>
                  <a:lnTo>
                    <a:pt x="3854195" y="219456"/>
                  </a:lnTo>
                  <a:lnTo>
                    <a:pt x="3854195" y="213360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 txBox="1"/>
          <p:nvPr/>
        </p:nvSpPr>
        <p:spPr>
          <a:xfrm>
            <a:off x="4914994" y="2583840"/>
            <a:ext cx="3422015" cy="1366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76020">
              <a:lnSpc>
                <a:spcPct val="150000"/>
              </a:lnSpc>
              <a:spcBef>
                <a:spcPts val="100"/>
              </a:spcBef>
              <a:tabLst>
                <a:tab pos="525780" algn="l"/>
              </a:tabLst>
            </a:pPr>
            <a:r>
              <a:rPr sz="2200" b="1" spc="-105" dirty="0">
                <a:latin typeface="Cambria"/>
                <a:cs typeface="Cambria"/>
              </a:rPr>
              <a:t>Be</a:t>
            </a:r>
            <a:r>
              <a:rPr sz="2200" b="1" spc="-120" dirty="0">
                <a:latin typeface="Cambria"/>
                <a:cs typeface="Cambria"/>
              </a:rPr>
              <a:t>d</a:t>
            </a:r>
            <a:r>
              <a:rPr sz="2200" b="1" spc="-130" dirty="0">
                <a:latin typeface="Cambria"/>
                <a:cs typeface="Cambria"/>
              </a:rPr>
              <a:t>ah</a:t>
            </a:r>
            <a:r>
              <a:rPr sz="2200" b="1" spc="-60" dirty="0">
                <a:latin typeface="Cambria"/>
                <a:cs typeface="Cambria"/>
              </a:rPr>
              <a:t>,</a:t>
            </a:r>
            <a:r>
              <a:rPr sz="2200" b="1" spc="-70" dirty="0">
                <a:latin typeface="Cambria"/>
                <a:cs typeface="Cambria"/>
              </a:rPr>
              <a:t> </a:t>
            </a:r>
            <a:r>
              <a:rPr sz="2200" b="1" spc="-90" dirty="0">
                <a:latin typeface="Cambria"/>
                <a:cs typeface="Cambria"/>
              </a:rPr>
              <a:t>M</a:t>
            </a:r>
            <a:r>
              <a:rPr sz="2200" b="1" spc="-105" dirty="0">
                <a:latin typeface="Cambria"/>
                <a:cs typeface="Cambria"/>
              </a:rPr>
              <a:t>e</a:t>
            </a:r>
            <a:r>
              <a:rPr sz="2200" b="1" spc="-120" dirty="0">
                <a:latin typeface="Cambria"/>
                <a:cs typeface="Cambria"/>
              </a:rPr>
              <a:t>n</a:t>
            </a:r>
            <a:r>
              <a:rPr sz="2200" b="1" spc="-100" dirty="0">
                <a:latin typeface="Cambria"/>
                <a:cs typeface="Cambria"/>
              </a:rPr>
              <a:t>g</a:t>
            </a:r>
            <a:r>
              <a:rPr sz="2200" b="1" spc="-130" dirty="0">
                <a:latin typeface="Cambria"/>
                <a:cs typeface="Cambria"/>
              </a:rPr>
              <a:t>a</a:t>
            </a:r>
            <a:r>
              <a:rPr sz="2200" b="1" spc="-95" dirty="0">
                <a:latin typeface="Cambria"/>
                <a:cs typeface="Cambria"/>
              </a:rPr>
              <a:t>j</a:t>
            </a:r>
            <a:r>
              <a:rPr sz="2200" b="1" spc="-130" dirty="0">
                <a:latin typeface="Cambria"/>
                <a:cs typeface="Cambria"/>
              </a:rPr>
              <a:t>a</a:t>
            </a:r>
            <a:r>
              <a:rPr sz="2200" b="1" spc="-70" dirty="0">
                <a:latin typeface="Cambria"/>
                <a:cs typeface="Cambria"/>
              </a:rPr>
              <a:t>r  </a:t>
            </a:r>
            <a:r>
              <a:rPr sz="2200" b="1" spc="-90" dirty="0">
                <a:latin typeface="Cambria"/>
                <a:cs typeface="Cambria"/>
              </a:rPr>
              <a:t>M</a:t>
            </a:r>
            <a:r>
              <a:rPr sz="2200" b="1" spc="-100" dirty="0">
                <a:latin typeface="Cambria"/>
                <a:cs typeface="Cambria"/>
              </a:rPr>
              <a:t>e</a:t>
            </a:r>
            <a:r>
              <a:rPr sz="2200" b="1" dirty="0">
                <a:latin typeface="Cambria"/>
                <a:cs typeface="Cambria"/>
              </a:rPr>
              <a:t>	</a:t>
            </a:r>
            <a:r>
              <a:rPr sz="2200" b="1" spc="-130" dirty="0">
                <a:latin typeface="Cambria"/>
                <a:cs typeface="Cambria"/>
              </a:rPr>
              <a:t>u</a:t>
            </a:r>
            <a:r>
              <a:rPr sz="2200" b="1" spc="-95" dirty="0">
                <a:latin typeface="Cambria"/>
                <a:cs typeface="Cambria"/>
              </a:rPr>
              <a:t>l</a:t>
            </a:r>
            <a:r>
              <a:rPr sz="2200" b="1" spc="-100" dirty="0">
                <a:latin typeface="Cambria"/>
                <a:cs typeface="Cambria"/>
              </a:rPr>
              <a:t>i</a:t>
            </a:r>
            <a:r>
              <a:rPr sz="2200" b="1" spc="-70" dirty="0">
                <a:latin typeface="Cambria"/>
                <a:cs typeface="Cambria"/>
              </a:rPr>
              <a:t>s</a:t>
            </a:r>
            <a:r>
              <a:rPr sz="2200" b="1" spc="-75" dirty="0">
                <a:latin typeface="Cambria"/>
                <a:cs typeface="Cambria"/>
              </a:rPr>
              <a:t> </a:t>
            </a:r>
            <a:r>
              <a:rPr sz="2200" b="1" spc="-85" dirty="0">
                <a:latin typeface="Cambria"/>
                <a:cs typeface="Cambria"/>
              </a:rPr>
              <a:t>l</a:t>
            </a:r>
            <a:r>
              <a:rPr sz="2200" b="1" spc="-114" dirty="0">
                <a:latin typeface="Cambria"/>
                <a:cs typeface="Cambria"/>
              </a:rPr>
              <a:t>a</a:t>
            </a:r>
            <a:r>
              <a:rPr sz="2200" b="1" spc="-65" dirty="0">
                <a:latin typeface="Cambria"/>
                <a:cs typeface="Cambria"/>
              </a:rPr>
              <a:t>g</a:t>
            </a:r>
            <a:r>
              <a:rPr sz="2200" b="1" spc="-130" dirty="0">
                <a:latin typeface="Cambria"/>
                <a:cs typeface="Cambria"/>
              </a:rPr>
              <a:t>u</a:t>
            </a:r>
            <a:r>
              <a:rPr sz="2200" b="1" spc="-60" dirty="0">
                <a:latin typeface="Cambria"/>
                <a:cs typeface="Cambria"/>
              </a:rPr>
              <a:t>,</a:t>
            </a:r>
            <a:r>
              <a:rPr sz="2200" b="1" spc="-75" dirty="0">
                <a:latin typeface="Cambria"/>
                <a:cs typeface="Cambria"/>
              </a:rPr>
              <a:t> </a:t>
            </a:r>
            <a:r>
              <a:rPr sz="2200" b="1" spc="-105" dirty="0">
                <a:latin typeface="Cambria"/>
                <a:cs typeface="Cambria"/>
              </a:rPr>
              <a:t>pe</a:t>
            </a:r>
            <a:r>
              <a:rPr sz="2200" b="1" spc="-120" dirty="0">
                <a:latin typeface="Cambria"/>
                <a:cs typeface="Cambria"/>
              </a:rPr>
              <a:t>n</a:t>
            </a:r>
            <a:r>
              <a:rPr sz="2200" b="1" spc="-80" dirty="0">
                <a:latin typeface="Cambria"/>
                <a:cs typeface="Cambria"/>
              </a:rPr>
              <a:t>g</a:t>
            </a:r>
            <a:r>
              <a:rPr sz="2200" b="1" spc="-114" dirty="0">
                <a:latin typeface="Cambria"/>
                <a:cs typeface="Cambria"/>
              </a:rPr>
              <a:t>e</a:t>
            </a:r>
            <a:r>
              <a:rPr sz="2200" b="1" spc="-165" dirty="0">
                <a:latin typeface="Cambria"/>
                <a:cs typeface="Cambria"/>
              </a:rPr>
              <a:t>m</a:t>
            </a:r>
            <a:r>
              <a:rPr sz="2200" b="1" spc="-125" dirty="0">
                <a:latin typeface="Cambria"/>
                <a:cs typeface="Cambria"/>
              </a:rPr>
              <a:t>b</a:t>
            </a:r>
            <a:r>
              <a:rPr sz="2200" b="1" spc="-130" dirty="0">
                <a:latin typeface="Cambria"/>
                <a:cs typeface="Cambria"/>
              </a:rPr>
              <a:t>an</a:t>
            </a:r>
            <a:r>
              <a:rPr sz="2200" b="1" spc="-100" dirty="0">
                <a:latin typeface="Cambria"/>
                <a:cs typeface="Cambria"/>
              </a:rPr>
              <a:t>g</a:t>
            </a:r>
            <a:r>
              <a:rPr sz="2200" b="1" spc="-140" dirty="0">
                <a:latin typeface="Cambria"/>
                <a:cs typeface="Cambria"/>
              </a:rPr>
              <a:t>a</a:t>
            </a:r>
            <a:r>
              <a:rPr sz="2200" b="1" spc="-105" dirty="0">
                <a:latin typeface="Cambria"/>
                <a:cs typeface="Cambria"/>
              </a:rPr>
              <a:t>n</a:t>
            </a:r>
            <a:endParaRPr sz="2200">
              <a:latin typeface="Cambria"/>
              <a:cs typeface="Cambria"/>
            </a:endParaRPr>
          </a:p>
          <a:p>
            <a:pPr marL="1196340">
              <a:lnSpc>
                <a:spcPct val="100000"/>
              </a:lnSpc>
            </a:pPr>
            <a:r>
              <a:rPr sz="2200" b="1" spc="-105" dirty="0">
                <a:latin typeface="Cambria"/>
                <a:cs typeface="Cambria"/>
              </a:rPr>
              <a:t>software</a:t>
            </a:r>
            <a:endParaRPr sz="2200">
              <a:latin typeface="Cambria"/>
              <a:cs typeface="Cambria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5286755" y="3779520"/>
            <a:ext cx="116205" cy="3048000"/>
            <a:chOff x="5286755" y="3779520"/>
            <a:chExt cx="116205" cy="3048000"/>
          </a:xfrm>
        </p:grpSpPr>
        <p:pic>
          <p:nvPicPr>
            <p:cNvPr id="67" name="object 6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286755" y="3779520"/>
              <a:ext cx="115823" cy="3048000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3779520"/>
              <a:ext cx="38100" cy="114300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3931920"/>
              <a:ext cx="38100" cy="114300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4084320"/>
              <a:ext cx="38100" cy="114300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4236720"/>
              <a:ext cx="38100" cy="114299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4389120"/>
              <a:ext cx="38100" cy="114300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4541520"/>
              <a:ext cx="38100" cy="114300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326379" y="4693920"/>
              <a:ext cx="38100" cy="114300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4846320"/>
              <a:ext cx="38100" cy="114300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326379" y="4998720"/>
              <a:ext cx="38100" cy="114300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5151120"/>
              <a:ext cx="38100" cy="114300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326379" y="5303520"/>
              <a:ext cx="38100" cy="114299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5455920"/>
              <a:ext cx="38100" cy="114300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326379" y="5608320"/>
              <a:ext cx="38100" cy="114300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5760720"/>
              <a:ext cx="38100" cy="114300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326379" y="5913120"/>
              <a:ext cx="38100" cy="114299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6065520"/>
              <a:ext cx="38100" cy="114300"/>
            </a:xfrm>
            <a:prstGeom prst="rect">
              <a:avLst/>
            </a:prstGeom>
          </p:spPr>
        </p:pic>
        <p:pic>
          <p:nvPicPr>
            <p:cNvPr id="84" name="object 8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326379" y="6217920"/>
              <a:ext cx="38100" cy="114300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6370320"/>
              <a:ext cx="38100" cy="114300"/>
            </a:xfrm>
            <a:prstGeom prst="rect">
              <a:avLst/>
            </a:prstGeom>
          </p:spPr>
        </p:pic>
        <p:pic>
          <p:nvPicPr>
            <p:cNvPr id="86" name="object 8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26379" y="6675120"/>
              <a:ext cx="38100" cy="114300"/>
            </a:xfrm>
            <a:prstGeom prst="rect">
              <a:avLst/>
            </a:prstGeom>
          </p:spPr>
        </p:pic>
        <p:pic>
          <p:nvPicPr>
            <p:cNvPr id="87" name="object 8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326379" y="6522720"/>
              <a:ext cx="38100" cy="114299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286755" y="3779520"/>
              <a:ext cx="115823" cy="3048000"/>
            </a:xfrm>
            <a:prstGeom prst="rect">
              <a:avLst/>
            </a:prstGeom>
          </p:spPr>
        </p:pic>
      </p:grpSp>
      <p:sp>
        <p:nvSpPr>
          <p:cNvPr id="89" name="object 8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90" name="object 9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247" y="426720"/>
            <a:ext cx="316991" cy="121919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89760" y="426720"/>
            <a:ext cx="36575" cy="2438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57727" y="426720"/>
            <a:ext cx="6693407" cy="335432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55775" y="1304544"/>
            <a:ext cx="1743455" cy="2476499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841247" y="3621024"/>
            <a:ext cx="9010015" cy="2979420"/>
            <a:chOff x="841247" y="3621024"/>
            <a:chExt cx="9010015" cy="2979420"/>
          </a:xfrm>
        </p:grpSpPr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41247" y="3621024"/>
              <a:ext cx="48768" cy="16001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1247" y="3779520"/>
              <a:ext cx="9009887" cy="2820923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567338" y="769722"/>
            <a:ext cx="7473950" cy="5511800"/>
          </a:xfrm>
          <a:prstGeom prst="rect">
            <a:avLst/>
          </a:prstGeom>
        </p:spPr>
        <p:txBody>
          <a:bodyPr vert="horz" wrap="square" lIns="0" tIns="6223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4900"/>
              </a:spcBef>
            </a:pPr>
            <a:r>
              <a:rPr sz="8000" b="1" spc="325" dirty="0">
                <a:solidFill>
                  <a:srgbClr val="E46B0A"/>
                </a:solidFill>
                <a:latin typeface="Cambria"/>
                <a:cs typeface="Cambria"/>
              </a:rPr>
              <a:t>SEKIAN</a:t>
            </a:r>
            <a:endParaRPr sz="8000">
              <a:latin typeface="Cambria"/>
              <a:cs typeface="Cambria"/>
            </a:endParaRPr>
          </a:p>
          <a:p>
            <a:pPr marL="7620" algn="ctr">
              <a:lnSpc>
                <a:spcPct val="100000"/>
              </a:lnSpc>
              <a:spcBef>
                <a:spcPts val="4800"/>
              </a:spcBef>
            </a:pPr>
            <a:r>
              <a:rPr sz="8000" b="1" spc="-420" dirty="0">
                <a:solidFill>
                  <a:srgbClr val="E46B0A"/>
                </a:solidFill>
                <a:latin typeface="Cambria"/>
                <a:cs typeface="Cambria"/>
              </a:rPr>
              <a:t>&amp;</a:t>
            </a:r>
            <a:endParaRPr sz="80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  <a:spcBef>
                <a:spcPts val="4800"/>
              </a:spcBef>
              <a:tabLst>
                <a:tab pos="4355465" algn="l"/>
              </a:tabLst>
            </a:pPr>
            <a:r>
              <a:rPr sz="8000" b="1" spc="254" dirty="0">
                <a:solidFill>
                  <a:srgbClr val="E46B0A"/>
                </a:solidFill>
                <a:latin typeface="Cambria"/>
                <a:cs typeface="Cambria"/>
              </a:rPr>
              <a:t>TERIMA	</a:t>
            </a:r>
            <a:r>
              <a:rPr sz="8000" b="1" spc="200" dirty="0">
                <a:solidFill>
                  <a:srgbClr val="E46B0A"/>
                </a:solidFill>
                <a:latin typeface="Cambria"/>
                <a:cs typeface="Cambria"/>
              </a:rPr>
              <a:t>KASIH</a:t>
            </a:r>
            <a:endParaRPr sz="80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26718" y="6825224"/>
            <a:ext cx="223520" cy="23495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b="1" spc="-55" dirty="0">
                <a:solidFill>
                  <a:srgbClr val="1F497C"/>
                </a:solidFill>
                <a:latin typeface="Cambria"/>
                <a:cs typeface="Cambria"/>
              </a:rPr>
              <a:t>16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61008" y="6832968"/>
            <a:ext cx="2656840" cy="23495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dirty="0">
                <a:solidFill>
                  <a:srgbClr val="1F497C"/>
                </a:solidFill>
                <a:latin typeface="Cambria Math"/>
                <a:cs typeface="Cambria Math"/>
              </a:rPr>
              <a:t>EMA302</a:t>
            </a:r>
            <a:r>
              <a:rPr sz="1400" spc="-50" dirty="0">
                <a:solidFill>
                  <a:srgbClr val="1F497C"/>
                </a:solidFill>
                <a:latin typeface="Cambria Math"/>
                <a:cs typeface="Cambria Math"/>
              </a:rPr>
              <a:t> </a:t>
            </a:r>
            <a:r>
              <a:rPr sz="1400" dirty="0">
                <a:solidFill>
                  <a:srgbClr val="1F497C"/>
                </a:solidFill>
                <a:latin typeface="Cambria Math"/>
                <a:cs typeface="Cambria Math"/>
              </a:rPr>
              <a:t>-</a:t>
            </a:r>
            <a:r>
              <a:rPr sz="1400" spc="-15" dirty="0">
                <a:solidFill>
                  <a:srgbClr val="1F497C"/>
                </a:solidFill>
                <a:latin typeface="Cambria Math"/>
                <a:cs typeface="Cambria Math"/>
              </a:rPr>
              <a:t> </a:t>
            </a:r>
            <a:r>
              <a:rPr sz="1400" spc="-5" dirty="0">
                <a:solidFill>
                  <a:srgbClr val="1F497C"/>
                </a:solidFill>
                <a:latin typeface="Cambria Math"/>
                <a:cs typeface="Cambria Math"/>
              </a:rPr>
              <a:t>Manajemen</a:t>
            </a:r>
            <a:r>
              <a:rPr sz="1400" dirty="0">
                <a:solidFill>
                  <a:srgbClr val="1F497C"/>
                </a:solidFill>
                <a:latin typeface="Cambria Math"/>
                <a:cs typeface="Cambria Math"/>
              </a:rPr>
              <a:t> </a:t>
            </a:r>
            <a:r>
              <a:rPr sz="1400" spc="-5" dirty="0">
                <a:solidFill>
                  <a:srgbClr val="1F497C"/>
                </a:solidFill>
                <a:latin typeface="Cambria Math"/>
                <a:cs typeface="Cambria Math"/>
              </a:rPr>
              <a:t>Operasional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52007" y="6833161"/>
            <a:ext cx="771525" cy="23495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spc="-5" dirty="0">
                <a:solidFill>
                  <a:srgbClr val="1F497C"/>
                </a:solidFill>
                <a:latin typeface="Cambria Math"/>
                <a:cs typeface="Cambria Math"/>
              </a:rPr>
              <a:t>Ma</a:t>
            </a:r>
            <a:r>
              <a:rPr sz="1400" spc="-10" dirty="0">
                <a:solidFill>
                  <a:srgbClr val="1F497C"/>
                </a:solidFill>
                <a:latin typeface="Cambria Math"/>
                <a:cs typeface="Cambria Math"/>
              </a:rPr>
              <a:t>t</a:t>
            </a:r>
            <a:r>
              <a:rPr sz="1400" spc="-5" dirty="0">
                <a:solidFill>
                  <a:srgbClr val="1F497C"/>
                </a:solidFill>
                <a:latin typeface="Cambria Math"/>
                <a:cs typeface="Cambria Math"/>
              </a:rPr>
              <a:t>e</a:t>
            </a:r>
            <a:r>
              <a:rPr sz="1400" spc="-10" dirty="0">
                <a:solidFill>
                  <a:srgbClr val="1F497C"/>
                </a:solidFill>
                <a:latin typeface="Cambria Math"/>
                <a:cs typeface="Cambria Math"/>
              </a:rPr>
              <a:t>r</a:t>
            </a:r>
            <a:r>
              <a:rPr sz="1400" dirty="0">
                <a:solidFill>
                  <a:srgbClr val="1F497C"/>
                </a:solidFill>
                <a:latin typeface="Cambria Math"/>
                <a:cs typeface="Cambria Math"/>
              </a:rPr>
              <a:t>i</a:t>
            </a:r>
            <a:r>
              <a:rPr sz="1400" spc="-20" dirty="0">
                <a:solidFill>
                  <a:srgbClr val="1F497C"/>
                </a:solidFill>
                <a:latin typeface="Cambria Math"/>
                <a:cs typeface="Cambria Math"/>
              </a:rPr>
              <a:t> </a:t>
            </a:r>
            <a:r>
              <a:rPr sz="1400" spc="-5" dirty="0">
                <a:solidFill>
                  <a:srgbClr val="1F497C"/>
                </a:solidFill>
                <a:latin typeface="Cambria Math"/>
                <a:cs typeface="Cambria Math"/>
              </a:rPr>
              <a:t>#</a:t>
            </a:r>
            <a:r>
              <a:rPr sz="1400" dirty="0">
                <a:solidFill>
                  <a:srgbClr val="1F497C"/>
                </a:solidFill>
                <a:latin typeface="Cambria Math"/>
                <a:cs typeface="Cambria Math"/>
              </a:rPr>
              <a:t>1</a:t>
            </a:r>
            <a:endParaRPr sz="14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2668" y="1630680"/>
            <a:ext cx="532130" cy="227329"/>
          </a:xfrm>
          <a:custGeom>
            <a:avLst/>
            <a:gdLst/>
            <a:ahLst/>
            <a:cxnLst/>
            <a:rect l="l" t="t" r="r" b="b"/>
            <a:pathLst>
              <a:path w="532130" h="227330">
                <a:moveTo>
                  <a:pt x="531875" y="0"/>
                </a:moveTo>
                <a:lnTo>
                  <a:pt x="0" y="0"/>
                </a:lnTo>
                <a:lnTo>
                  <a:pt x="0" y="227075"/>
                </a:lnTo>
                <a:lnTo>
                  <a:pt x="531875" y="227075"/>
                </a:lnTo>
                <a:lnTo>
                  <a:pt x="531875" y="0"/>
                </a:lnTo>
                <a:close/>
              </a:path>
            </a:pathLst>
          </a:custGeom>
          <a:solidFill>
            <a:srgbClr val="E46B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48691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360" dirty="0"/>
              <a:t>K</a:t>
            </a:r>
            <a:r>
              <a:rPr sz="4400" spc="-204" dirty="0"/>
              <a:t>o</a:t>
            </a:r>
            <a:r>
              <a:rPr sz="4400" spc="-245" dirty="0"/>
              <a:t>n</a:t>
            </a:r>
            <a:r>
              <a:rPr sz="4400" spc="-145" dirty="0"/>
              <a:t>t</a:t>
            </a:r>
            <a:r>
              <a:rPr sz="4400" spc="-330" dirty="0"/>
              <a:t>r</a:t>
            </a:r>
            <a:r>
              <a:rPr sz="4400" spc="-245" dirty="0"/>
              <a:t>a</a:t>
            </a:r>
            <a:r>
              <a:rPr sz="4400" spc="-295" dirty="0"/>
              <a:t>k</a:t>
            </a:r>
            <a:r>
              <a:rPr sz="4400" spc="-110" dirty="0"/>
              <a:t> </a:t>
            </a:r>
            <a:r>
              <a:rPr sz="4400" spc="-330" dirty="0"/>
              <a:t>P</a:t>
            </a:r>
            <a:r>
              <a:rPr sz="4400" spc="-220" dirty="0"/>
              <a:t>e</a:t>
            </a:r>
            <a:r>
              <a:rPr sz="4400" spc="-260" dirty="0"/>
              <a:t>r</a:t>
            </a:r>
            <a:r>
              <a:rPr sz="4400" spc="-385" dirty="0"/>
              <a:t>k</a:t>
            </a:r>
            <a:r>
              <a:rPr sz="4400" spc="-250" dirty="0"/>
              <a:t>u</a:t>
            </a:r>
            <a:r>
              <a:rPr sz="4400" spc="-180" dirty="0"/>
              <a:t>l</a:t>
            </a:r>
            <a:r>
              <a:rPr sz="4400" spc="-190" dirty="0"/>
              <a:t>i</a:t>
            </a:r>
            <a:r>
              <a:rPr sz="4400" spc="-245" dirty="0"/>
              <a:t>aha</a:t>
            </a:r>
            <a:r>
              <a:rPr sz="4400" spc="-200" dirty="0"/>
              <a:t>n</a:t>
            </a:r>
            <a:endParaRPr sz="440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8615" indent="-320040">
              <a:lnSpc>
                <a:spcPct val="100000"/>
              </a:lnSpc>
              <a:spcBef>
                <a:spcPts val="95"/>
              </a:spcBef>
              <a:buClr>
                <a:srgbClr val="BF4F4D"/>
              </a:buClr>
              <a:buSzPct val="59677"/>
              <a:buFont typeface="Wingdings"/>
              <a:buChar char=""/>
              <a:tabLst>
                <a:tab pos="348615" algn="l"/>
              </a:tabLst>
            </a:pPr>
            <a:r>
              <a:rPr spc="-25" dirty="0"/>
              <a:t>Kode</a:t>
            </a:r>
            <a:r>
              <a:rPr spc="-5" dirty="0"/>
              <a:t> </a:t>
            </a:r>
            <a:r>
              <a:rPr spc="-10" dirty="0"/>
              <a:t>Mata</a:t>
            </a:r>
            <a:r>
              <a:rPr spc="15" dirty="0"/>
              <a:t> </a:t>
            </a:r>
            <a:r>
              <a:rPr spc="-25" dirty="0"/>
              <a:t>Kuliah</a:t>
            </a:r>
            <a:r>
              <a:rPr spc="10" dirty="0"/>
              <a:t> </a:t>
            </a:r>
            <a:r>
              <a:rPr spc="-5" dirty="0"/>
              <a:t>:</a:t>
            </a:r>
            <a:r>
              <a:rPr spc="-20" dirty="0"/>
              <a:t> </a:t>
            </a:r>
            <a:r>
              <a:rPr spc="-5" dirty="0" smtClean="0"/>
              <a:t>MA</a:t>
            </a:r>
            <a:r>
              <a:rPr lang="en-US" spc="-5" dirty="0" smtClean="0"/>
              <a:t>N</a:t>
            </a:r>
            <a:r>
              <a:rPr spc="-5" dirty="0" smtClean="0"/>
              <a:t>-</a:t>
            </a:r>
            <a:r>
              <a:rPr lang="en-US" spc="-5" dirty="0" smtClean="0"/>
              <a:t>214</a:t>
            </a:r>
            <a:r>
              <a:rPr spc="-5" dirty="0" smtClean="0"/>
              <a:t>30</a:t>
            </a:r>
            <a:endParaRPr spc="-5" dirty="0"/>
          </a:p>
          <a:p>
            <a:pPr marL="348615" indent="-320040">
              <a:lnSpc>
                <a:spcPct val="100000"/>
              </a:lnSpc>
              <a:spcBef>
                <a:spcPts val="3000"/>
              </a:spcBef>
              <a:buClr>
                <a:srgbClr val="BF4F4D"/>
              </a:buClr>
              <a:buSzPct val="59677"/>
              <a:buFont typeface="Wingdings"/>
              <a:buChar char=""/>
              <a:tabLst>
                <a:tab pos="348615" algn="l"/>
              </a:tabLst>
            </a:pPr>
            <a:r>
              <a:rPr spc="-5" dirty="0"/>
              <a:t>Nama</a:t>
            </a:r>
            <a:r>
              <a:rPr spc="-10" dirty="0"/>
              <a:t> Mata</a:t>
            </a:r>
            <a:r>
              <a:rPr spc="10" dirty="0"/>
              <a:t> </a:t>
            </a:r>
            <a:r>
              <a:rPr spc="-25" dirty="0"/>
              <a:t>Kuliah</a:t>
            </a:r>
            <a:r>
              <a:rPr spc="40" dirty="0"/>
              <a:t> </a:t>
            </a:r>
            <a:r>
              <a:rPr spc="-5" dirty="0"/>
              <a:t>: </a:t>
            </a:r>
            <a:r>
              <a:rPr spc="-10" dirty="0"/>
              <a:t>Manajemen</a:t>
            </a:r>
            <a:r>
              <a:rPr spc="-15" dirty="0"/>
              <a:t> Operasional</a:t>
            </a:r>
          </a:p>
          <a:p>
            <a:pPr marL="348615" indent="-320040">
              <a:lnSpc>
                <a:spcPct val="100000"/>
              </a:lnSpc>
              <a:spcBef>
                <a:spcPts val="3000"/>
              </a:spcBef>
              <a:buClr>
                <a:srgbClr val="BF4F4D"/>
              </a:buClr>
              <a:buSzPct val="59677"/>
              <a:buFont typeface="Wingdings"/>
              <a:buChar char=""/>
              <a:tabLst>
                <a:tab pos="348615" algn="l"/>
              </a:tabLst>
            </a:pPr>
            <a:r>
              <a:rPr spc="-20" dirty="0"/>
              <a:t>Kelas/Seksi</a:t>
            </a:r>
            <a:r>
              <a:rPr spc="20" dirty="0"/>
              <a:t> </a:t>
            </a:r>
            <a:r>
              <a:rPr spc="-5" dirty="0"/>
              <a:t>:</a:t>
            </a:r>
            <a:r>
              <a:rPr spc="-25" dirty="0"/>
              <a:t> </a:t>
            </a:r>
            <a:r>
              <a:rPr lang="en-US" spc="-25" dirty="0" smtClean="0"/>
              <a:t>3MA.4</a:t>
            </a:r>
            <a:endParaRPr spc="10" dirty="0"/>
          </a:p>
          <a:p>
            <a:pPr marL="348615" indent="-320040">
              <a:lnSpc>
                <a:spcPct val="100000"/>
              </a:lnSpc>
              <a:spcBef>
                <a:spcPts val="3000"/>
              </a:spcBef>
              <a:buClr>
                <a:srgbClr val="BF4F4D"/>
              </a:buClr>
              <a:buSzPct val="59677"/>
              <a:buFont typeface="Wingdings"/>
              <a:buChar char=""/>
              <a:tabLst>
                <a:tab pos="348615" algn="l"/>
              </a:tabLst>
            </a:pPr>
            <a:r>
              <a:rPr spc="-25" dirty="0"/>
              <a:t>Kode</a:t>
            </a:r>
            <a:r>
              <a:rPr dirty="0"/>
              <a:t> </a:t>
            </a:r>
            <a:r>
              <a:rPr spc="-10" dirty="0"/>
              <a:t>Dosen</a:t>
            </a:r>
            <a:r>
              <a:rPr spc="10" dirty="0"/>
              <a:t> </a:t>
            </a:r>
            <a:r>
              <a:rPr spc="-5" dirty="0"/>
              <a:t>:</a:t>
            </a:r>
            <a:r>
              <a:rPr spc="-20" dirty="0"/>
              <a:t> </a:t>
            </a:r>
            <a:r>
              <a:rPr spc="-10" dirty="0" smtClean="0"/>
              <a:t>1</a:t>
            </a:r>
            <a:r>
              <a:rPr lang="en-US" spc="-10" dirty="0" smtClean="0"/>
              <a:t>450</a:t>
            </a:r>
            <a:r>
              <a:rPr spc="-10" dirty="0" smtClean="0"/>
              <a:t>05</a:t>
            </a:r>
            <a:r>
              <a:rPr lang="en-US" spc="-10" dirty="0" smtClean="0"/>
              <a:t>18</a:t>
            </a:r>
            <a:endParaRPr spc="-10" dirty="0"/>
          </a:p>
          <a:p>
            <a:pPr marL="348615" indent="-320040">
              <a:lnSpc>
                <a:spcPct val="100000"/>
              </a:lnSpc>
              <a:spcBef>
                <a:spcPts val="3000"/>
              </a:spcBef>
              <a:buClr>
                <a:srgbClr val="BF4F4D"/>
              </a:buClr>
              <a:buSzPct val="59677"/>
              <a:buFont typeface="Wingdings"/>
              <a:buChar char=""/>
              <a:tabLst>
                <a:tab pos="348615" algn="l"/>
              </a:tabLst>
            </a:pPr>
            <a:r>
              <a:rPr spc="-5" dirty="0"/>
              <a:t>Nama</a:t>
            </a:r>
            <a:r>
              <a:rPr spc="-20" dirty="0"/>
              <a:t> </a:t>
            </a:r>
            <a:r>
              <a:rPr spc="-10" dirty="0" err="1"/>
              <a:t>Dosen</a:t>
            </a:r>
            <a:r>
              <a:rPr spc="5" dirty="0"/>
              <a:t> </a:t>
            </a:r>
            <a:r>
              <a:rPr spc="-5" dirty="0" smtClean="0"/>
              <a:t>:</a:t>
            </a:r>
            <a:r>
              <a:rPr lang="en-US" spc="-5" dirty="0" smtClean="0"/>
              <a:t> SUWANDI</a:t>
            </a:r>
            <a:r>
              <a:rPr spc="-20" dirty="0" smtClean="0"/>
              <a:t>,</a:t>
            </a:r>
            <a:r>
              <a:rPr spc="20" dirty="0" smtClean="0"/>
              <a:t> </a:t>
            </a:r>
            <a:r>
              <a:rPr spc="-10" dirty="0"/>
              <a:t>MM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83107" y="1617979"/>
            <a:ext cx="1098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359029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330" dirty="0"/>
              <a:t>P</a:t>
            </a:r>
            <a:r>
              <a:rPr sz="4400" spc="-204" dirty="0"/>
              <a:t>o</a:t>
            </a:r>
            <a:r>
              <a:rPr sz="4400" spc="-409" dirty="0"/>
              <a:t>k</a:t>
            </a:r>
            <a:r>
              <a:rPr sz="4400" spc="-220" dirty="0"/>
              <a:t>o</a:t>
            </a:r>
            <a:r>
              <a:rPr sz="4400" spc="-295" dirty="0"/>
              <a:t>k</a:t>
            </a:r>
            <a:r>
              <a:rPr sz="4400" spc="-114" dirty="0"/>
              <a:t> </a:t>
            </a:r>
            <a:r>
              <a:rPr sz="4400" spc="-220" dirty="0"/>
              <a:t>B</a:t>
            </a:r>
            <a:r>
              <a:rPr sz="4400" spc="-229" dirty="0"/>
              <a:t>ah</a:t>
            </a:r>
            <a:r>
              <a:rPr sz="4400" spc="-245" dirty="0"/>
              <a:t>a</a:t>
            </a:r>
            <a:r>
              <a:rPr sz="4400" spc="-155" dirty="0"/>
              <a:t>s</a:t>
            </a:r>
            <a:r>
              <a:rPr sz="4400" spc="-245" dirty="0"/>
              <a:t>a</a:t>
            </a:r>
            <a:r>
              <a:rPr sz="4400" spc="-200" dirty="0"/>
              <a:t>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2668" y="3779520"/>
            <a:ext cx="9142730" cy="3427729"/>
          </a:xfrm>
          <a:custGeom>
            <a:avLst/>
            <a:gdLst/>
            <a:ahLst/>
            <a:cxnLst/>
            <a:rect l="l" t="t" r="r" b="b"/>
            <a:pathLst>
              <a:path w="9142730" h="3427729">
                <a:moveTo>
                  <a:pt x="0" y="3427475"/>
                </a:moveTo>
                <a:lnTo>
                  <a:pt x="9142475" y="3427475"/>
                </a:lnTo>
                <a:lnTo>
                  <a:pt x="9142475" y="0"/>
                </a:lnTo>
                <a:lnTo>
                  <a:pt x="0" y="0"/>
                </a:lnTo>
                <a:lnTo>
                  <a:pt x="0" y="3427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64055" y="1899920"/>
            <a:ext cx="3586479" cy="473456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700"/>
              </a:spcBef>
              <a:buClr>
                <a:srgbClr val="BF4F4D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10" dirty="0">
                <a:latin typeface="Cambria Math"/>
                <a:cs typeface="Cambria Math"/>
              </a:rPr>
              <a:t>Pengantar</a:t>
            </a:r>
            <a:endParaRPr sz="2400">
              <a:latin typeface="Cambria Math"/>
              <a:cs typeface="Cambria Math"/>
            </a:endParaRPr>
          </a:p>
          <a:p>
            <a:pPr marL="527685" marR="1292860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10" dirty="0">
                <a:latin typeface="Cambria Math"/>
                <a:cs typeface="Cambria Math"/>
              </a:rPr>
              <a:t>Operasi </a:t>
            </a:r>
            <a:r>
              <a:rPr sz="2400" spc="-5" dirty="0">
                <a:latin typeface="Cambria Math"/>
                <a:cs typeface="Cambria Math"/>
              </a:rPr>
              <a:t>dan </a:t>
            </a:r>
            <a:r>
              <a:rPr sz="2400" dirty="0">
                <a:latin typeface="Cambria Math"/>
                <a:cs typeface="Cambria Math"/>
              </a:rPr>
              <a:t> P</a:t>
            </a:r>
            <a:r>
              <a:rPr sz="2400" spc="-35" dirty="0">
                <a:latin typeface="Cambria Math"/>
                <a:cs typeface="Cambria Math"/>
              </a:rPr>
              <a:t>r</a:t>
            </a:r>
            <a:r>
              <a:rPr sz="2400" spc="-5" dirty="0">
                <a:latin typeface="Cambria Math"/>
                <a:cs typeface="Cambria Math"/>
              </a:rPr>
              <a:t>od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spc="-5" dirty="0">
                <a:latin typeface="Cambria Math"/>
                <a:cs typeface="Cambria Math"/>
              </a:rPr>
              <a:t>k</a:t>
            </a:r>
            <a:r>
              <a:rPr sz="2400" dirty="0">
                <a:latin typeface="Cambria Math"/>
                <a:cs typeface="Cambria Math"/>
              </a:rPr>
              <a:t>t</a:t>
            </a:r>
            <a:r>
              <a:rPr sz="2400" spc="-45" dirty="0">
                <a:latin typeface="Cambria Math"/>
                <a:cs typeface="Cambria Math"/>
              </a:rPr>
              <a:t>i</a:t>
            </a:r>
            <a:r>
              <a:rPr sz="2400" dirty="0">
                <a:latin typeface="Cambria Math"/>
                <a:cs typeface="Cambria Math"/>
              </a:rPr>
              <a:t>vitas</a:t>
            </a:r>
            <a:endParaRPr sz="2400">
              <a:latin typeface="Cambria Math"/>
              <a:cs typeface="Cambria Math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10" dirty="0">
                <a:latin typeface="Cambria Math"/>
                <a:cs typeface="Cambria Math"/>
              </a:rPr>
              <a:t>Peramalan</a:t>
            </a:r>
            <a:endParaRPr sz="2400">
              <a:latin typeface="Cambria Math"/>
              <a:cs typeface="Cambria Math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10" dirty="0">
                <a:latin typeface="Cambria Math"/>
                <a:cs typeface="Cambria Math"/>
              </a:rPr>
              <a:t>Strategi</a:t>
            </a:r>
            <a:r>
              <a:rPr sz="2400" spc="-7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Operasi</a:t>
            </a:r>
            <a:endParaRPr sz="2400">
              <a:latin typeface="Cambria Math"/>
              <a:cs typeface="Cambria Math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Cambria Math"/>
                <a:cs typeface="Cambria Math"/>
              </a:rPr>
              <a:t>Desain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Produk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Jasa</a:t>
            </a:r>
            <a:endParaRPr sz="2400">
              <a:latin typeface="Cambria Math"/>
              <a:cs typeface="Cambria Math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Cambria Math"/>
                <a:cs typeface="Cambria Math"/>
              </a:rPr>
              <a:t>Manajemen</a:t>
            </a:r>
            <a:r>
              <a:rPr sz="2400" spc="-3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Persediaan</a:t>
            </a:r>
            <a:endParaRPr sz="2400">
              <a:latin typeface="Cambria Math"/>
              <a:cs typeface="Cambria Math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Cambria Math"/>
                <a:cs typeface="Cambria Math"/>
              </a:rPr>
              <a:t>Mengelola</a:t>
            </a:r>
            <a:r>
              <a:rPr sz="2400" spc="-35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Kualitas</a:t>
            </a:r>
            <a:endParaRPr sz="2400">
              <a:latin typeface="Cambria Math"/>
              <a:cs typeface="Cambria Math"/>
            </a:endParaRPr>
          </a:p>
          <a:p>
            <a:pPr marL="527685" marR="69215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10" dirty="0">
                <a:latin typeface="Cambria Math"/>
                <a:cs typeface="Cambria Math"/>
              </a:rPr>
              <a:t>Strategi</a:t>
            </a:r>
            <a:r>
              <a:rPr sz="2400" spc="-7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Proses,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Lokasi, </a:t>
            </a:r>
            <a:r>
              <a:rPr sz="2400" spc="-509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Tata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Letak</a:t>
            </a:r>
            <a:endParaRPr sz="2400">
              <a:latin typeface="Cambria Math"/>
              <a:cs typeface="Cambria Math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Cambria Math"/>
                <a:cs typeface="Cambria Math"/>
              </a:rPr>
              <a:t>Manajemen</a:t>
            </a:r>
            <a:r>
              <a:rPr sz="2400" spc="-3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Proyek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860795" y="1976120"/>
            <a:ext cx="3520440" cy="435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557530" indent="-515620">
              <a:lnSpc>
                <a:spcPct val="100000"/>
              </a:lnSpc>
              <a:spcBef>
                <a:spcPts val="100"/>
              </a:spcBef>
              <a:buClr>
                <a:srgbClr val="BF4F4D"/>
              </a:buClr>
              <a:buAutoNum type="arabicPeriod" startAt="10"/>
              <a:tabLst>
                <a:tab pos="528320" algn="l"/>
              </a:tabLst>
            </a:pPr>
            <a:r>
              <a:rPr sz="2400" spc="-5" dirty="0">
                <a:latin typeface="Cambria Math"/>
                <a:cs typeface="Cambria Math"/>
              </a:rPr>
              <a:t>Manajemen</a:t>
            </a:r>
            <a:r>
              <a:rPr sz="2400" spc="-8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Rantai </a:t>
            </a:r>
            <a:r>
              <a:rPr sz="2400" spc="-5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Pasokan</a:t>
            </a:r>
            <a:endParaRPr sz="2400">
              <a:latin typeface="Cambria Math"/>
              <a:cs typeface="Cambria Math"/>
            </a:endParaRPr>
          </a:p>
          <a:p>
            <a:pPr marL="527685" marR="5080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 startAt="10"/>
              <a:tabLst>
                <a:tab pos="528320" algn="l"/>
              </a:tabLst>
            </a:pPr>
            <a:r>
              <a:rPr sz="2400" spc="-15" dirty="0">
                <a:latin typeface="Cambria Math"/>
                <a:cs typeface="Cambria Math"/>
              </a:rPr>
              <a:t>Penjadwalan </a:t>
            </a:r>
            <a:r>
              <a:rPr sz="2400" spc="-5" dirty="0">
                <a:latin typeface="Cambria Math"/>
                <a:cs typeface="Cambria Math"/>
              </a:rPr>
              <a:t>Jangka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Pendek </a:t>
            </a:r>
            <a:r>
              <a:rPr sz="2400" dirty="0">
                <a:latin typeface="Cambria Math"/>
                <a:cs typeface="Cambria Math"/>
              </a:rPr>
              <a:t>atau </a:t>
            </a:r>
            <a:r>
              <a:rPr sz="2400" spc="-5" dirty="0">
                <a:latin typeface="Cambria Math"/>
                <a:cs typeface="Cambria Math"/>
              </a:rPr>
              <a:t>Just In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Time dan Lean </a:t>
            </a:r>
            <a:r>
              <a:rPr sz="2400" spc="-20" dirty="0">
                <a:latin typeface="Cambria Math"/>
                <a:cs typeface="Cambria Math"/>
              </a:rPr>
              <a:t>System </a:t>
            </a:r>
            <a:r>
              <a:rPr sz="2400" spc="-51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atau</a:t>
            </a:r>
            <a:r>
              <a:rPr sz="2400" spc="-5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Pemeliharaan</a:t>
            </a:r>
            <a:r>
              <a:rPr sz="2400" spc="-5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 </a:t>
            </a:r>
            <a:r>
              <a:rPr sz="2400" spc="-5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Keandalan</a:t>
            </a:r>
            <a:endParaRPr sz="2400">
              <a:latin typeface="Cambria Math"/>
              <a:cs typeface="Cambria Math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 startAt="10"/>
              <a:tabLst>
                <a:tab pos="528320" algn="l"/>
              </a:tabLst>
            </a:pPr>
            <a:r>
              <a:rPr sz="2400" spc="-5" dirty="0">
                <a:latin typeface="Cambria Math"/>
                <a:cs typeface="Cambria Math"/>
              </a:rPr>
              <a:t>MRP</a:t>
            </a:r>
            <a:r>
              <a:rPr sz="2400" spc="-3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spc="-4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ERP</a:t>
            </a:r>
            <a:endParaRPr sz="2400">
              <a:latin typeface="Cambria Math"/>
              <a:cs typeface="Cambria Math"/>
            </a:endParaRPr>
          </a:p>
          <a:p>
            <a:pPr marL="527685" marR="97790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 startAt="10"/>
              <a:tabLst>
                <a:tab pos="528320" algn="l"/>
              </a:tabLst>
            </a:pPr>
            <a:r>
              <a:rPr sz="2400" spc="-5" dirty="0">
                <a:latin typeface="Cambria Math"/>
                <a:cs typeface="Cambria Math"/>
              </a:rPr>
              <a:t>Sumber</a:t>
            </a:r>
            <a:r>
              <a:rPr sz="2400" spc="-5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Daya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Manusia </a:t>
            </a:r>
            <a:r>
              <a:rPr sz="2400" spc="-509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Desain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Kerja</a:t>
            </a:r>
            <a:endParaRPr sz="2400">
              <a:latin typeface="Cambria Math"/>
              <a:cs typeface="Cambria Math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BF4F4D"/>
              </a:buClr>
              <a:buAutoNum type="arabicPeriod" startAt="10"/>
              <a:tabLst>
                <a:tab pos="528320" algn="l"/>
              </a:tabLst>
            </a:pPr>
            <a:r>
              <a:rPr sz="2400" spc="-10" dirty="0">
                <a:latin typeface="Cambria Math"/>
                <a:cs typeface="Cambria Math"/>
              </a:rPr>
              <a:t>Perencanaan</a:t>
            </a:r>
            <a:r>
              <a:rPr sz="2400" spc="-8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Agregat</a:t>
            </a:r>
            <a:endParaRPr sz="24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34918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40" dirty="0"/>
              <a:t>D</a:t>
            </a:r>
            <a:r>
              <a:rPr sz="4400" spc="-229" dirty="0"/>
              <a:t>a</a:t>
            </a:r>
            <a:r>
              <a:rPr sz="4400" spc="-125" dirty="0"/>
              <a:t>f</a:t>
            </a:r>
            <a:r>
              <a:rPr sz="4400" spc="-135" dirty="0"/>
              <a:t>t</a:t>
            </a:r>
            <a:r>
              <a:rPr sz="4400" spc="-245" dirty="0"/>
              <a:t>a</a:t>
            </a:r>
            <a:r>
              <a:rPr sz="4400" spc="-210" dirty="0"/>
              <a:t>r</a:t>
            </a:r>
            <a:r>
              <a:rPr sz="4400" spc="-100" dirty="0"/>
              <a:t> </a:t>
            </a:r>
            <a:r>
              <a:rPr sz="4400" spc="-245" dirty="0"/>
              <a:t>P</a:t>
            </a:r>
            <a:r>
              <a:rPr sz="4400" spc="-235" dirty="0"/>
              <a:t>u</a:t>
            </a:r>
            <a:r>
              <a:rPr sz="4400" spc="-155" dirty="0"/>
              <a:t>s</a:t>
            </a:r>
            <a:r>
              <a:rPr sz="4400" spc="-135" dirty="0"/>
              <a:t>t</a:t>
            </a:r>
            <a:r>
              <a:rPr sz="4400" spc="-245" dirty="0"/>
              <a:t>a</a:t>
            </a:r>
            <a:r>
              <a:rPr sz="4400" spc="-375" dirty="0"/>
              <a:t>k</a:t>
            </a:r>
            <a:r>
              <a:rPr sz="4400" spc="-204" dirty="0"/>
              <a:t>a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4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2668" y="3779520"/>
            <a:ext cx="9142730" cy="3427729"/>
          </a:xfrm>
          <a:custGeom>
            <a:avLst/>
            <a:gdLst/>
            <a:ahLst/>
            <a:cxnLst/>
            <a:rect l="l" t="t" r="r" b="b"/>
            <a:pathLst>
              <a:path w="9142730" h="3427729">
                <a:moveTo>
                  <a:pt x="0" y="3427475"/>
                </a:moveTo>
                <a:lnTo>
                  <a:pt x="9142475" y="3427475"/>
                </a:lnTo>
                <a:lnTo>
                  <a:pt x="9142475" y="0"/>
                </a:lnTo>
                <a:lnTo>
                  <a:pt x="0" y="0"/>
                </a:lnTo>
                <a:lnTo>
                  <a:pt x="0" y="3427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464055" y="1919994"/>
            <a:ext cx="7996555" cy="446659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32105" marR="8890" indent="-320040" algn="just">
              <a:lnSpc>
                <a:spcPts val="2700"/>
              </a:lnSpc>
              <a:spcBef>
                <a:spcPts val="575"/>
              </a:spcBef>
            </a:pPr>
            <a:r>
              <a:rPr sz="2500" spc="-20" dirty="0">
                <a:latin typeface="Cambria Math"/>
                <a:cs typeface="Cambria Math"/>
              </a:rPr>
              <a:t>Jay </a:t>
            </a:r>
            <a:r>
              <a:rPr sz="2500" spc="-5" dirty="0">
                <a:latin typeface="Cambria Math"/>
                <a:cs typeface="Cambria Math"/>
              </a:rPr>
              <a:t>Heizer and Barry </a:t>
            </a:r>
            <a:r>
              <a:rPr sz="2500" spc="-45" dirty="0">
                <a:latin typeface="Cambria Math"/>
                <a:cs typeface="Cambria Math"/>
              </a:rPr>
              <a:t>Render, </a:t>
            </a:r>
            <a:r>
              <a:rPr sz="2600" b="1" i="1" spc="-150" dirty="0">
                <a:latin typeface="Cambria"/>
                <a:cs typeface="Cambria"/>
              </a:rPr>
              <a:t>Operation </a:t>
            </a:r>
            <a:r>
              <a:rPr sz="2600" b="1" i="1" spc="-165" dirty="0">
                <a:latin typeface="Cambria"/>
                <a:cs typeface="Cambria"/>
              </a:rPr>
              <a:t>Management</a:t>
            </a:r>
            <a:r>
              <a:rPr sz="2500" spc="-165" dirty="0">
                <a:latin typeface="Cambria Math"/>
                <a:cs typeface="Cambria Math"/>
              </a:rPr>
              <a:t>, </a:t>
            </a:r>
            <a:r>
              <a:rPr sz="2500" spc="-5" dirty="0">
                <a:latin typeface="Cambria Math"/>
                <a:cs typeface="Cambria Math"/>
              </a:rPr>
              <a:t>10th 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Ed.</a:t>
            </a:r>
            <a:r>
              <a:rPr sz="2500" spc="-15" dirty="0">
                <a:latin typeface="Cambria Math"/>
                <a:cs typeface="Cambria Math"/>
              </a:rPr>
              <a:t> Pearson</a:t>
            </a:r>
            <a:r>
              <a:rPr sz="2500" spc="5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Prentice</a:t>
            </a:r>
            <a:r>
              <a:rPr sz="2500" spc="4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Hall,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2011</a:t>
            </a:r>
            <a:endParaRPr sz="2500">
              <a:latin typeface="Cambria Math"/>
              <a:cs typeface="Cambria Math"/>
            </a:endParaRPr>
          </a:p>
          <a:p>
            <a:pPr marL="332105" marR="5080" indent="-320040" algn="just">
              <a:lnSpc>
                <a:spcPts val="2700"/>
              </a:lnSpc>
              <a:spcBef>
                <a:spcPts val="1200"/>
              </a:spcBef>
            </a:pPr>
            <a:r>
              <a:rPr sz="2500" spc="-15" dirty="0">
                <a:latin typeface="Cambria Math"/>
                <a:cs typeface="Cambria Math"/>
              </a:rPr>
              <a:t>Roger </a:t>
            </a:r>
            <a:r>
              <a:rPr sz="2500" spc="-5" dirty="0">
                <a:latin typeface="Cambria Math"/>
                <a:cs typeface="Cambria Math"/>
              </a:rPr>
              <a:t>G. </a:t>
            </a:r>
            <a:r>
              <a:rPr sz="2500" spc="-10" dirty="0">
                <a:latin typeface="Cambria Math"/>
                <a:cs typeface="Cambria Math"/>
              </a:rPr>
              <a:t>Schroeder </a:t>
            </a:r>
            <a:r>
              <a:rPr sz="2500" spc="-5" dirty="0">
                <a:latin typeface="Cambria Math"/>
                <a:cs typeface="Cambria Math"/>
              </a:rPr>
              <a:t>and Susan </a:t>
            </a:r>
            <a:r>
              <a:rPr sz="2500" spc="-15" dirty="0">
                <a:latin typeface="Cambria Math"/>
                <a:cs typeface="Cambria Math"/>
              </a:rPr>
              <a:t>Meyer </a:t>
            </a:r>
            <a:r>
              <a:rPr sz="2500" spc="-5" dirty="0">
                <a:latin typeface="Cambria Math"/>
                <a:cs typeface="Cambria Math"/>
              </a:rPr>
              <a:t>Goldstein, </a:t>
            </a:r>
            <a:r>
              <a:rPr sz="2600" b="1" i="1" spc="-145" dirty="0">
                <a:latin typeface="Cambria"/>
                <a:cs typeface="Cambria"/>
              </a:rPr>
              <a:t>Operations </a:t>
            </a:r>
            <a:r>
              <a:rPr sz="2600" b="1" i="1" spc="-140" dirty="0">
                <a:latin typeface="Cambria"/>
                <a:cs typeface="Cambria"/>
              </a:rPr>
              <a:t> </a:t>
            </a:r>
            <a:r>
              <a:rPr sz="2600" b="1" i="1" spc="-170" dirty="0">
                <a:latin typeface="Cambria"/>
                <a:cs typeface="Cambria"/>
              </a:rPr>
              <a:t>Management:</a:t>
            </a:r>
            <a:r>
              <a:rPr sz="2600" b="1" i="1" spc="-165" dirty="0">
                <a:latin typeface="Cambria"/>
                <a:cs typeface="Cambria"/>
              </a:rPr>
              <a:t> </a:t>
            </a:r>
            <a:r>
              <a:rPr sz="2600" b="1" i="1" spc="-145" dirty="0">
                <a:latin typeface="Cambria"/>
                <a:cs typeface="Cambria"/>
              </a:rPr>
              <a:t>Contemporary</a:t>
            </a:r>
            <a:r>
              <a:rPr sz="2600" b="1" i="1" spc="-140" dirty="0">
                <a:latin typeface="Cambria"/>
                <a:cs typeface="Cambria"/>
              </a:rPr>
              <a:t> </a:t>
            </a:r>
            <a:r>
              <a:rPr sz="2600" b="1" i="1" spc="-105" dirty="0">
                <a:latin typeface="Cambria"/>
                <a:cs typeface="Cambria"/>
              </a:rPr>
              <a:t>Concepts</a:t>
            </a:r>
            <a:r>
              <a:rPr sz="2600" b="1" i="1" spc="365" dirty="0">
                <a:latin typeface="Cambria"/>
                <a:cs typeface="Cambria"/>
              </a:rPr>
              <a:t> </a:t>
            </a:r>
            <a:r>
              <a:rPr sz="2600" b="1" i="1" spc="-180" dirty="0">
                <a:latin typeface="Cambria"/>
                <a:cs typeface="Cambria"/>
              </a:rPr>
              <a:t>and</a:t>
            </a:r>
            <a:r>
              <a:rPr sz="2600" b="1" i="1" spc="215" dirty="0">
                <a:latin typeface="Cambria"/>
                <a:cs typeface="Cambria"/>
              </a:rPr>
              <a:t> </a:t>
            </a:r>
            <a:r>
              <a:rPr sz="2600" b="1" i="1" spc="-110" dirty="0">
                <a:latin typeface="Cambria"/>
                <a:cs typeface="Cambria"/>
              </a:rPr>
              <a:t>Cases</a:t>
            </a:r>
            <a:r>
              <a:rPr sz="2500" spc="-110" dirty="0">
                <a:latin typeface="Cambria Math"/>
                <a:cs typeface="Cambria Math"/>
              </a:rPr>
              <a:t>, </a:t>
            </a:r>
            <a:r>
              <a:rPr sz="2500" spc="-105" dirty="0">
                <a:latin typeface="Cambria Math"/>
                <a:cs typeface="Cambria Math"/>
              </a:rPr>
              <a:t> </a:t>
            </a:r>
            <a:r>
              <a:rPr sz="2500" spc="-20" dirty="0">
                <a:latin typeface="Cambria Math"/>
                <a:cs typeface="Cambria Math"/>
              </a:rPr>
              <a:t>McGraw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Hill,</a:t>
            </a:r>
            <a:r>
              <a:rPr sz="2500" spc="1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2011</a:t>
            </a:r>
            <a:endParaRPr sz="2500">
              <a:latin typeface="Cambria Math"/>
              <a:cs typeface="Cambria Math"/>
            </a:endParaRPr>
          </a:p>
          <a:p>
            <a:pPr marL="332105" marR="10160" indent="-320040" algn="just">
              <a:lnSpc>
                <a:spcPts val="2700"/>
              </a:lnSpc>
              <a:spcBef>
                <a:spcPts val="1200"/>
              </a:spcBef>
            </a:pPr>
            <a:r>
              <a:rPr sz="2500" spc="-10" dirty="0">
                <a:latin typeface="Cambria Math"/>
                <a:cs typeface="Cambria Math"/>
              </a:rPr>
              <a:t>Sobarsa Kosasih, </a:t>
            </a:r>
            <a:r>
              <a:rPr sz="2600" b="1" i="1" spc="-170" dirty="0">
                <a:latin typeface="Cambria"/>
                <a:cs typeface="Cambria"/>
              </a:rPr>
              <a:t>Manajemen </a:t>
            </a:r>
            <a:r>
              <a:rPr sz="2600" b="1" i="1" spc="-140" dirty="0">
                <a:latin typeface="Cambria"/>
                <a:cs typeface="Cambria"/>
              </a:rPr>
              <a:t>Operasi</a:t>
            </a:r>
            <a:r>
              <a:rPr sz="2500" spc="-140" dirty="0">
                <a:latin typeface="Cambria Math"/>
                <a:cs typeface="Cambria Math"/>
              </a:rPr>
              <a:t>, </a:t>
            </a:r>
            <a:r>
              <a:rPr sz="2500" spc="-15" dirty="0">
                <a:latin typeface="Cambria Math"/>
                <a:cs typeface="Cambria Math"/>
              </a:rPr>
              <a:t>Mitra </a:t>
            </a:r>
            <a:r>
              <a:rPr sz="2500" spc="-25" dirty="0">
                <a:latin typeface="Cambria Math"/>
                <a:cs typeface="Cambria Math"/>
              </a:rPr>
              <a:t>Wacana </a:t>
            </a:r>
            <a:r>
              <a:rPr sz="2500" spc="-5" dirty="0">
                <a:latin typeface="Cambria Math"/>
                <a:cs typeface="Cambria Math"/>
              </a:rPr>
              <a:t>Media, 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2009</a:t>
            </a:r>
            <a:endParaRPr sz="2500">
              <a:latin typeface="Cambria Math"/>
              <a:cs typeface="Cambria Math"/>
            </a:endParaRPr>
          </a:p>
          <a:p>
            <a:pPr marL="332105" marR="9525" indent="-320040" algn="just">
              <a:lnSpc>
                <a:spcPts val="2700"/>
              </a:lnSpc>
              <a:spcBef>
                <a:spcPts val="1200"/>
              </a:spcBef>
            </a:pPr>
            <a:r>
              <a:rPr sz="2500" spc="-10" dirty="0">
                <a:latin typeface="Cambria Math"/>
                <a:cs typeface="Cambria Math"/>
              </a:rPr>
              <a:t>Pangestu </a:t>
            </a:r>
            <a:r>
              <a:rPr sz="2500" spc="-15" dirty="0">
                <a:latin typeface="Cambria Math"/>
                <a:cs typeface="Cambria Math"/>
              </a:rPr>
              <a:t>Subagyo, </a:t>
            </a:r>
            <a:r>
              <a:rPr sz="2600" b="1" i="1" spc="-170" dirty="0">
                <a:latin typeface="Cambria"/>
                <a:cs typeface="Cambria"/>
              </a:rPr>
              <a:t>Manajemen</a:t>
            </a:r>
            <a:r>
              <a:rPr sz="2600" b="1" i="1" spc="-165" dirty="0">
                <a:latin typeface="Cambria"/>
                <a:cs typeface="Cambria"/>
              </a:rPr>
              <a:t> </a:t>
            </a:r>
            <a:r>
              <a:rPr sz="2600" b="1" i="1" spc="-140" dirty="0">
                <a:latin typeface="Cambria"/>
                <a:cs typeface="Cambria"/>
              </a:rPr>
              <a:t>Operasi</a:t>
            </a:r>
            <a:r>
              <a:rPr sz="2500" spc="-140" dirty="0">
                <a:latin typeface="Cambria Math"/>
                <a:cs typeface="Cambria Math"/>
              </a:rPr>
              <a:t>,</a:t>
            </a:r>
            <a:r>
              <a:rPr sz="2500" spc="-13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BPFE </a:t>
            </a:r>
            <a:r>
              <a:rPr sz="2500" spc="-30" dirty="0">
                <a:latin typeface="Cambria Math"/>
                <a:cs typeface="Cambria Math"/>
              </a:rPr>
              <a:t>Yogyakarta, </a:t>
            </a:r>
            <a:r>
              <a:rPr sz="2500" spc="-2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2000</a:t>
            </a:r>
            <a:endParaRPr sz="2500">
              <a:latin typeface="Cambria Math"/>
              <a:cs typeface="Cambria Math"/>
            </a:endParaRPr>
          </a:p>
          <a:p>
            <a:pPr marL="332105" marR="5080" indent="-320040" algn="just">
              <a:lnSpc>
                <a:spcPts val="2700"/>
              </a:lnSpc>
              <a:spcBef>
                <a:spcPts val="1200"/>
              </a:spcBef>
            </a:pPr>
            <a:r>
              <a:rPr sz="2500" spc="-10" dirty="0">
                <a:latin typeface="Cambria Math"/>
                <a:cs typeface="Cambria Math"/>
              </a:rPr>
              <a:t>Lena </a:t>
            </a:r>
            <a:r>
              <a:rPr sz="2500" spc="-5" dirty="0">
                <a:latin typeface="Cambria Math"/>
                <a:cs typeface="Cambria Math"/>
              </a:rPr>
              <a:t>Ellitan dan Lina Anatan, </a:t>
            </a:r>
            <a:r>
              <a:rPr sz="2600" b="1" i="1" spc="-170" dirty="0">
                <a:latin typeface="Cambria"/>
                <a:cs typeface="Cambria"/>
              </a:rPr>
              <a:t>Manajemen </a:t>
            </a:r>
            <a:r>
              <a:rPr sz="2600" b="1" i="1" spc="-145" dirty="0">
                <a:latin typeface="Cambria"/>
                <a:cs typeface="Cambria"/>
              </a:rPr>
              <a:t>Operasi: </a:t>
            </a:r>
            <a:r>
              <a:rPr sz="2600" b="1" i="1" spc="-130" dirty="0">
                <a:latin typeface="Cambria"/>
                <a:cs typeface="Cambria"/>
              </a:rPr>
              <a:t>Konsep </a:t>
            </a:r>
            <a:r>
              <a:rPr sz="2600" b="1" i="1" spc="-125" dirty="0">
                <a:latin typeface="Cambria"/>
                <a:cs typeface="Cambria"/>
              </a:rPr>
              <a:t> </a:t>
            </a:r>
            <a:r>
              <a:rPr sz="2600" b="1" i="1" spc="-120" dirty="0">
                <a:latin typeface="Cambria"/>
                <a:cs typeface="Cambria"/>
              </a:rPr>
              <a:t>d</a:t>
            </a:r>
            <a:r>
              <a:rPr sz="2600" b="1" i="1" spc="-275" dirty="0">
                <a:latin typeface="Cambria"/>
                <a:cs typeface="Cambria"/>
              </a:rPr>
              <a:t>a</a:t>
            </a:r>
            <a:r>
              <a:rPr sz="2600" b="1" i="1" spc="-130" dirty="0">
                <a:latin typeface="Cambria"/>
                <a:cs typeface="Cambria"/>
              </a:rPr>
              <a:t>n</a:t>
            </a:r>
            <a:r>
              <a:rPr sz="2600" b="1" i="1" spc="-85" dirty="0">
                <a:latin typeface="Cambria"/>
                <a:cs typeface="Cambria"/>
              </a:rPr>
              <a:t> </a:t>
            </a:r>
            <a:r>
              <a:rPr sz="2600" b="1" i="1" spc="-65" dirty="0">
                <a:latin typeface="Cambria"/>
                <a:cs typeface="Cambria"/>
              </a:rPr>
              <a:t>A</a:t>
            </a:r>
            <a:r>
              <a:rPr sz="2600" b="1" i="1" spc="-125" dirty="0">
                <a:latin typeface="Cambria"/>
                <a:cs typeface="Cambria"/>
              </a:rPr>
              <a:t>p</a:t>
            </a:r>
            <a:r>
              <a:rPr sz="2600" b="1" i="1" spc="-105" dirty="0">
                <a:latin typeface="Cambria"/>
                <a:cs typeface="Cambria"/>
              </a:rPr>
              <a:t>l</a:t>
            </a:r>
            <a:r>
              <a:rPr sz="2600" b="1" i="1" spc="-95" dirty="0">
                <a:latin typeface="Cambria"/>
                <a:cs typeface="Cambria"/>
              </a:rPr>
              <a:t>i</a:t>
            </a:r>
            <a:r>
              <a:rPr sz="2600" b="1" i="1" spc="-135" dirty="0">
                <a:latin typeface="Cambria"/>
                <a:cs typeface="Cambria"/>
              </a:rPr>
              <a:t>k</a:t>
            </a:r>
            <a:r>
              <a:rPr sz="2600" b="1" i="1" spc="-285" dirty="0">
                <a:latin typeface="Cambria"/>
                <a:cs typeface="Cambria"/>
              </a:rPr>
              <a:t>a</a:t>
            </a:r>
            <a:r>
              <a:rPr sz="2600" b="1" i="1" spc="-100" dirty="0">
                <a:latin typeface="Cambria"/>
                <a:cs typeface="Cambria"/>
              </a:rPr>
              <a:t>s</a:t>
            </a:r>
            <a:r>
              <a:rPr sz="2600" b="1" i="1" spc="-95" dirty="0">
                <a:latin typeface="Cambria"/>
                <a:cs typeface="Cambria"/>
              </a:rPr>
              <a:t>i</a:t>
            </a:r>
            <a:r>
              <a:rPr sz="2500" spc="-5" dirty="0">
                <a:latin typeface="Cambria Math"/>
                <a:cs typeface="Cambria Math"/>
              </a:rPr>
              <a:t>,</a:t>
            </a:r>
            <a:r>
              <a:rPr sz="2500" spc="-55" dirty="0">
                <a:latin typeface="Cambria Math"/>
                <a:cs typeface="Cambria Math"/>
              </a:rPr>
              <a:t> </a:t>
            </a:r>
            <a:r>
              <a:rPr sz="2500" spc="-60" dirty="0">
                <a:latin typeface="Cambria Math"/>
                <a:cs typeface="Cambria Math"/>
              </a:rPr>
              <a:t>R</a:t>
            </a:r>
            <a:r>
              <a:rPr sz="2500" spc="-15" dirty="0">
                <a:latin typeface="Cambria Math"/>
                <a:cs typeface="Cambria Math"/>
              </a:rPr>
              <a:t>e</a:t>
            </a:r>
            <a:r>
              <a:rPr sz="2500" spc="-10" dirty="0">
                <a:latin typeface="Cambria Math"/>
                <a:cs typeface="Cambria Math"/>
              </a:rPr>
              <a:t>f</a:t>
            </a:r>
            <a:r>
              <a:rPr sz="2500" spc="-5" dirty="0">
                <a:latin typeface="Cambria Math"/>
                <a:cs typeface="Cambria Math"/>
              </a:rPr>
              <a:t>i</a:t>
            </a:r>
            <a:r>
              <a:rPr sz="2500" spc="-30" dirty="0">
                <a:latin typeface="Cambria Math"/>
                <a:cs typeface="Cambria Math"/>
              </a:rPr>
              <a:t>k</a:t>
            </a:r>
            <a:r>
              <a:rPr sz="2500" spc="-5" dirty="0">
                <a:latin typeface="Cambria Math"/>
                <a:cs typeface="Cambria Math"/>
              </a:rPr>
              <a:t>a</a:t>
            </a:r>
            <a:r>
              <a:rPr sz="2500" spc="45" dirty="0">
                <a:latin typeface="Cambria Math"/>
                <a:cs typeface="Cambria Math"/>
              </a:rPr>
              <a:t> </a:t>
            </a:r>
            <a:r>
              <a:rPr sz="2500" spc="-25" dirty="0">
                <a:latin typeface="Cambria Math"/>
                <a:cs typeface="Cambria Math"/>
              </a:rPr>
              <a:t>A</a:t>
            </a:r>
            <a:r>
              <a:rPr sz="2500" spc="-10" dirty="0">
                <a:latin typeface="Cambria Math"/>
                <a:cs typeface="Cambria Math"/>
              </a:rPr>
              <a:t>d</a:t>
            </a:r>
            <a:r>
              <a:rPr sz="2500" spc="-5" dirty="0">
                <a:latin typeface="Cambria Math"/>
                <a:cs typeface="Cambria Math"/>
              </a:rPr>
              <a:t>i</a:t>
            </a:r>
            <a:r>
              <a:rPr sz="2500" spc="-10" dirty="0">
                <a:latin typeface="Cambria Math"/>
                <a:cs typeface="Cambria Math"/>
              </a:rPr>
              <a:t>t</a:t>
            </a:r>
            <a:r>
              <a:rPr sz="2500" spc="-5" dirty="0">
                <a:latin typeface="Cambria Math"/>
                <a:cs typeface="Cambria Math"/>
              </a:rPr>
              <a:t>a</a:t>
            </a:r>
            <a:r>
              <a:rPr sz="2500" spc="-10" dirty="0">
                <a:latin typeface="Cambria Math"/>
                <a:cs typeface="Cambria Math"/>
              </a:rPr>
              <a:t>m</a:t>
            </a:r>
            <a:r>
              <a:rPr sz="2500" spc="-5" dirty="0">
                <a:latin typeface="Cambria Math"/>
                <a:cs typeface="Cambria Math"/>
              </a:rPr>
              <a:t>a,</a:t>
            </a:r>
            <a:r>
              <a:rPr sz="2500" spc="2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2008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220599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29" dirty="0"/>
              <a:t>Penilaian</a:t>
            </a:r>
            <a:endParaRPr sz="440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62388" y="6833129"/>
            <a:ext cx="2656840" cy="219932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15" dirty="0" smtClean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5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4055" y="1973072"/>
            <a:ext cx="1972310" cy="48147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10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65" dirty="0">
                <a:latin typeface="Cambria Math"/>
                <a:cs typeface="Cambria Math"/>
              </a:rPr>
              <a:t>K</a:t>
            </a:r>
            <a:r>
              <a:rPr sz="2900" spc="-5" dirty="0">
                <a:latin typeface="Cambria Math"/>
                <a:cs typeface="Cambria Math"/>
              </a:rPr>
              <a:t>e</a:t>
            </a:r>
            <a:r>
              <a:rPr sz="2900" dirty="0">
                <a:latin typeface="Cambria Math"/>
                <a:cs typeface="Cambria Math"/>
              </a:rPr>
              <a:t>h</a:t>
            </a:r>
            <a:r>
              <a:rPr sz="2900" spc="-5" dirty="0">
                <a:latin typeface="Cambria Math"/>
                <a:cs typeface="Cambria Math"/>
              </a:rPr>
              <a:t>adi</a:t>
            </a:r>
            <a:r>
              <a:rPr sz="2900" spc="-50" dirty="0">
                <a:latin typeface="Cambria Math"/>
                <a:cs typeface="Cambria Math"/>
              </a:rPr>
              <a:t>r</a:t>
            </a:r>
            <a:r>
              <a:rPr sz="2900" spc="-5" dirty="0">
                <a:latin typeface="Cambria Math"/>
                <a:cs typeface="Cambria Math"/>
              </a:rPr>
              <a:t>an</a:t>
            </a:r>
            <a:endParaRPr sz="2900" dirty="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BF4F4D"/>
              </a:buClr>
              <a:buFont typeface="Wingdings"/>
              <a:buChar char=""/>
            </a:pPr>
            <a:endParaRPr sz="4600" dirty="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20" dirty="0">
                <a:latin typeface="Cambria Math"/>
                <a:cs typeface="Cambria Math"/>
              </a:rPr>
              <a:t>Tugas</a:t>
            </a:r>
            <a:endParaRPr sz="2900" dirty="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BF4F4D"/>
              </a:buClr>
              <a:buFont typeface="Wingdings"/>
              <a:buChar char=""/>
            </a:pPr>
            <a:endParaRPr sz="4600" dirty="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5" dirty="0">
                <a:latin typeface="Cambria Math"/>
                <a:cs typeface="Cambria Math"/>
              </a:rPr>
              <a:t>UTS</a:t>
            </a:r>
            <a:endParaRPr sz="2900" dirty="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BF4F4D"/>
              </a:buClr>
              <a:buFont typeface="Wingdings"/>
              <a:buChar char=""/>
            </a:pPr>
            <a:endParaRPr sz="4600" dirty="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50" dirty="0" smtClean="0">
                <a:latin typeface="Cambria Math"/>
                <a:cs typeface="Cambria Math"/>
              </a:rPr>
              <a:t>UAS</a:t>
            </a:r>
            <a:endParaRPr lang="en-US" sz="2900" spc="-50" dirty="0" smtClean="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endParaRPr lang="en-US" sz="2900" spc="-50" dirty="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lang="en-US" sz="2900" dirty="0" smtClean="0">
                <a:latin typeface="Cambria Math"/>
                <a:cs typeface="Cambria Math"/>
              </a:rPr>
              <a:t>ETIKA</a:t>
            </a:r>
            <a:endParaRPr sz="2900" dirty="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07255" y="1973072"/>
            <a:ext cx="111506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dirty="0">
                <a:latin typeface="Cambria Math"/>
                <a:cs typeface="Cambria Math"/>
              </a:rPr>
              <a:t>=</a:t>
            </a:r>
            <a:r>
              <a:rPr sz="2900" spc="-105" dirty="0">
                <a:latin typeface="Cambria Math"/>
                <a:cs typeface="Cambria Math"/>
              </a:rPr>
              <a:t> </a:t>
            </a:r>
            <a:r>
              <a:rPr lang="en-US" sz="2900" spc="-105" dirty="0" smtClean="0">
                <a:latin typeface="Cambria Math"/>
                <a:cs typeface="Cambria Math"/>
              </a:rPr>
              <a:t>2</a:t>
            </a:r>
            <a:r>
              <a:rPr sz="2900" spc="-5" dirty="0" smtClean="0">
                <a:latin typeface="Cambria Math"/>
                <a:cs typeface="Cambria Math"/>
              </a:rPr>
              <a:t>0</a:t>
            </a:r>
            <a:r>
              <a:rPr sz="2900" spc="-5" dirty="0">
                <a:latin typeface="Cambria Math"/>
                <a:cs typeface="Cambria Math"/>
              </a:rPr>
              <a:t>%</a:t>
            </a:r>
            <a:endParaRPr sz="2900" dirty="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07255" y="3100832"/>
            <a:ext cx="3308350" cy="366061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dirty="0">
                <a:latin typeface="Cambria Math"/>
                <a:cs typeface="Cambria Math"/>
              </a:rPr>
              <a:t>=</a:t>
            </a:r>
            <a:r>
              <a:rPr sz="2900" spc="-45" dirty="0">
                <a:latin typeface="Cambria Math"/>
                <a:cs typeface="Cambria Math"/>
              </a:rPr>
              <a:t> </a:t>
            </a:r>
            <a:r>
              <a:rPr sz="2900" dirty="0">
                <a:latin typeface="Cambria Math"/>
                <a:cs typeface="Cambria Math"/>
              </a:rPr>
              <a:t>20%</a:t>
            </a:r>
            <a:r>
              <a:rPr sz="2900" spc="-35" dirty="0">
                <a:latin typeface="Cambria Math"/>
                <a:cs typeface="Cambria Math"/>
              </a:rPr>
              <a:t> </a:t>
            </a:r>
            <a:endParaRPr sz="2900" dirty="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600" dirty="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</a:pPr>
            <a:r>
              <a:rPr sz="2900" dirty="0">
                <a:latin typeface="Cambria Math"/>
                <a:cs typeface="Cambria Math"/>
              </a:rPr>
              <a:t>=</a:t>
            </a:r>
            <a:r>
              <a:rPr sz="2900" spc="-50" dirty="0">
                <a:latin typeface="Cambria Math"/>
                <a:cs typeface="Cambria Math"/>
              </a:rPr>
              <a:t> </a:t>
            </a:r>
            <a:r>
              <a:rPr lang="en-US" sz="2900" spc="-50" dirty="0" smtClean="0">
                <a:latin typeface="Cambria Math"/>
                <a:cs typeface="Cambria Math"/>
              </a:rPr>
              <a:t>20</a:t>
            </a:r>
            <a:r>
              <a:rPr sz="2900" dirty="0" smtClean="0">
                <a:latin typeface="Cambria Math"/>
                <a:cs typeface="Cambria Math"/>
              </a:rPr>
              <a:t>%</a:t>
            </a:r>
            <a:r>
              <a:rPr sz="2900" spc="-35" dirty="0" smtClean="0">
                <a:latin typeface="Cambria Math"/>
                <a:cs typeface="Cambria Math"/>
              </a:rPr>
              <a:t> </a:t>
            </a:r>
            <a:endParaRPr sz="2900" dirty="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600" dirty="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</a:pPr>
            <a:r>
              <a:rPr sz="2900" dirty="0">
                <a:latin typeface="Cambria Math"/>
                <a:cs typeface="Cambria Math"/>
              </a:rPr>
              <a:t>=</a:t>
            </a:r>
            <a:r>
              <a:rPr sz="2900" spc="-50" dirty="0">
                <a:latin typeface="Cambria Math"/>
                <a:cs typeface="Cambria Math"/>
              </a:rPr>
              <a:t> </a:t>
            </a:r>
            <a:r>
              <a:rPr lang="en-US" sz="2900" spc="-50" dirty="0" smtClean="0">
                <a:latin typeface="Cambria Math"/>
                <a:cs typeface="Cambria Math"/>
              </a:rPr>
              <a:t>20</a:t>
            </a:r>
            <a:r>
              <a:rPr sz="2900" spc="-5" dirty="0" smtClean="0">
                <a:latin typeface="Cambria Math"/>
                <a:cs typeface="Cambria Math"/>
              </a:rPr>
              <a:t>%</a:t>
            </a:r>
            <a:endParaRPr lang="en-US" sz="2900" spc="-5" dirty="0" smtClean="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</a:pPr>
            <a:endParaRPr lang="en-US" sz="2900" spc="-5" dirty="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</a:pPr>
            <a:r>
              <a:rPr lang="en-US" sz="2900" spc="-5" dirty="0" smtClean="0">
                <a:latin typeface="Cambria Math"/>
                <a:cs typeface="Cambria Math"/>
              </a:rPr>
              <a:t>= 20%</a:t>
            </a:r>
            <a:endParaRPr sz="2900" dirty="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2388" y="711215"/>
            <a:ext cx="14528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20" dirty="0"/>
              <a:t>B</a:t>
            </a:r>
            <a:r>
              <a:rPr sz="4400" spc="-175" dirty="0"/>
              <a:t>i</a:t>
            </a:r>
            <a:r>
              <a:rPr sz="4400" spc="-155" dirty="0"/>
              <a:t>s</a:t>
            </a:r>
            <a:r>
              <a:rPr sz="4400" spc="-245" dirty="0"/>
              <a:t>n</a:t>
            </a:r>
            <a:r>
              <a:rPr sz="4400" spc="-190" dirty="0"/>
              <a:t>i</a:t>
            </a:r>
            <a:r>
              <a:rPr sz="4400" spc="-130" dirty="0"/>
              <a:t>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1462388" y="1965501"/>
            <a:ext cx="256349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0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400" spc="-20" dirty="0">
                <a:latin typeface="Cambria Math"/>
                <a:cs typeface="Cambria Math"/>
              </a:rPr>
              <a:t>Upaya </a:t>
            </a:r>
            <a:r>
              <a:rPr sz="2400" spc="-15" dirty="0">
                <a:latin typeface="Cambria Math"/>
                <a:cs typeface="Cambria Math"/>
              </a:rPr>
              <a:t>yang </a:t>
            </a:r>
            <a:r>
              <a:rPr sz="2400" spc="-10" dirty="0">
                <a:latin typeface="Cambria Math"/>
                <a:cs typeface="Cambria Math"/>
              </a:rPr>
              <a:t> terorganisir </a:t>
            </a:r>
            <a:r>
              <a:rPr sz="2400" spc="-5" dirty="0">
                <a:latin typeface="Cambria Math"/>
                <a:cs typeface="Cambria Math"/>
              </a:rPr>
              <a:t>dari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individu</a:t>
            </a:r>
            <a:r>
              <a:rPr sz="2400" spc="-114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maupun </a:t>
            </a:r>
            <a:r>
              <a:rPr sz="2400" spc="-5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lembaga </a:t>
            </a:r>
            <a:r>
              <a:rPr sz="2400" spc="-5" dirty="0">
                <a:latin typeface="Cambria Math"/>
                <a:cs typeface="Cambria Math"/>
              </a:rPr>
              <a:t>untuk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memproduksi</a:t>
            </a:r>
            <a:endParaRPr sz="2400">
              <a:latin typeface="Cambria Math"/>
              <a:cs typeface="Cambria Math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990957" y="1979676"/>
            <a:ext cx="2441575" cy="1801495"/>
            <a:chOff x="5990957" y="1979676"/>
            <a:chExt cx="2441575" cy="180149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90957" y="3008376"/>
              <a:ext cx="2441255" cy="77266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3387" y="1979676"/>
              <a:ext cx="1325879" cy="1325879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6794641" y="2379115"/>
            <a:ext cx="805815" cy="483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05"/>
              </a:lnSpc>
              <a:spcBef>
                <a:spcPts val="95"/>
              </a:spcBef>
            </a:pPr>
            <a:r>
              <a:rPr sz="1600" b="1" spc="-60" dirty="0">
                <a:latin typeface="Cambria"/>
                <a:cs typeface="Cambria"/>
              </a:rPr>
              <a:t>SD</a:t>
            </a:r>
            <a:endParaRPr sz="1600">
              <a:latin typeface="Cambria"/>
              <a:cs typeface="Cambria"/>
            </a:endParaRPr>
          </a:p>
          <a:p>
            <a:pPr algn="ctr">
              <a:lnSpc>
                <a:spcPts val="1805"/>
              </a:lnSpc>
            </a:pPr>
            <a:r>
              <a:rPr sz="1600" b="1" spc="-75" dirty="0">
                <a:latin typeface="Cambria"/>
                <a:cs typeface="Cambria"/>
              </a:rPr>
              <a:t>Finansial</a:t>
            </a:r>
            <a:endParaRPr sz="1600">
              <a:latin typeface="Cambria"/>
              <a:cs typeface="Cambri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72668" y="3648456"/>
            <a:ext cx="9142730" cy="3558540"/>
            <a:chOff x="772668" y="3648456"/>
            <a:chExt cx="9142730" cy="3558540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02168" y="3648456"/>
              <a:ext cx="1321307" cy="13258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64607" y="3648456"/>
              <a:ext cx="1325879" cy="13258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72668" y="3779520"/>
              <a:ext cx="9142730" cy="3427729"/>
            </a:xfrm>
            <a:custGeom>
              <a:avLst/>
              <a:gdLst/>
              <a:ahLst/>
              <a:cxnLst/>
              <a:rect l="l" t="t" r="r" b="b"/>
              <a:pathLst>
                <a:path w="9142730" h="3427729">
                  <a:moveTo>
                    <a:pt x="0" y="3427475"/>
                  </a:moveTo>
                  <a:lnTo>
                    <a:pt x="9142475" y="3427475"/>
                  </a:lnTo>
                  <a:lnTo>
                    <a:pt x="9142475" y="0"/>
                  </a:lnTo>
                  <a:lnTo>
                    <a:pt x="0" y="0"/>
                  </a:lnTo>
                  <a:lnTo>
                    <a:pt x="0" y="342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6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82428" y="3794447"/>
            <a:ext cx="2860040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mbria Math"/>
                <a:cs typeface="Cambria Math"/>
              </a:rPr>
              <a:t>dan/atau menjual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produk (barang/jasa) </a:t>
            </a:r>
            <a:r>
              <a:rPr sz="2400" spc="-515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yang </a:t>
            </a:r>
            <a:r>
              <a:rPr sz="2400" spc="-5" dirty="0">
                <a:latin typeface="Cambria Math"/>
                <a:cs typeface="Cambria Math"/>
              </a:rPr>
              <a:t>diperlukan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masyarakat, </a:t>
            </a:r>
            <a:r>
              <a:rPr sz="2400" spc="-5" dirty="0">
                <a:latin typeface="Cambria Math"/>
                <a:cs typeface="Cambria Math"/>
              </a:rPr>
              <a:t>guna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mendapatkan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keuntungan</a:t>
            </a:r>
            <a:endParaRPr sz="2400">
              <a:latin typeface="Cambria Math"/>
              <a:cs typeface="Cambria Math"/>
            </a:endParaRPr>
          </a:p>
        </p:txBody>
      </p: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902451" y="3779520"/>
            <a:ext cx="2583179" cy="1816608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6342870" y="3736215"/>
            <a:ext cx="1713230" cy="1056005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271780" marR="5080" indent="-259079">
              <a:lnSpc>
                <a:spcPts val="3790"/>
              </a:lnSpc>
              <a:spcBef>
                <a:spcPts val="665"/>
              </a:spcBef>
            </a:pPr>
            <a:r>
              <a:rPr sz="3600" b="1" spc="-300" dirty="0">
                <a:latin typeface="Cambria"/>
                <a:cs typeface="Cambria"/>
              </a:rPr>
              <a:t>K</a:t>
            </a:r>
            <a:r>
              <a:rPr sz="3600" b="1" spc="-175" dirty="0">
                <a:latin typeface="Cambria"/>
                <a:cs typeface="Cambria"/>
              </a:rPr>
              <a:t>e</a:t>
            </a:r>
            <a:r>
              <a:rPr sz="3600" b="1" spc="-125" dirty="0">
                <a:latin typeface="Cambria"/>
                <a:cs typeface="Cambria"/>
              </a:rPr>
              <a:t>g</a:t>
            </a:r>
            <a:r>
              <a:rPr sz="3600" b="1" spc="-155" dirty="0">
                <a:latin typeface="Cambria"/>
                <a:cs typeface="Cambria"/>
              </a:rPr>
              <a:t>i</a:t>
            </a:r>
            <a:r>
              <a:rPr sz="3600" b="1" spc="-215" dirty="0">
                <a:latin typeface="Cambria"/>
                <a:cs typeface="Cambria"/>
              </a:rPr>
              <a:t>a</a:t>
            </a:r>
            <a:r>
              <a:rPr sz="3600" b="1" spc="-120" dirty="0">
                <a:latin typeface="Cambria"/>
                <a:cs typeface="Cambria"/>
              </a:rPr>
              <a:t>t</a:t>
            </a:r>
            <a:r>
              <a:rPr sz="3600" b="1" spc="-200" dirty="0">
                <a:latin typeface="Cambria"/>
                <a:cs typeface="Cambria"/>
              </a:rPr>
              <a:t>a</a:t>
            </a:r>
            <a:r>
              <a:rPr sz="3600" b="1" spc="-95" dirty="0">
                <a:latin typeface="Cambria"/>
                <a:cs typeface="Cambria"/>
              </a:rPr>
              <a:t>n  </a:t>
            </a:r>
            <a:r>
              <a:rPr sz="3600" b="1" spc="-150" dirty="0">
                <a:latin typeface="Cambria"/>
                <a:cs typeface="Cambria"/>
              </a:rPr>
              <a:t>Bisnis</a:t>
            </a:r>
            <a:endParaRPr sz="3600">
              <a:latin typeface="Cambria"/>
              <a:cs typeface="Cambria"/>
            </a:endParaRPr>
          </a:p>
        </p:txBody>
      </p:sp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211311" y="3779520"/>
            <a:ext cx="1298447" cy="1176528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8489669" y="4046857"/>
            <a:ext cx="751205" cy="483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05"/>
              </a:lnSpc>
              <a:spcBef>
                <a:spcPts val="95"/>
              </a:spcBef>
            </a:pPr>
            <a:r>
              <a:rPr sz="1600" b="1" spc="-60" dirty="0">
                <a:latin typeface="Cambria"/>
                <a:cs typeface="Cambria"/>
              </a:rPr>
              <a:t>SD</a:t>
            </a:r>
            <a:endParaRPr sz="1600">
              <a:latin typeface="Cambria"/>
              <a:cs typeface="Cambria"/>
            </a:endParaRPr>
          </a:p>
          <a:p>
            <a:pPr algn="ctr">
              <a:lnSpc>
                <a:spcPts val="1805"/>
              </a:lnSpc>
            </a:pPr>
            <a:r>
              <a:rPr sz="1600" b="1" spc="-80" dirty="0">
                <a:latin typeface="Cambria"/>
                <a:cs typeface="Cambria"/>
              </a:rPr>
              <a:t>Manusia</a:t>
            </a:r>
            <a:endParaRPr sz="1600">
              <a:latin typeface="Cambria"/>
              <a:cs typeface="Cambria"/>
            </a:endParaRPr>
          </a:p>
        </p:txBody>
      </p:sp>
      <p:pic>
        <p:nvPicPr>
          <p:cNvPr id="19" name="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542531" y="5326380"/>
            <a:ext cx="1303019" cy="1298447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6768733" y="5714453"/>
            <a:ext cx="857885" cy="483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05"/>
              </a:lnSpc>
              <a:spcBef>
                <a:spcPts val="95"/>
              </a:spcBef>
            </a:pPr>
            <a:r>
              <a:rPr sz="1600" b="1" spc="-60" dirty="0">
                <a:latin typeface="Cambria"/>
                <a:cs typeface="Cambria"/>
              </a:rPr>
              <a:t>SD</a:t>
            </a:r>
            <a:endParaRPr sz="1600">
              <a:latin typeface="Cambria"/>
              <a:cs typeface="Cambria"/>
            </a:endParaRPr>
          </a:p>
          <a:p>
            <a:pPr algn="ctr">
              <a:lnSpc>
                <a:spcPts val="1805"/>
              </a:lnSpc>
            </a:pPr>
            <a:r>
              <a:rPr sz="1600" b="1" spc="-80" dirty="0">
                <a:latin typeface="Cambria"/>
                <a:cs typeface="Cambria"/>
              </a:rPr>
              <a:t>Informasi</a:t>
            </a:r>
            <a:endParaRPr sz="1600">
              <a:latin typeface="Cambria"/>
              <a:cs typeface="Cambria"/>
            </a:endParaRPr>
          </a:p>
        </p:txBody>
      </p:sp>
      <p:pic>
        <p:nvPicPr>
          <p:cNvPr id="21" name="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873751" y="3779520"/>
            <a:ext cx="1303019" cy="1176528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5159049" y="4046857"/>
            <a:ext cx="742950" cy="483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05"/>
              </a:lnSpc>
              <a:spcBef>
                <a:spcPts val="95"/>
              </a:spcBef>
            </a:pPr>
            <a:r>
              <a:rPr sz="1600" b="1" spc="-60" dirty="0">
                <a:latin typeface="Cambria"/>
                <a:cs typeface="Cambria"/>
              </a:rPr>
              <a:t>SD</a:t>
            </a:r>
            <a:endParaRPr sz="1600">
              <a:latin typeface="Cambria"/>
              <a:cs typeface="Cambria"/>
            </a:endParaRPr>
          </a:p>
          <a:p>
            <a:pPr algn="ctr">
              <a:lnSpc>
                <a:spcPts val="1805"/>
              </a:lnSpc>
            </a:pPr>
            <a:r>
              <a:rPr sz="1600" b="1" spc="-80" dirty="0">
                <a:latin typeface="Cambria"/>
                <a:cs typeface="Cambria"/>
              </a:rPr>
              <a:t>Material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2668" y="1630680"/>
            <a:ext cx="532130" cy="227329"/>
          </a:xfrm>
          <a:custGeom>
            <a:avLst/>
            <a:gdLst/>
            <a:ahLst/>
            <a:cxnLst/>
            <a:rect l="l" t="t" r="r" b="b"/>
            <a:pathLst>
              <a:path w="532130" h="227330">
                <a:moveTo>
                  <a:pt x="531875" y="0"/>
                </a:moveTo>
                <a:lnTo>
                  <a:pt x="0" y="0"/>
                </a:lnTo>
                <a:lnTo>
                  <a:pt x="0" y="227075"/>
                </a:lnTo>
                <a:lnTo>
                  <a:pt x="531875" y="227075"/>
                </a:lnTo>
                <a:lnTo>
                  <a:pt x="531875" y="0"/>
                </a:lnTo>
                <a:close/>
              </a:path>
            </a:pathLst>
          </a:custGeom>
          <a:solidFill>
            <a:srgbClr val="E46B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754123" y="3051048"/>
            <a:ext cx="189230" cy="730250"/>
            <a:chOff x="1754123" y="3051048"/>
            <a:chExt cx="189230" cy="730250"/>
          </a:xfrm>
        </p:grpSpPr>
        <p:sp>
          <p:nvSpPr>
            <p:cNvPr id="5" name="object 5"/>
            <p:cNvSpPr/>
            <p:nvPr/>
          </p:nvSpPr>
          <p:spPr>
            <a:xfrm>
              <a:off x="1763267" y="3060192"/>
              <a:ext cx="169545" cy="721360"/>
            </a:xfrm>
            <a:custGeom>
              <a:avLst/>
              <a:gdLst/>
              <a:ahLst/>
              <a:cxnLst/>
              <a:rect l="l" t="t" r="r" b="b"/>
              <a:pathLst>
                <a:path w="169544" h="721360">
                  <a:moveTo>
                    <a:pt x="0" y="0"/>
                  </a:moveTo>
                  <a:lnTo>
                    <a:pt x="0" y="720851"/>
                  </a:lnTo>
                  <a:lnTo>
                    <a:pt x="169163" y="720851"/>
                  </a:lnTo>
                  <a:lnTo>
                    <a:pt x="16916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4F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54123" y="3051048"/>
              <a:ext cx="189230" cy="730250"/>
            </a:xfrm>
            <a:custGeom>
              <a:avLst/>
              <a:gdLst/>
              <a:ahLst/>
              <a:cxnLst/>
              <a:rect l="l" t="t" r="r" b="b"/>
              <a:pathLst>
                <a:path w="189230" h="730250">
                  <a:moveTo>
                    <a:pt x="184403" y="0"/>
                  </a:moveTo>
                  <a:lnTo>
                    <a:pt x="4571" y="0"/>
                  </a:lnTo>
                  <a:lnTo>
                    <a:pt x="0" y="4572"/>
                  </a:lnTo>
                  <a:lnTo>
                    <a:pt x="0" y="729995"/>
                  </a:lnTo>
                  <a:lnTo>
                    <a:pt x="19811" y="729995"/>
                  </a:lnTo>
                  <a:lnTo>
                    <a:pt x="19811" y="18288"/>
                  </a:lnTo>
                  <a:lnTo>
                    <a:pt x="9143" y="18288"/>
                  </a:lnTo>
                  <a:lnTo>
                    <a:pt x="19811" y="9144"/>
                  </a:lnTo>
                  <a:lnTo>
                    <a:pt x="188975" y="9144"/>
                  </a:lnTo>
                  <a:lnTo>
                    <a:pt x="188975" y="4572"/>
                  </a:lnTo>
                  <a:lnTo>
                    <a:pt x="184403" y="0"/>
                  </a:lnTo>
                  <a:close/>
                </a:path>
                <a:path w="189230" h="730250">
                  <a:moveTo>
                    <a:pt x="169163" y="9144"/>
                  </a:moveTo>
                  <a:lnTo>
                    <a:pt x="169163" y="729995"/>
                  </a:lnTo>
                  <a:lnTo>
                    <a:pt x="188975" y="729995"/>
                  </a:lnTo>
                  <a:lnTo>
                    <a:pt x="188975" y="18288"/>
                  </a:lnTo>
                  <a:lnTo>
                    <a:pt x="178307" y="18288"/>
                  </a:lnTo>
                  <a:lnTo>
                    <a:pt x="169163" y="9144"/>
                  </a:lnTo>
                  <a:close/>
                </a:path>
                <a:path w="189230" h="730250">
                  <a:moveTo>
                    <a:pt x="19811" y="9144"/>
                  </a:moveTo>
                  <a:lnTo>
                    <a:pt x="9143" y="18288"/>
                  </a:lnTo>
                  <a:lnTo>
                    <a:pt x="19811" y="18288"/>
                  </a:lnTo>
                  <a:lnTo>
                    <a:pt x="19811" y="9144"/>
                  </a:lnTo>
                  <a:close/>
                </a:path>
                <a:path w="189230" h="730250">
                  <a:moveTo>
                    <a:pt x="169163" y="9144"/>
                  </a:moveTo>
                  <a:lnTo>
                    <a:pt x="19811" y="9144"/>
                  </a:lnTo>
                  <a:lnTo>
                    <a:pt x="19811" y="18288"/>
                  </a:lnTo>
                  <a:lnTo>
                    <a:pt x="169163" y="18288"/>
                  </a:lnTo>
                  <a:lnTo>
                    <a:pt x="169163" y="9144"/>
                  </a:lnTo>
                  <a:close/>
                </a:path>
                <a:path w="189230" h="730250">
                  <a:moveTo>
                    <a:pt x="188975" y="9144"/>
                  </a:moveTo>
                  <a:lnTo>
                    <a:pt x="169163" y="9144"/>
                  </a:lnTo>
                  <a:lnTo>
                    <a:pt x="178307" y="18288"/>
                  </a:lnTo>
                  <a:lnTo>
                    <a:pt x="188975" y="18288"/>
                  </a:lnTo>
                  <a:lnTo>
                    <a:pt x="188975" y="9144"/>
                  </a:lnTo>
                  <a:close/>
                </a:path>
              </a:pathLst>
            </a:custGeom>
            <a:solidFill>
              <a:srgbClr val="8C38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6164579" y="2238755"/>
            <a:ext cx="3382010" cy="1542415"/>
            <a:chOff x="6164579" y="2238755"/>
            <a:chExt cx="3382010" cy="1542415"/>
          </a:xfrm>
        </p:grpSpPr>
        <p:sp>
          <p:nvSpPr>
            <p:cNvPr id="8" name="object 8"/>
            <p:cNvSpPr/>
            <p:nvPr/>
          </p:nvSpPr>
          <p:spPr>
            <a:xfrm>
              <a:off x="9166859" y="3131819"/>
              <a:ext cx="166370" cy="649605"/>
            </a:xfrm>
            <a:custGeom>
              <a:avLst/>
              <a:gdLst/>
              <a:ahLst/>
              <a:cxnLst/>
              <a:rect l="l" t="t" r="r" b="b"/>
              <a:pathLst>
                <a:path w="166370" h="649604">
                  <a:moveTo>
                    <a:pt x="166116" y="0"/>
                  </a:moveTo>
                  <a:lnTo>
                    <a:pt x="166116" y="649223"/>
                  </a:lnTo>
                  <a:lnTo>
                    <a:pt x="0" y="649223"/>
                  </a:lnTo>
                  <a:lnTo>
                    <a:pt x="0" y="0"/>
                  </a:lnTo>
                  <a:lnTo>
                    <a:pt x="166116" y="0"/>
                  </a:lnTo>
                  <a:close/>
                </a:path>
              </a:pathLst>
            </a:custGeom>
            <a:solidFill>
              <a:srgbClr val="9ABA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157715" y="3122675"/>
              <a:ext cx="186055" cy="658495"/>
            </a:xfrm>
            <a:custGeom>
              <a:avLst/>
              <a:gdLst/>
              <a:ahLst/>
              <a:cxnLst/>
              <a:rect l="l" t="t" r="r" b="b"/>
              <a:pathLst>
                <a:path w="186054" h="658495">
                  <a:moveTo>
                    <a:pt x="181356" y="0"/>
                  </a:moveTo>
                  <a:lnTo>
                    <a:pt x="4572" y="0"/>
                  </a:lnTo>
                  <a:lnTo>
                    <a:pt x="0" y="4571"/>
                  </a:lnTo>
                  <a:lnTo>
                    <a:pt x="0" y="658367"/>
                  </a:lnTo>
                  <a:lnTo>
                    <a:pt x="19812" y="658367"/>
                  </a:lnTo>
                  <a:lnTo>
                    <a:pt x="19812" y="19811"/>
                  </a:lnTo>
                  <a:lnTo>
                    <a:pt x="9144" y="19811"/>
                  </a:lnTo>
                  <a:lnTo>
                    <a:pt x="19812" y="9143"/>
                  </a:lnTo>
                  <a:lnTo>
                    <a:pt x="185927" y="9143"/>
                  </a:lnTo>
                  <a:lnTo>
                    <a:pt x="185927" y="4571"/>
                  </a:lnTo>
                  <a:lnTo>
                    <a:pt x="181356" y="0"/>
                  </a:lnTo>
                  <a:close/>
                </a:path>
                <a:path w="186054" h="658495">
                  <a:moveTo>
                    <a:pt x="166116" y="9143"/>
                  </a:moveTo>
                  <a:lnTo>
                    <a:pt x="166116" y="658367"/>
                  </a:lnTo>
                  <a:lnTo>
                    <a:pt x="185927" y="658367"/>
                  </a:lnTo>
                  <a:lnTo>
                    <a:pt x="185927" y="19811"/>
                  </a:lnTo>
                  <a:lnTo>
                    <a:pt x="175260" y="19811"/>
                  </a:lnTo>
                  <a:lnTo>
                    <a:pt x="166116" y="9143"/>
                  </a:lnTo>
                  <a:close/>
                </a:path>
                <a:path w="186054" h="658495">
                  <a:moveTo>
                    <a:pt x="19812" y="9143"/>
                  </a:moveTo>
                  <a:lnTo>
                    <a:pt x="9144" y="19811"/>
                  </a:lnTo>
                  <a:lnTo>
                    <a:pt x="19812" y="19811"/>
                  </a:lnTo>
                  <a:lnTo>
                    <a:pt x="19812" y="9143"/>
                  </a:lnTo>
                  <a:close/>
                </a:path>
                <a:path w="186054" h="658495">
                  <a:moveTo>
                    <a:pt x="166116" y="9143"/>
                  </a:moveTo>
                  <a:lnTo>
                    <a:pt x="19812" y="9143"/>
                  </a:lnTo>
                  <a:lnTo>
                    <a:pt x="19812" y="19811"/>
                  </a:lnTo>
                  <a:lnTo>
                    <a:pt x="166116" y="19811"/>
                  </a:lnTo>
                  <a:lnTo>
                    <a:pt x="166116" y="9143"/>
                  </a:lnTo>
                  <a:close/>
                </a:path>
                <a:path w="186054" h="658495">
                  <a:moveTo>
                    <a:pt x="185927" y="9143"/>
                  </a:moveTo>
                  <a:lnTo>
                    <a:pt x="166116" y="9143"/>
                  </a:lnTo>
                  <a:lnTo>
                    <a:pt x="175260" y="19811"/>
                  </a:lnTo>
                  <a:lnTo>
                    <a:pt x="185927" y="19811"/>
                  </a:lnTo>
                  <a:lnTo>
                    <a:pt x="185927" y="9143"/>
                  </a:lnTo>
                  <a:close/>
                </a:path>
              </a:pathLst>
            </a:custGeom>
            <a:solidFill>
              <a:srgbClr val="7089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175247" y="2247899"/>
              <a:ext cx="3360420" cy="1160145"/>
            </a:xfrm>
            <a:custGeom>
              <a:avLst/>
              <a:gdLst/>
              <a:ahLst/>
              <a:cxnLst/>
              <a:rect l="l" t="t" r="r" b="b"/>
              <a:pathLst>
                <a:path w="3360420" h="1160145">
                  <a:moveTo>
                    <a:pt x="3166871" y="0"/>
                  </a:moveTo>
                  <a:lnTo>
                    <a:pt x="192024" y="0"/>
                  </a:lnTo>
                  <a:lnTo>
                    <a:pt x="147796" y="5122"/>
                  </a:lnTo>
                  <a:lnTo>
                    <a:pt x="107302" y="19709"/>
                  </a:lnTo>
                  <a:lnTo>
                    <a:pt x="71659" y="42587"/>
                  </a:lnTo>
                  <a:lnTo>
                    <a:pt x="41987" y="72583"/>
                  </a:lnTo>
                  <a:lnTo>
                    <a:pt x="19407" y="108523"/>
                  </a:lnTo>
                  <a:lnTo>
                    <a:pt x="5038" y="149236"/>
                  </a:lnTo>
                  <a:lnTo>
                    <a:pt x="0" y="193548"/>
                  </a:lnTo>
                  <a:lnTo>
                    <a:pt x="0" y="966215"/>
                  </a:lnTo>
                  <a:lnTo>
                    <a:pt x="5038" y="1010527"/>
                  </a:lnTo>
                  <a:lnTo>
                    <a:pt x="19407" y="1051240"/>
                  </a:lnTo>
                  <a:lnTo>
                    <a:pt x="41987" y="1087180"/>
                  </a:lnTo>
                  <a:lnTo>
                    <a:pt x="71659" y="1117176"/>
                  </a:lnTo>
                  <a:lnTo>
                    <a:pt x="107302" y="1140054"/>
                  </a:lnTo>
                  <a:lnTo>
                    <a:pt x="147796" y="1154641"/>
                  </a:lnTo>
                  <a:lnTo>
                    <a:pt x="192024" y="1159763"/>
                  </a:lnTo>
                  <a:lnTo>
                    <a:pt x="3166871" y="1159763"/>
                  </a:lnTo>
                  <a:lnTo>
                    <a:pt x="3211183" y="1154641"/>
                  </a:lnTo>
                  <a:lnTo>
                    <a:pt x="3251896" y="1140054"/>
                  </a:lnTo>
                  <a:lnTo>
                    <a:pt x="3287836" y="1117176"/>
                  </a:lnTo>
                  <a:lnTo>
                    <a:pt x="3317832" y="1087180"/>
                  </a:lnTo>
                  <a:lnTo>
                    <a:pt x="3340710" y="1051240"/>
                  </a:lnTo>
                  <a:lnTo>
                    <a:pt x="3355296" y="1010527"/>
                  </a:lnTo>
                  <a:lnTo>
                    <a:pt x="3360419" y="966215"/>
                  </a:lnTo>
                  <a:lnTo>
                    <a:pt x="3360419" y="193548"/>
                  </a:lnTo>
                  <a:lnTo>
                    <a:pt x="3355296" y="149236"/>
                  </a:lnTo>
                  <a:lnTo>
                    <a:pt x="3340710" y="108523"/>
                  </a:lnTo>
                  <a:lnTo>
                    <a:pt x="3317832" y="72583"/>
                  </a:lnTo>
                  <a:lnTo>
                    <a:pt x="3287836" y="42587"/>
                  </a:lnTo>
                  <a:lnTo>
                    <a:pt x="3251896" y="19709"/>
                  </a:lnTo>
                  <a:lnTo>
                    <a:pt x="3211183" y="5122"/>
                  </a:lnTo>
                  <a:lnTo>
                    <a:pt x="3166871" y="0"/>
                  </a:lnTo>
                  <a:close/>
                </a:path>
              </a:pathLst>
            </a:custGeom>
            <a:solidFill>
              <a:srgbClr val="9ABA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164579" y="2238755"/>
              <a:ext cx="3382010" cy="1178560"/>
            </a:xfrm>
            <a:custGeom>
              <a:avLst/>
              <a:gdLst/>
              <a:ahLst/>
              <a:cxnLst/>
              <a:rect l="l" t="t" r="r" b="b"/>
              <a:pathLst>
                <a:path w="3382009" h="1178560">
                  <a:moveTo>
                    <a:pt x="3198875" y="0"/>
                  </a:moveTo>
                  <a:lnTo>
                    <a:pt x="182879" y="0"/>
                  </a:lnTo>
                  <a:lnTo>
                    <a:pt x="161543" y="3048"/>
                  </a:lnTo>
                  <a:lnTo>
                    <a:pt x="143255" y="9144"/>
                  </a:lnTo>
                  <a:lnTo>
                    <a:pt x="123443" y="15239"/>
                  </a:lnTo>
                  <a:lnTo>
                    <a:pt x="89915" y="33527"/>
                  </a:lnTo>
                  <a:lnTo>
                    <a:pt x="59436" y="59436"/>
                  </a:lnTo>
                  <a:lnTo>
                    <a:pt x="24384" y="105156"/>
                  </a:lnTo>
                  <a:lnTo>
                    <a:pt x="9143" y="141732"/>
                  </a:lnTo>
                  <a:lnTo>
                    <a:pt x="1524" y="181356"/>
                  </a:lnTo>
                  <a:lnTo>
                    <a:pt x="0" y="976883"/>
                  </a:lnTo>
                  <a:lnTo>
                    <a:pt x="1524" y="996695"/>
                  </a:lnTo>
                  <a:lnTo>
                    <a:pt x="9143" y="1036319"/>
                  </a:lnTo>
                  <a:lnTo>
                    <a:pt x="25908" y="1072895"/>
                  </a:lnTo>
                  <a:lnTo>
                    <a:pt x="47243" y="1104899"/>
                  </a:lnTo>
                  <a:lnTo>
                    <a:pt x="74675" y="1132331"/>
                  </a:lnTo>
                  <a:lnTo>
                    <a:pt x="106679" y="1155191"/>
                  </a:lnTo>
                  <a:lnTo>
                    <a:pt x="143255" y="1170431"/>
                  </a:lnTo>
                  <a:lnTo>
                    <a:pt x="182879" y="1178051"/>
                  </a:lnTo>
                  <a:lnTo>
                    <a:pt x="3198875" y="1178051"/>
                  </a:lnTo>
                  <a:lnTo>
                    <a:pt x="3220211" y="1175003"/>
                  </a:lnTo>
                  <a:lnTo>
                    <a:pt x="3256787" y="1162811"/>
                  </a:lnTo>
                  <a:lnTo>
                    <a:pt x="3262883" y="1159763"/>
                  </a:lnTo>
                  <a:lnTo>
                    <a:pt x="204215" y="1159763"/>
                  </a:lnTo>
                  <a:lnTo>
                    <a:pt x="184403" y="1158239"/>
                  </a:lnTo>
                  <a:lnTo>
                    <a:pt x="131063" y="1144523"/>
                  </a:lnTo>
                  <a:lnTo>
                    <a:pt x="86867" y="1117091"/>
                  </a:lnTo>
                  <a:lnTo>
                    <a:pt x="50291" y="1078991"/>
                  </a:lnTo>
                  <a:lnTo>
                    <a:pt x="27431" y="1030223"/>
                  </a:lnTo>
                  <a:lnTo>
                    <a:pt x="19812" y="993647"/>
                  </a:lnTo>
                  <a:lnTo>
                    <a:pt x="19812" y="182880"/>
                  </a:lnTo>
                  <a:lnTo>
                    <a:pt x="33527" y="129539"/>
                  </a:lnTo>
                  <a:lnTo>
                    <a:pt x="73151" y="71627"/>
                  </a:lnTo>
                  <a:lnTo>
                    <a:pt x="115824" y="39624"/>
                  </a:lnTo>
                  <a:lnTo>
                    <a:pt x="167639" y="21336"/>
                  </a:lnTo>
                  <a:lnTo>
                    <a:pt x="204215" y="18287"/>
                  </a:lnTo>
                  <a:lnTo>
                    <a:pt x="3264103" y="18287"/>
                  </a:lnTo>
                  <a:lnTo>
                    <a:pt x="3238499" y="7620"/>
                  </a:lnTo>
                  <a:lnTo>
                    <a:pt x="3218687" y="3048"/>
                  </a:lnTo>
                  <a:lnTo>
                    <a:pt x="3198875" y="0"/>
                  </a:lnTo>
                  <a:close/>
                </a:path>
                <a:path w="3382009" h="1178560">
                  <a:moveTo>
                    <a:pt x="3264103" y="18287"/>
                  </a:moveTo>
                  <a:lnTo>
                    <a:pt x="3177539" y="18287"/>
                  </a:lnTo>
                  <a:lnTo>
                    <a:pt x="3197351" y="19812"/>
                  </a:lnTo>
                  <a:lnTo>
                    <a:pt x="3215639" y="22860"/>
                  </a:lnTo>
                  <a:lnTo>
                    <a:pt x="3265931" y="41148"/>
                  </a:lnTo>
                  <a:lnTo>
                    <a:pt x="3308603" y="73151"/>
                  </a:lnTo>
                  <a:lnTo>
                    <a:pt x="3340607" y="114300"/>
                  </a:lnTo>
                  <a:lnTo>
                    <a:pt x="3358895" y="166115"/>
                  </a:lnTo>
                  <a:lnTo>
                    <a:pt x="3361826" y="976883"/>
                  </a:lnTo>
                  <a:lnTo>
                    <a:pt x="3360292" y="996695"/>
                  </a:lnTo>
                  <a:lnTo>
                    <a:pt x="3346703" y="1048511"/>
                  </a:lnTo>
                  <a:lnTo>
                    <a:pt x="3319271" y="1092707"/>
                  </a:lnTo>
                  <a:lnTo>
                    <a:pt x="3281171" y="1129283"/>
                  </a:lnTo>
                  <a:lnTo>
                    <a:pt x="3232403" y="1152143"/>
                  </a:lnTo>
                  <a:lnTo>
                    <a:pt x="3177539" y="1159763"/>
                  </a:lnTo>
                  <a:lnTo>
                    <a:pt x="3262883" y="1159763"/>
                  </a:lnTo>
                  <a:lnTo>
                    <a:pt x="3307079" y="1132331"/>
                  </a:lnTo>
                  <a:lnTo>
                    <a:pt x="3334511" y="1104899"/>
                  </a:lnTo>
                  <a:lnTo>
                    <a:pt x="3357371" y="1072895"/>
                  </a:lnTo>
                  <a:lnTo>
                    <a:pt x="3372611" y="1036319"/>
                  </a:lnTo>
                  <a:lnTo>
                    <a:pt x="3380231" y="996695"/>
                  </a:lnTo>
                  <a:lnTo>
                    <a:pt x="3381755" y="201168"/>
                  </a:lnTo>
                  <a:lnTo>
                    <a:pt x="3380231" y="181356"/>
                  </a:lnTo>
                  <a:lnTo>
                    <a:pt x="3371087" y="141732"/>
                  </a:lnTo>
                  <a:lnTo>
                    <a:pt x="3355847" y="105156"/>
                  </a:lnTo>
                  <a:lnTo>
                    <a:pt x="3334511" y="73151"/>
                  </a:lnTo>
                  <a:lnTo>
                    <a:pt x="3307079" y="45720"/>
                  </a:lnTo>
                  <a:lnTo>
                    <a:pt x="3275075" y="22860"/>
                  </a:lnTo>
                  <a:lnTo>
                    <a:pt x="3264103" y="182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73653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330" dirty="0"/>
              <a:t>P</a:t>
            </a:r>
            <a:r>
              <a:rPr sz="4400" spc="-220" dirty="0"/>
              <a:t>e</a:t>
            </a:r>
            <a:r>
              <a:rPr sz="4400" spc="-245" dirty="0"/>
              <a:t>n</a:t>
            </a:r>
            <a:r>
              <a:rPr sz="4400" spc="-160" dirty="0"/>
              <a:t>g</a:t>
            </a:r>
            <a:r>
              <a:rPr sz="4400" spc="-229" dirty="0"/>
              <a:t>e</a:t>
            </a:r>
            <a:r>
              <a:rPr sz="4400" spc="-245" dirty="0"/>
              <a:t>r</a:t>
            </a:r>
            <a:r>
              <a:rPr sz="4400" spc="-160" dirty="0"/>
              <a:t>t</a:t>
            </a:r>
            <a:r>
              <a:rPr sz="4400" spc="-190" dirty="0"/>
              <a:t>i</a:t>
            </a:r>
            <a:r>
              <a:rPr sz="4400" spc="-245" dirty="0"/>
              <a:t>a</a:t>
            </a:r>
            <a:r>
              <a:rPr sz="4400" spc="-200" dirty="0"/>
              <a:t>n</a:t>
            </a:r>
            <a:r>
              <a:rPr sz="4400" spc="-105" dirty="0"/>
              <a:t> </a:t>
            </a:r>
            <a:r>
              <a:rPr sz="4400" spc="-185" dirty="0"/>
              <a:t>M</a:t>
            </a:r>
            <a:r>
              <a:rPr sz="4400" spc="-229" dirty="0"/>
              <a:t>a</a:t>
            </a:r>
            <a:r>
              <a:rPr sz="4400" spc="-235" dirty="0"/>
              <a:t>n</a:t>
            </a:r>
            <a:r>
              <a:rPr sz="4400" spc="-245" dirty="0"/>
              <a:t>a</a:t>
            </a:r>
            <a:r>
              <a:rPr sz="4400" spc="-180" dirty="0"/>
              <a:t>j</a:t>
            </a:r>
            <a:r>
              <a:rPr sz="4400" spc="-240" dirty="0"/>
              <a:t>e</a:t>
            </a:r>
            <a:r>
              <a:rPr sz="4400" spc="-330" dirty="0"/>
              <a:t>m</a:t>
            </a:r>
            <a:r>
              <a:rPr sz="4400" spc="-240" dirty="0"/>
              <a:t>e</a:t>
            </a:r>
            <a:r>
              <a:rPr sz="4400" spc="-200" dirty="0"/>
              <a:t>n</a:t>
            </a:r>
            <a:r>
              <a:rPr sz="4400" spc="-105" dirty="0"/>
              <a:t> </a:t>
            </a:r>
            <a:r>
              <a:rPr sz="4400" spc="-235" dirty="0"/>
              <a:t>O</a:t>
            </a:r>
            <a:r>
              <a:rPr sz="4400" spc="-220" dirty="0"/>
              <a:t>pe</a:t>
            </a:r>
            <a:r>
              <a:rPr sz="4400" spc="-315" dirty="0"/>
              <a:t>r</a:t>
            </a:r>
            <a:r>
              <a:rPr sz="4400" spc="-245" dirty="0"/>
              <a:t>a</a:t>
            </a:r>
            <a:r>
              <a:rPr sz="4400" spc="-165" dirty="0"/>
              <a:t>s</a:t>
            </a:r>
            <a:r>
              <a:rPr sz="4400" spc="-160" dirty="0"/>
              <a:t>i</a:t>
            </a:r>
            <a:endParaRPr sz="4400"/>
          </a:p>
        </p:txBody>
      </p:sp>
      <p:sp>
        <p:nvSpPr>
          <p:cNvPr id="13" name="object 13"/>
          <p:cNvSpPr txBox="1"/>
          <p:nvPr/>
        </p:nvSpPr>
        <p:spPr>
          <a:xfrm>
            <a:off x="983107" y="1617979"/>
            <a:ext cx="1098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7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380744" y="2238755"/>
            <a:ext cx="3324225" cy="1178560"/>
            <a:chOff x="1380744" y="2238755"/>
            <a:chExt cx="3324225" cy="1178560"/>
          </a:xfrm>
        </p:grpSpPr>
        <p:sp>
          <p:nvSpPr>
            <p:cNvPr id="15" name="object 15"/>
            <p:cNvSpPr/>
            <p:nvPr/>
          </p:nvSpPr>
          <p:spPr>
            <a:xfrm>
              <a:off x="1389888" y="2247899"/>
              <a:ext cx="3305810" cy="1160145"/>
            </a:xfrm>
            <a:custGeom>
              <a:avLst/>
              <a:gdLst/>
              <a:ahLst/>
              <a:cxnLst/>
              <a:rect l="l" t="t" r="r" b="b"/>
              <a:pathLst>
                <a:path w="3305810" h="1160145">
                  <a:moveTo>
                    <a:pt x="3112007" y="0"/>
                  </a:moveTo>
                  <a:lnTo>
                    <a:pt x="193547" y="0"/>
                  </a:lnTo>
                  <a:lnTo>
                    <a:pt x="149236" y="5122"/>
                  </a:lnTo>
                  <a:lnTo>
                    <a:pt x="108523" y="19709"/>
                  </a:lnTo>
                  <a:lnTo>
                    <a:pt x="72583" y="42587"/>
                  </a:lnTo>
                  <a:lnTo>
                    <a:pt x="42587" y="72583"/>
                  </a:lnTo>
                  <a:lnTo>
                    <a:pt x="19709" y="108523"/>
                  </a:lnTo>
                  <a:lnTo>
                    <a:pt x="5122" y="149236"/>
                  </a:lnTo>
                  <a:lnTo>
                    <a:pt x="0" y="193548"/>
                  </a:lnTo>
                  <a:lnTo>
                    <a:pt x="0" y="966215"/>
                  </a:lnTo>
                  <a:lnTo>
                    <a:pt x="5122" y="1010527"/>
                  </a:lnTo>
                  <a:lnTo>
                    <a:pt x="19709" y="1051240"/>
                  </a:lnTo>
                  <a:lnTo>
                    <a:pt x="42587" y="1087180"/>
                  </a:lnTo>
                  <a:lnTo>
                    <a:pt x="72583" y="1117176"/>
                  </a:lnTo>
                  <a:lnTo>
                    <a:pt x="108523" y="1140054"/>
                  </a:lnTo>
                  <a:lnTo>
                    <a:pt x="149236" y="1154641"/>
                  </a:lnTo>
                  <a:lnTo>
                    <a:pt x="193547" y="1159763"/>
                  </a:lnTo>
                  <a:lnTo>
                    <a:pt x="3112007" y="1159763"/>
                  </a:lnTo>
                  <a:lnTo>
                    <a:pt x="3156319" y="1154641"/>
                  </a:lnTo>
                  <a:lnTo>
                    <a:pt x="3197032" y="1140054"/>
                  </a:lnTo>
                  <a:lnTo>
                    <a:pt x="3232972" y="1117176"/>
                  </a:lnTo>
                  <a:lnTo>
                    <a:pt x="3262968" y="1087180"/>
                  </a:lnTo>
                  <a:lnTo>
                    <a:pt x="3285846" y="1051240"/>
                  </a:lnTo>
                  <a:lnTo>
                    <a:pt x="3300432" y="1010527"/>
                  </a:lnTo>
                  <a:lnTo>
                    <a:pt x="3305555" y="966215"/>
                  </a:lnTo>
                  <a:lnTo>
                    <a:pt x="3305555" y="193548"/>
                  </a:lnTo>
                  <a:lnTo>
                    <a:pt x="3300432" y="149236"/>
                  </a:lnTo>
                  <a:lnTo>
                    <a:pt x="3285846" y="108523"/>
                  </a:lnTo>
                  <a:lnTo>
                    <a:pt x="3262968" y="72583"/>
                  </a:lnTo>
                  <a:lnTo>
                    <a:pt x="3232972" y="42587"/>
                  </a:lnTo>
                  <a:lnTo>
                    <a:pt x="3197032" y="19709"/>
                  </a:lnTo>
                  <a:lnTo>
                    <a:pt x="3156319" y="5122"/>
                  </a:lnTo>
                  <a:lnTo>
                    <a:pt x="3112007" y="0"/>
                  </a:lnTo>
                  <a:close/>
                </a:path>
              </a:pathLst>
            </a:custGeom>
            <a:solidFill>
              <a:srgbClr val="BF4F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380744" y="2238755"/>
              <a:ext cx="3324225" cy="1178560"/>
            </a:xfrm>
            <a:custGeom>
              <a:avLst/>
              <a:gdLst/>
              <a:ahLst/>
              <a:cxnLst/>
              <a:rect l="l" t="t" r="r" b="b"/>
              <a:pathLst>
                <a:path w="3324225" h="1178560">
                  <a:moveTo>
                    <a:pt x="3142487" y="0"/>
                  </a:moveTo>
                  <a:lnTo>
                    <a:pt x="181355" y="0"/>
                  </a:lnTo>
                  <a:lnTo>
                    <a:pt x="161543" y="3048"/>
                  </a:lnTo>
                  <a:lnTo>
                    <a:pt x="123443" y="15239"/>
                  </a:lnTo>
                  <a:lnTo>
                    <a:pt x="88391" y="33527"/>
                  </a:lnTo>
                  <a:lnTo>
                    <a:pt x="57911" y="59436"/>
                  </a:lnTo>
                  <a:lnTo>
                    <a:pt x="24384" y="105156"/>
                  </a:lnTo>
                  <a:lnTo>
                    <a:pt x="7619" y="141732"/>
                  </a:lnTo>
                  <a:lnTo>
                    <a:pt x="0" y="181356"/>
                  </a:lnTo>
                  <a:lnTo>
                    <a:pt x="0" y="996695"/>
                  </a:lnTo>
                  <a:lnTo>
                    <a:pt x="9143" y="1036319"/>
                  </a:lnTo>
                  <a:lnTo>
                    <a:pt x="24384" y="1072895"/>
                  </a:lnTo>
                  <a:lnTo>
                    <a:pt x="45719" y="1104899"/>
                  </a:lnTo>
                  <a:lnTo>
                    <a:pt x="73151" y="1132331"/>
                  </a:lnTo>
                  <a:lnTo>
                    <a:pt x="106679" y="1155191"/>
                  </a:lnTo>
                  <a:lnTo>
                    <a:pt x="141731" y="1170431"/>
                  </a:lnTo>
                  <a:lnTo>
                    <a:pt x="181355" y="1178051"/>
                  </a:lnTo>
                  <a:lnTo>
                    <a:pt x="3142487" y="1178051"/>
                  </a:lnTo>
                  <a:lnTo>
                    <a:pt x="3162299" y="1175003"/>
                  </a:lnTo>
                  <a:lnTo>
                    <a:pt x="3182111" y="1168907"/>
                  </a:lnTo>
                  <a:lnTo>
                    <a:pt x="3200399" y="1162811"/>
                  </a:lnTo>
                  <a:lnTo>
                    <a:pt x="3206495" y="1159763"/>
                  </a:lnTo>
                  <a:lnTo>
                    <a:pt x="202691" y="1159763"/>
                  </a:lnTo>
                  <a:lnTo>
                    <a:pt x="182879" y="1158239"/>
                  </a:lnTo>
                  <a:lnTo>
                    <a:pt x="131063" y="1144523"/>
                  </a:lnTo>
                  <a:lnTo>
                    <a:pt x="85343" y="1117091"/>
                  </a:lnTo>
                  <a:lnTo>
                    <a:pt x="50291" y="1078991"/>
                  </a:lnTo>
                  <a:lnTo>
                    <a:pt x="39623" y="1063751"/>
                  </a:lnTo>
                  <a:lnTo>
                    <a:pt x="32003" y="1046987"/>
                  </a:lnTo>
                  <a:lnTo>
                    <a:pt x="25907" y="1030223"/>
                  </a:lnTo>
                  <a:lnTo>
                    <a:pt x="21335" y="1011935"/>
                  </a:lnTo>
                  <a:lnTo>
                    <a:pt x="18287" y="975359"/>
                  </a:lnTo>
                  <a:lnTo>
                    <a:pt x="18287" y="202692"/>
                  </a:lnTo>
                  <a:lnTo>
                    <a:pt x="22859" y="164592"/>
                  </a:lnTo>
                  <a:lnTo>
                    <a:pt x="41147" y="114300"/>
                  </a:lnTo>
                  <a:lnTo>
                    <a:pt x="73151" y="71627"/>
                  </a:lnTo>
                  <a:lnTo>
                    <a:pt x="115823" y="39624"/>
                  </a:lnTo>
                  <a:lnTo>
                    <a:pt x="166115" y="21336"/>
                  </a:lnTo>
                  <a:lnTo>
                    <a:pt x="202691" y="18287"/>
                  </a:lnTo>
                  <a:lnTo>
                    <a:pt x="3207105" y="18287"/>
                  </a:lnTo>
                  <a:lnTo>
                    <a:pt x="3200399" y="15239"/>
                  </a:lnTo>
                  <a:lnTo>
                    <a:pt x="3182111" y="7620"/>
                  </a:lnTo>
                  <a:lnTo>
                    <a:pt x="3162299" y="3048"/>
                  </a:lnTo>
                  <a:lnTo>
                    <a:pt x="3142487" y="0"/>
                  </a:lnTo>
                  <a:close/>
                </a:path>
                <a:path w="3324225" h="1178560">
                  <a:moveTo>
                    <a:pt x="3207105" y="18287"/>
                  </a:moveTo>
                  <a:lnTo>
                    <a:pt x="3121151" y="18287"/>
                  </a:lnTo>
                  <a:lnTo>
                    <a:pt x="3140963" y="19812"/>
                  </a:lnTo>
                  <a:lnTo>
                    <a:pt x="3159251" y="22860"/>
                  </a:lnTo>
                  <a:lnTo>
                    <a:pt x="3209543" y="41148"/>
                  </a:lnTo>
                  <a:lnTo>
                    <a:pt x="3252215" y="73151"/>
                  </a:lnTo>
                  <a:lnTo>
                    <a:pt x="3273551" y="99060"/>
                  </a:lnTo>
                  <a:lnTo>
                    <a:pt x="3284219" y="114300"/>
                  </a:lnTo>
                  <a:lnTo>
                    <a:pt x="3291839" y="131063"/>
                  </a:lnTo>
                  <a:lnTo>
                    <a:pt x="3297935" y="147827"/>
                  </a:lnTo>
                  <a:lnTo>
                    <a:pt x="3302507" y="166115"/>
                  </a:lnTo>
                  <a:lnTo>
                    <a:pt x="3305555" y="202692"/>
                  </a:lnTo>
                  <a:lnTo>
                    <a:pt x="3305555" y="975359"/>
                  </a:lnTo>
                  <a:lnTo>
                    <a:pt x="3300983" y="1013459"/>
                  </a:lnTo>
                  <a:lnTo>
                    <a:pt x="3282695" y="1063751"/>
                  </a:lnTo>
                  <a:lnTo>
                    <a:pt x="3250691" y="1106423"/>
                  </a:lnTo>
                  <a:lnTo>
                    <a:pt x="3208019" y="1138427"/>
                  </a:lnTo>
                  <a:lnTo>
                    <a:pt x="3157727" y="1156715"/>
                  </a:lnTo>
                  <a:lnTo>
                    <a:pt x="3121151" y="1159763"/>
                  </a:lnTo>
                  <a:lnTo>
                    <a:pt x="3206495" y="1159763"/>
                  </a:lnTo>
                  <a:lnTo>
                    <a:pt x="3250691" y="1132331"/>
                  </a:lnTo>
                  <a:lnTo>
                    <a:pt x="3278123" y="1104899"/>
                  </a:lnTo>
                  <a:lnTo>
                    <a:pt x="3299459" y="1072895"/>
                  </a:lnTo>
                  <a:lnTo>
                    <a:pt x="3316223" y="1036319"/>
                  </a:lnTo>
                  <a:lnTo>
                    <a:pt x="3323843" y="996695"/>
                  </a:lnTo>
                  <a:lnTo>
                    <a:pt x="3323843" y="181356"/>
                  </a:lnTo>
                  <a:lnTo>
                    <a:pt x="3314699" y="141732"/>
                  </a:lnTo>
                  <a:lnTo>
                    <a:pt x="3299459" y="105156"/>
                  </a:lnTo>
                  <a:lnTo>
                    <a:pt x="3278123" y="73151"/>
                  </a:lnTo>
                  <a:lnTo>
                    <a:pt x="3250691" y="45720"/>
                  </a:lnTo>
                  <a:lnTo>
                    <a:pt x="3217163" y="22860"/>
                  </a:lnTo>
                  <a:lnTo>
                    <a:pt x="3207105" y="182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764037" y="2194496"/>
            <a:ext cx="25539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FFFFFF"/>
                </a:solidFill>
                <a:latin typeface="Cambria Math"/>
                <a:cs typeface="Cambria Math"/>
              </a:rPr>
              <a:t>Ma</a:t>
            </a:r>
            <a:r>
              <a:rPr sz="4000" spc="-10" dirty="0">
                <a:solidFill>
                  <a:srgbClr val="FFFFFF"/>
                </a:solidFill>
                <a:latin typeface="Cambria Math"/>
                <a:cs typeface="Cambria Math"/>
              </a:rPr>
              <a:t>n</a:t>
            </a:r>
            <a:r>
              <a:rPr sz="4000" spc="-5" dirty="0">
                <a:solidFill>
                  <a:srgbClr val="FFFFFF"/>
                </a:solidFill>
                <a:latin typeface="Cambria Math"/>
                <a:cs typeface="Cambria Math"/>
              </a:rPr>
              <a:t>aj</a:t>
            </a:r>
            <a:r>
              <a:rPr sz="4000" spc="-15" dirty="0">
                <a:solidFill>
                  <a:srgbClr val="FFFFFF"/>
                </a:solidFill>
                <a:latin typeface="Cambria Math"/>
                <a:cs typeface="Cambria Math"/>
              </a:rPr>
              <a:t>e</a:t>
            </a:r>
            <a:r>
              <a:rPr sz="4000" spc="-10" dirty="0">
                <a:solidFill>
                  <a:srgbClr val="FFFFFF"/>
                </a:solidFill>
                <a:latin typeface="Cambria Math"/>
                <a:cs typeface="Cambria Math"/>
              </a:rPr>
              <a:t>me</a:t>
            </a:r>
            <a:r>
              <a:rPr sz="4000" spc="-5" dirty="0">
                <a:solidFill>
                  <a:srgbClr val="FFFFFF"/>
                </a:solidFill>
                <a:latin typeface="Cambria Math"/>
                <a:cs typeface="Cambria Math"/>
              </a:rPr>
              <a:t>n</a:t>
            </a:r>
            <a:endParaRPr sz="40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93806" y="2729420"/>
            <a:ext cx="16941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>
                <a:solidFill>
                  <a:srgbClr val="FFFFFF"/>
                </a:solidFill>
                <a:latin typeface="Cambria Math"/>
                <a:cs typeface="Cambria Math"/>
              </a:rPr>
              <a:t>Operasi</a:t>
            </a:r>
            <a:endParaRPr sz="4000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960620" y="2491739"/>
            <a:ext cx="949960" cy="672465"/>
          </a:xfrm>
          <a:custGeom>
            <a:avLst/>
            <a:gdLst/>
            <a:ahLst/>
            <a:cxnLst/>
            <a:rect l="l" t="t" r="r" b="b"/>
            <a:pathLst>
              <a:path w="949960" h="672464">
                <a:moveTo>
                  <a:pt x="512063" y="0"/>
                </a:moveTo>
                <a:lnTo>
                  <a:pt x="461771" y="138683"/>
                </a:lnTo>
                <a:lnTo>
                  <a:pt x="0" y="138683"/>
                </a:lnTo>
                <a:lnTo>
                  <a:pt x="0" y="295655"/>
                </a:lnTo>
                <a:lnTo>
                  <a:pt x="405384" y="295655"/>
                </a:lnTo>
                <a:lnTo>
                  <a:pt x="376427" y="374903"/>
                </a:lnTo>
                <a:lnTo>
                  <a:pt x="0" y="374903"/>
                </a:lnTo>
                <a:lnTo>
                  <a:pt x="0" y="533399"/>
                </a:lnTo>
                <a:lnTo>
                  <a:pt x="318515" y="533399"/>
                </a:lnTo>
                <a:lnTo>
                  <a:pt x="288036" y="618743"/>
                </a:lnTo>
                <a:lnTo>
                  <a:pt x="435863" y="672083"/>
                </a:lnTo>
                <a:lnTo>
                  <a:pt x="486155" y="533399"/>
                </a:lnTo>
                <a:lnTo>
                  <a:pt x="949451" y="533399"/>
                </a:lnTo>
                <a:lnTo>
                  <a:pt x="949451" y="374903"/>
                </a:lnTo>
                <a:lnTo>
                  <a:pt x="544067" y="374903"/>
                </a:lnTo>
                <a:lnTo>
                  <a:pt x="573023" y="295655"/>
                </a:lnTo>
                <a:lnTo>
                  <a:pt x="949451" y="295655"/>
                </a:lnTo>
                <a:lnTo>
                  <a:pt x="949451" y="138683"/>
                </a:lnTo>
                <a:lnTo>
                  <a:pt x="630935" y="138683"/>
                </a:lnTo>
                <a:lnTo>
                  <a:pt x="661415" y="53339"/>
                </a:lnTo>
                <a:lnTo>
                  <a:pt x="5120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576559" y="2194496"/>
            <a:ext cx="2553970" cy="116967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04800" marR="5080" indent="-292735">
              <a:lnSpc>
                <a:spcPts val="4210"/>
              </a:lnSpc>
              <a:spcBef>
                <a:spcPts val="725"/>
              </a:spcBef>
            </a:pPr>
            <a:r>
              <a:rPr sz="4000" spc="-5" dirty="0">
                <a:solidFill>
                  <a:srgbClr val="FFFFFF"/>
                </a:solidFill>
                <a:latin typeface="Cambria Math"/>
                <a:cs typeface="Cambria Math"/>
              </a:rPr>
              <a:t>Ma</a:t>
            </a:r>
            <a:r>
              <a:rPr sz="4000" spc="-10" dirty="0">
                <a:solidFill>
                  <a:srgbClr val="FFFFFF"/>
                </a:solidFill>
                <a:latin typeface="Cambria Math"/>
                <a:cs typeface="Cambria Math"/>
              </a:rPr>
              <a:t>n</a:t>
            </a:r>
            <a:r>
              <a:rPr sz="4000" spc="-5" dirty="0">
                <a:solidFill>
                  <a:srgbClr val="FFFFFF"/>
                </a:solidFill>
                <a:latin typeface="Cambria Math"/>
                <a:cs typeface="Cambria Math"/>
              </a:rPr>
              <a:t>aj</a:t>
            </a:r>
            <a:r>
              <a:rPr sz="4000" spc="-15" dirty="0">
                <a:solidFill>
                  <a:srgbClr val="FFFFFF"/>
                </a:solidFill>
                <a:latin typeface="Cambria Math"/>
                <a:cs typeface="Cambria Math"/>
              </a:rPr>
              <a:t>e</a:t>
            </a:r>
            <a:r>
              <a:rPr sz="4000" spc="-10" dirty="0">
                <a:solidFill>
                  <a:srgbClr val="FFFFFF"/>
                </a:solidFill>
                <a:latin typeface="Cambria Math"/>
                <a:cs typeface="Cambria Math"/>
              </a:rPr>
              <a:t>me</a:t>
            </a:r>
            <a:r>
              <a:rPr sz="4000" spc="-5" dirty="0">
                <a:solidFill>
                  <a:srgbClr val="FFFFFF"/>
                </a:solidFill>
                <a:latin typeface="Cambria Math"/>
                <a:cs typeface="Cambria Math"/>
              </a:rPr>
              <a:t>n  </a:t>
            </a:r>
            <a:r>
              <a:rPr sz="4000" spc="-20" dirty="0">
                <a:solidFill>
                  <a:srgbClr val="FFFFFF"/>
                </a:solidFill>
                <a:latin typeface="Cambria Math"/>
                <a:cs typeface="Cambria Math"/>
              </a:rPr>
              <a:t>Produksi</a:t>
            </a:r>
            <a:endParaRPr sz="4000">
              <a:latin typeface="Cambria Math"/>
              <a:cs typeface="Cambria Math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754123" y="3779520"/>
            <a:ext cx="695325" cy="2026920"/>
            <a:chOff x="1754123" y="3779520"/>
            <a:chExt cx="695325" cy="2026920"/>
          </a:xfrm>
        </p:grpSpPr>
        <p:sp>
          <p:nvSpPr>
            <p:cNvPr id="22" name="object 22"/>
            <p:cNvSpPr/>
            <p:nvPr/>
          </p:nvSpPr>
          <p:spPr>
            <a:xfrm>
              <a:off x="1763267" y="3779520"/>
              <a:ext cx="676910" cy="2016760"/>
            </a:xfrm>
            <a:custGeom>
              <a:avLst/>
              <a:gdLst/>
              <a:ahLst/>
              <a:cxnLst/>
              <a:rect l="l" t="t" r="r" b="b"/>
              <a:pathLst>
                <a:path w="676910" h="2016760">
                  <a:moveTo>
                    <a:pt x="169163" y="0"/>
                  </a:moveTo>
                  <a:lnTo>
                    <a:pt x="0" y="0"/>
                  </a:lnTo>
                  <a:lnTo>
                    <a:pt x="0" y="1636775"/>
                  </a:lnTo>
                  <a:lnTo>
                    <a:pt x="3875" y="1684679"/>
                  </a:lnTo>
                  <a:lnTo>
                    <a:pt x="15093" y="1730142"/>
                  </a:lnTo>
                  <a:lnTo>
                    <a:pt x="33041" y="1772550"/>
                  </a:lnTo>
                  <a:lnTo>
                    <a:pt x="57107" y="1811292"/>
                  </a:lnTo>
                  <a:lnTo>
                    <a:pt x="86677" y="1845754"/>
                  </a:lnTo>
                  <a:lnTo>
                    <a:pt x="121139" y="1875324"/>
                  </a:lnTo>
                  <a:lnTo>
                    <a:pt x="159881" y="1899390"/>
                  </a:lnTo>
                  <a:lnTo>
                    <a:pt x="202289" y="1917338"/>
                  </a:lnTo>
                  <a:lnTo>
                    <a:pt x="247752" y="1928556"/>
                  </a:lnTo>
                  <a:lnTo>
                    <a:pt x="295655" y="1932431"/>
                  </a:lnTo>
                  <a:lnTo>
                    <a:pt x="507491" y="1932431"/>
                  </a:lnTo>
                  <a:lnTo>
                    <a:pt x="507491" y="2016251"/>
                  </a:lnTo>
                  <a:lnTo>
                    <a:pt x="676655" y="1848611"/>
                  </a:lnTo>
                  <a:lnTo>
                    <a:pt x="507491" y="1679447"/>
                  </a:lnTo>
                  <a:lnTo>
                    <a:pt x="507491" y="1763267"/>
                  </a:lnTo>
                  <a:lnTo>
                    <a:pt x="295655" y="1763267"/>
                  </a:lnTo>
                  <a:lnTo>
                    <a:pt x="246316" y="1753361"/>
                  </a:lnTo>
                  <a:lnTo>
                    <a:pt x="206120" y="1726310"/>
                  </a:lnTo>
                  <a:lnTo>
                    <a:pt x="179069" y="1686115"/>
                  </a:lnTo>
                  <a:lnTo>
                    <a:pt x="169163" y="1636775"/>
                  </a:lnTo>
                  <a:lnTo>
                    <a:pt x="169163" y="0"/>
                  </a:lnTo>
                  <a:close/>
                </a:path>
              </a:pathLst>
            </a:custGeom>
            <a:solidFill>
              <a:srgbClr val="BF4F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754123" y="3779520"/>
              <a:ext cx="695325" cy="2026920"/>
            </a:xfrm>
            <a:custGeom>
              <a:avLst/>
              <a:gdLst/>
              <a:ahLst/>
              <a:cxnLst/>
              <a:rect l="l" t="t" r="r" b="b"/>
              <a:pathLst>
                <a:path w="695325" h="2026920">
                  <a:moveTo>
                    <a:pt x="507491" y="1932431"/>
                  </a:moveTo>
                  <a:lnTo>
                    <a:pt x="507491" y="2020823"/>
                  </a:lnTo>
                  <a:lnTo>
                    <a:pt x="509015" y="2023871"/>
                  </a:lnTo>
                  <a:lnTo>
                    <a:pt x="512063" y="2025395"/>
                  </a:lnTo>
                  <a:lnTo>
                    <a:pt x="516635" y="2026919"/>
                  </a:lnTo>
                  <a:lnTo>
                    <a:pt x="519683" y="2026919"/>
                  </a:lnTo>
                  <a:lnTo>
                    <a:pt x="530351" y="2016251"/>
                  </a:lnTo>
                  <a:lnTo>
                    <a:pt x="525779" y="2016251"/>
                  </a:lnTo>
                  <a:lnTo>
                    <a:pt x="509015" y="2010155"/>
                  </a:lnTo>
                  <a:lnTo>
                    <a:pt x="525779" y="1993391"/>
                  </a:lnTo>
                  <a:lnTo>
                    <a:pt x="525779" y="1941575"/>
                  </a:lnTo>
                  <a:lnTo>
                    <a:pt x="516635" y="1941575"/>
                  </a:lnTo>
                  <a:lnTo>
                    <a:pt x="507491" y="1932431"/>
                  </a:lnTo>
                  <a:close/>
                </a:path>
                <a:path w="695325" h="2026920">
                  <a:moveTo>
                    <a:pt x="525779" y="1993391"/>
                  </a:moveTo>
                  <a:lnTo>
                    <a:pt x="509015" y="2010155"/>
                  </a:lnTo>
                  <a:lnTo>
                    <a:pt x="525779" y="2016251"/>
                  </a:lnTo>
                  <a:lnTo>
                    <a:pt x="525779" y="1993391"/>
                  </a:lnTo>
                  <a:close/>
                </a:path>
                <a:path w="695325" h="2026920">
                  <a:moveTo>
                    <a:pt x="671321" y="1847849"/>
                  </a:moveTo>
                  <a:lnTo>
                    <a:pt x="525779" y="1993391"/>
                  </a:lnTo>
                  <a:lnTo>
                    <a:pt x="525779" y="2016251"/>
                  </a:lnTo>
                  <a:lnTo>
                    <a:pt x="530351" y="2016251"/>
                  </a:lnTo>
                  <a:lnTo>
                    <a:pt x="691895" y="1854707"/>
                  </a:lnTo>
                  <a:lnTo>
                    <a:pt x="678179" y="1854707"/>
                  </a:lnTo>
                  <a:lnTo>
                    <a:pt x="671321" y="1847849"/>
                  </a:lnTo>
                  <a:close/>
                </a:path>
                <a:path w="695325" h="2026920">
                  <a:moveTo>
                    <a:pt x="19811" y="0"/>
                  </a:moveTo>
                  <a:lnTo>
                    <a:pt x="0" y="0"/>
                  </a:lnTo>
                  <a:lnTo>
                    <a:pt x="0" y="1652015"/>
                  </a:lnTo>
                  <a:lnTo>
                    <a:pt x="1523" y="1668779"/>
                  </a:lnTo>
                  <a:lnTo>
                    <a:pt x="4571" y="1684019"/>
                  </a:lnTo>
                  <a:lnTo>
                    <a:pt x="6095" y="1697735"/>
                  </a:lnTo>
                  <a:lnTo>
                    <a:pt x="10667" y="1712975"/>
                  </a:lnTo>
                  <a:lnTo>
                    <a:pt x="13715" y="1728215"/>
                  </a:lnTo>
                  <a:lnTo>
                    <a:pt x="18287" y="1741931"/>
                  </a:lnTo>
                  <a:lnTo>
                    <a:pt x="36575" y="1781555"/>
                  </a:lnTo>
                  <a:lnTo>
                    <a:pt x="70103" y="1830323"/>
                  </a:lnTo>
                  <a:lnTo>
                    <a:pt x="111251" y="1871471"/>
                  </a:lnTo>
                  <a:lnTo>
                    <a:pt x="146303" y="1897379"/>
                  </a:lnTo>
                  <a:lnTo>
                    <a:pt x="160019" y="1904999"/>
                  </a:lnTo>
                  <a:lnTo>
                    <a:pt x="172211" y="1912619"/>
                  </a:lnTo>
                  <a:lnTo>
                    <a:pt x="185927" y="1918715"/>
                  </a:lnTo>
                  <a:lnTo>
                    <a:pt x="199644" y="1923287"/>
                  </a:lnTo>
                  <a:lnTo>
                    <a:pt x="214883" y="1927859"/>
                  </a:lnTo>
                  <a:lnTo>
                    <a:pt x="228600" y="1932431"/>
                  </a:lnTo>
                  <a:lnTo>
                    <a:pt x="259079" y="1938527"/>
                  </a:lnTo>
                  <a:lnTo>
                    <a:pt x="289559" y="1941575"/>
                  </a:lnTo>
                  <a:lnTo>
                    <a:pt x="507491" y="1941575"/>
                  </a:lnTo>
                  <a:lnTo>
                    <a:pt x="507491" y="1932431"/>
                  </a:lnTo>
                  <a:lnTo>
                    <a:pt x="525779" y="1932431"/>
                  </a:lnTo>
                  <a:lnTo>
                    <a:pt x="525779" y="1927859"/>
                  </a:lnTo>
                  <a:lnTo>
                    <a:pt x="521207" y="1923287"/>
                  </a:lnTo>
                  <a:lnTo>
                    <a:pt x="291083" y="1923287"/>
                  </a:lnTo>
                  <a:lnTo>
                    <a:pt x="275843" y="1921763"/>
                  </a:lnTo>
                  <a:lnTo>
                    <a:pt x="262127" y="1920239"/>
                  </a:lnTo>
                  <a:lnTo>
                    <a:pt x="234695" y="1914143"/>
                  </a:lnTo>
                  <a:lnTo>
                    <a:pt x="220979" y="1909571"/>
                  </a:lnTo>
                  <a:lnTo>
                    <a:pt x="207263" y="1906523"/>
                  </a:lnTo>
                  <a:lnTo>
                    <a:pt x="156971" y="1882139"/>
                  </a:lnTo>
                  <a:lnTo>
                    <a:pt x="123443" y="1857755"/>
                  </a:lnTo>
                  <a:lnTo>
                    <a:pt x="85343" y="1819655"/>
                  </a:lnTo>
                  <a:lnTo>
                    <a:pt x="60959" y="1786127"/>
                  </a:lnTo>
                  <a:lnTo>
                    <a:pt x="42671" y="1748027"/>
                  </a:lnTo>
                  <a:lnTo>
                    <a:pt x="36575" y="1735835"/>
                  </a:lnTo>
                  <a:lnTo>
                    <a:pt x="32003" y="1722119"/>
                  </a:lnTo>
                  <a:lnTo>
                    <a:pt x="22859" y="1680971"/>
                  </a:lnTo>
                  <a:lnTo>
                    <a:pt x="21335" y="1667255"/>
                  </a:lnTo>
                  <a:lnTo>
                    <a:pt x="19811" y="1652015"/>
                  </a:lnTo>
                  <a:lnTo>
                    <a:pt x="19811" y="0"/>
                  </a:lnTo>
                  <a:close/>
                </a:path>
                <a:path w="695325" h="2026920">
                  <a:moveTo>
                    <a:pt x="525779" y="1932431"/>
                  </a:moveTo>
                  <a:lnTo>
                    <a:pt x="507491" y="1932431"/>
                  </a:lnTo>
                  <a:lnTo>
                    <a:pt x="516635" y="1941575"/>
                  </a:lnTo>
                  <a:lnTo>
                    <a:pt x="525779" y="1941575"/>
                  </a:lnTo>
                  <a:lnTo>
                    <a:pt x="525779" y="1932431"/>
                  </a:lnTo>
                  <a:close/>
                </a:path>
                <a:path w="695325" h="2026920">
                  <a:moveTo>
                    <a:pt x="678179" y="1840991"/>
                  </a:moveTo>
                  <a:lnTo>
                    <a:pt x="671321" y="1847849"/>
                  </a:lnTo>
                  <a:lnTo>
                    <a:pt x="678179" y="1854707"/>
                  </a:lnTo>
                  <a:lnTo>
                    <a:pt x="678179" y="1840991"/>
                  </a:lnTo>
                  <a:close/>
                </a:path>
                <a:path w="695325" h="2026920">
                  <a:moveTo>
                    <a:pt x="691895" y="1840991"/>
                  </a:moveTo>
                  <a:lnTo>
                    <a:pt x="678179" y="1840991"/>
                  </a:lnTo>
                  <a:lnTo>
                    <a:pt x="678179" y="1854707"/>
                  </a:lnTo>
                  <a:lnTo>
                    <a:pt x="691895" y="1854707"/>
                  </a:lnTo>
                  <a:lnTo>
                    <a:pt x="694943" y="1851659"/>
                  </a:lnTo>
                  <a:lnTo>
                    <a:pt x="694943" y="1845563"/>
                  </a:lnTo>
                  <a:lnTo>
                    <a:pt x="691895" y="1840991"/>
                  </a:lnTo>
                  <a:close/>
                </a:path>
                <a:path w="695325" h="2026920">
                  <a:moveTo>
                    <a:pt x="528883" y="1679447"/>
                  </a:moveTo>
                  <a:lnTo>
                    <a:pt x="525779" y="1679447"/>
                  </a:lnTo>
                  <a:lnTo>
                    <a:pt x="525779" y="1702307"/>
                  </a:lnTo>
                  <a:lnTo>
                    <a:pt x="671321" y="1847849"/>
                  </a:lnTo>
                  <a:lnTo>
                    <a:pt x="678179" y="1840991"/>
                  </a:lnTo>
                  <a:lnTo>
                    <a:pt x="691895" y="1840991"/>
                  </a:lnTo>
                  <a:lnTo>
                    <a:pt x="528883" y="1679447"/>
                  </a:lnTo>
                  <a:close/>
                </a:path>
                <a:path w="695325" h="2026920">
                  <a:moveTo>
                    <a:pt x="188975" y="0"/>
                  </a:moveTo>
                  <a:lnTo>
                    <a:pt x="169163" y="0"/>
                  </a:lnTo>
                  <a:lnTo>
                    <a:pt x="169163" y="1638299"/>
                  </a:lnTo>
                  <a:lnTo>
                    <a:pt x="175259" y="1677923"/>
                  </a:lnTo>
                  <a:lnTo>
                    <a:pt x="192023" y="1712975"/>
                  </a:lnTo>
                  <a:lnTo>
                    <a:pt x="201167" y="1723643"/>
                  </a:lnTo>
                  <a:lnTo>
                    <a:pt x="208787" y="1734311"/>
                  </a:lnTo>
                  <a:lnTo>
                    <a:pt x="240791" y="1757171"/>
                  </a:lnTo>
                  <a:lnTo>
                    <a:pt x="278891" y="1770887"/>
                  </a:lnTo>
                  <a:lnTo>
                    <a:pt x="292607" y="1772411"/>
                  </a:lnTo>
                  <a:lnTo>
                    <a:pt x="304799" y="1773935"/>
                  </a:lnTo>
                  <a:lnTo>
                    <a:pt x="521207" y="1773935"/>
                  </a:lnTo>
                  <a:lnTo>
                    <a:pt x="525779" y="1769363"/>
                  </a:lnTo>
                  <a:lnTo>
                    <a:pt x="525779" y="1763267"/>
                  </a:lnTo>
                  <a:lnTo>
                    <a:pt x="507491" y="1763267"/>
                  </a:lnTo>
                  <a:lnTo>
                    <a:pt x="507491" y="1754123"/>
                  </a:lnTo>
                  <a:lnTo>
                    <a:pt x="292607" y="1754123"/>
                  </a:lnTo>
                  <a:lnTo>
                    <a:pt x="281939" y="1751075"/>
                  </a:lnTo>
                  <a:lnTo>
                    <a:pt x="269747" y="1749551"/>
                  </a:lnTo>
                  <a:lnTo>
                    <a:pt x="230123" y="1726691"/>
                  </a:lnTo>
                  <a:lnTo>
                    <a:pt x="202691" y="1693163"/>
                  </a:lnTo>
                  <a:lnTo>
                    <a:pt x="196595" y="1682495"/>
                  </a:lnTo>
                  <a:lnTo>
                    <a:pt x="193547" y="1671827"/>
                  </a:lnTo>
                  <a:lnTo>
                    <a:pt x="190500" y="1659635"/>
                  </a:lnTo>
                  <a:lnTo>
                    <a:pt x="188975" y="1648967"/>
                  </a:lnTo>
                  <a:lnTo>
                    <a:pt x="188975" y="0"/>
                  </a:lnTo>
                  <a:close/>
                </a:path>
                <a:path w="695325" h="2026920">
                  <a:moveTo>
                    <a:pt x="516635" y="1668779"/>
                  </a:moveTo>
                  <a:lnTo>
                    <a:pt x="512063" y="1670303"/>
                  </a:lnTo>
                  <a:lnTo>
                    <a:pt x="509015" y="1671827"/>
                  </a:lnTo>
                  <a:lnTo>
                    <a:pt x="507491" y="1674875"/>
                  </a:lnTo>
                  <a:lnTo>
                    <a:pt x="507491" y="1763267"/>
                  </a:lnTo>
                  <a:lnTo>
                    <a:pt x="516635" y="1754123"/>
                  </a:lnTo>
                  <a:lnTo>
                    <a:pt x="525779" y="1754123"/>
                  </a:lnTo>
                  <a:lnTo>
                    <a:pt x="525779" y="1702307"/>
                  </a:lnTo>
                  <a:lnTo>
                    <a:pt x="509015" y="1685543"/>
                  </a:lnTo>
                  <a:lnTo>
                    <a:pt x="525779" y="1679447"/>
                  </a:lnTo>
                  <a:lnTo>
                    <a:pt x="528883" y="1679447"/>
                  </a:lnTo>
                  <a:lnTo>
                    <a:pt x="519683" y="1670303"/>
                  </a:lnTo>
                  <a:lnTo>
                    <a:pt x="516635" y="1668779"/>
                  </a:lnTo>
                  <a:close/>
                </a:path>
                <a:path w="695325" h="2026920">
                  <a:moveTo>
                    <a:pt x="525779" y="1754123"/>
                  </a:moveTo>
                  <a:lnTo>
                    <a:pt x="516635" y="1754123"/>
                  </a:lnTo>
                  <a:lnTo>
                    <a:pt x="507491" y="1763267"/>
                  </a:lnTo>
                  <a:lnTo>
                    <a:pt x="525779" y="1763267"/>
                  </a:lnTo>
                  <a:lnTo>
                    <a:pt x="525779" y="1754123"/>
                  </a:lnTo>
                  <a:close/>
                </a:path>
                <a:path w="695325" h="2026920">
                  <a:moveTo>
                    <a:pt x="525779" y="1679447"/>
                  </a:moveTo>
                  <a:lnTo>
                    <a:pt x="509015" y="1685543"/>
                  </a:lnTo>
                  <a:lnTo>
                    <a:pt x="525779" y="1702307"/>
                  </a:lnTo>
                  <a:lnTo>
                    <a:pt x="525779" y="1679447"/>
                  </a:lnTo>
                  <a:close/>
                </a:path>
              </a:pathLst>
            </a:custGeom>
            <a:solidFill>
              <a:srgbClr val="8C38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8657843" y="3779520"/>
            <a:ext cx="685800" cy="658495"/>
            <a:chOff x="8657843" y="3779520"/>
            <a:chExt cx="685800" cy="658495"/>
          </a:xfrm>
        </p:grpSpPr>
        <p:sp>
          <p:nvSpPr>
            <p:cNvPr id="25" name="object 25"/>
            <p:cNvSpPr/>
            <p:nvPr/>
          </p:nvSpPr>
          <p:spPr>
            <a:xfrm>
              <a:off x="8668511" y="3779520"/>
              <a:ext cx="664845" cy="649605"/>
            </a:xfrm>
            <a:custGeom>
              <a:avLst/>
              <a:gdLst/>
              <a:ahLst/>
              <a:cxnLst/>
              <a:rect l="l" t="t" r="r" b="b"/>
              <a:pathLst>
                <a:path w="664845" h="649604">
                  <a:moveTo>
                    <a:pt x="166115" y="316992"/>
                  </a:moveTo>
                  <a:lnTo>
                    <a:pt x="0" y="483107"/>
                  </a:lnTo>
                  <a:lnTo>
                    <a:pt x="166115" y="649223"/>
                  </a:lnTo>
                  <a:lnTo>
                    <a:pt x="166115" y="565403"/>
                  </a:lnTo>
                  <a:lnTo>
                    <a:pt x="374903" y="565403"/>
                  </a:lnTo>
                  <a:lnTo>
                    <a:pt x="421896" y="561615"/>
                  </a:lnTo>
                  <a:lnTo>
                    <a:pt x="466465" y="550639"/>
                  </a:lnTo>
                  <a:lnTo>
                    <a:pt x="508017" y="533061"/>
                  </a:lnTo>
                  <a:lnTo>
                    <a:pt x="545957" y="509467"/>
                  </a:lnTo>
                  <a:lnTo>
                    <a:pt x="579691" y="480440"/>
                  </a:lnTo>
                  <a:lnTo>
                    <a:pt x="608624" y="446568"/>
                  </a:lnTo>
                  <a:lnTo>
                    <a:pt x="632162" y="408435"/>
                  </a:lnTo>
                  <a:lnTo>
                    <a:pt x="636002" y="399288"/>
                  </a:lnTo>
                  <a:lnTo>
                    <a:pt x="166115" y="399288"/>
                  </a:lnTo>
                  <a:lnTo>
                    <a:pt x="166115" y="316992"/>
                  </a:lnTo>
                  <a:close/>
                </a:path>
                <a:path w="664845" h="649604">
                  <a:moveTo>
                    <a:pt x="664463" y="0"/>
                  </a:moveTo>
                  <a:lnTo>
                    <a:pt x="498347" y="0"/>
                  </a:lnTo>
                  <a:lnTo>
                    <a:pt x="498347" y="274320"/>
                  </a:lnTo>
                  <a:lnTo>
                    <a:pt x="488703" y="323421"/>
                  </a:lnTo>
                  <a:lnTo>
                    <a:pt x="462343" y="363092"/>
                  </a:lnTo>
                  <a:lnTo>
                    <a:pt x="423124" y="389620"/>
                  </a:lnTo>
                  <a:lnTo>
                    <a:pt x="374903" y="399288"/>
                  </a:lnTo>
                  <a:lnTo>
                    <a:pt x="636002" y="399288"/>
                  </a:lnTo>
                  <a:lnTo>
                    <a:pt x="649711" y="366625"/>
                  </a:lnTo>
                  <a:lnTo>
                    <a:pt x="660676" y="321725"/>
                  </a:lnTo>
                  <a:lnTo>
                    <a:pt x="664463" y="274320"/>
                  </a:lnTo>
                  <a:lnTo>
                    <a:pt x="664463" y="0"/>
                  </a:lnTo>
                  <a:close/>
                </a:path>
              </a:pathLst>
            </a:custGeom>
            <a:solidFill>
              <a:srgbClr val="9ABA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657843" y="3779520"/>
              <a:ext cx="685800" cy="658495"/>
            </a:xfrm>
            <a:custGeom>
              <a:avLst/>
              <a:gdLst/>
              <a:ahLst/>
              <a:cxnLst/>
              <a:rect l="l" t="t" r="r" b="b"/>
              <a:pathLst>
                <a:path w="685800" h="658495">
                  <a:moveTo>
                    <a:pt x="176783" y="306324"/>
                  </a:moveTo>
                  <a:lnTo>
                    <a:pt x="173735" y="306324"/>
                  </a:lnTo>
                  <a:lnTo>
                    <a:pt x="0" y="480060"/>
                  </a:lnTo>
                  <a:lnTo>
                    <a:pt x="0" y="486155"/>
                  </a:lnTo>
                  <a:lnTo>
                    <a:pt x="4572" y="489203"/>
                  </a:lnTo>
                  <a:lnTo>
                    <a:pt x="173735" y="658367"/>
                  </a:lnTo>
                  <a:lnTo>
                    <a:pt x="176783" y="658367"/>
                  </a:lnTo>
                  <a:lnTo>
                    <a:pt x="181355" y="656843"/>
                  </a:lnTo>
                  <a:lnTo>
                    <a:pt x="184403" y="656843"/>
                  </a:lnTo>
                  <a:lnTo>
                    <a:pt x="187451" y="652271"/>
                  </a:lnTo>
                  <a:lnTo>
                    <a:pt x="187451" y="649223"/>
                  </a:lnTo>
                  <a:lnTo>
                    <a:pt x="167639" y="649223"/>
                  </a:lnTo>
                  <a:lnTo>
                    <a:pt x="167639" y="624839"/>
                  </a:lnTo>
                  <a:lnTo>
                    <a:pt x="32003" y="489203"/>
                  </a:lnTo>
                  <a:lnTo>
                    <a:pt x="18288" y="489203"/>
                  </a:lnTo>
                  <a:lnTo>
                    <a:pt x="18288" y="475488"/>
                  </a:lnTo>
                  <a:lnTo>
                    <a:pt x="32003" y="475488"/>
                  </a:lnTo>
                  <a:lnTo>
                    <a:pt x="167639" y="339852"/>
                  </a:lnTo>
                  <a:lnTo>
                    <a:pt x="167639" y="316992"/>
                  </a:lnTo>
                  <a:lnTo>
                    <a:pt x="187451" y="316992"/>
                  </a:lnTo>
                  <a:lnTo>
                    <a:pt x="187451" y="312420"/>
                  </a:lnTo>
                  <a:lnTo>
                    <a:pt x="184403" y="309372"/>
                  </a:lnTo>
                  <a:lnTo>
                    <a:pt x="181355" y="307848"/>
                  </a:lnTo>
                  <a:lnTo>
                    <a:pt x="176783" y="306324"/>
                  </a:lnTo>
                  <a:close/>
                </a:path>
                <a:path w="685800" h="658495">
                  <a:moveTo>
                    <a:pt x="167639" y="624839"/>
                  </a:moveTo>
                  <a:lnTo>
                    <a:pt x="167639" y="649223"/>
                  </a:lnTo>
                  <a:lnTo>
                    <a:pt x="184403" y="641603"/>
                  </a:lnTo>
                  <a:lnTo>
                    <a:pt x="167639" y="624839"/>
                  </a:lnTo>
                  <a:close/>
                </a:path>
                <a:path w="685800" h="658495">
                  <a:moveTo>
                    <a:pt x="685799" y="0"/>
                  </a:moveTo>
                  <a:lnTo>
                    <a:pt x="665987" y="0"/>
                  </a:lnTo>
                  <a:lnTo>
                    <a:pt x="665987" y="289560"/>
                  </a:lnTo>
                  <a:lnTo>
                    <a:pt x="664463" y="303275"/>
                  </a:lnTo>
                  <a:lnTo>
                    <a:pt x="656843" y="345948"/>
                  </a:lnTo>
                  <a:lnTo>
                    <a:pt x="644651" y="384048"/>
                  </a:lnTo>
                  <a:lnTo>
                    <a:pt x="624839" y="420624"/>
                  </a:lnTo>
                  <a:lnTo>
                    <a:pt x="618743" y="432815"/>
                  </a:lnTo>
                  <a:lnTo>
                    <a:pt x="583691" y="473963"/>
                  </a:lnTo>
                  <a:lnTo>
                    <a:pt x="542543" y="509015"/>
                  </a:lnTo>
                  <a:lnTo>
                    <a:pt x="530351" y="515111"/>
                  </a:lnTo>
                  <a:lnTo>
                    <a:pt x="518159" y="522731"/>
                  </a:lnTo>
                  <a:lnTo>
                    <a:pt x="481583" y="539495"/>
                  </a:lnTo>
                  <a:lnTo>
                    <a:pt x="428243" y="553211"/>
                  </a:lnTo>
                  <a:lnTo>
                    <a:pt x="413003" y="554735"/>
                  </a:lnTo>
                  <a:lnTo>
                    <a:pt x="399287" y="556259"/>
                  </a:lnTo>
                  <a:lnTo>
                    <a:pt x="172211" y="556259"/>
                  </a:lnTo>
                  <a:lnTo>
                    <a:pt x="167639" y="560831"/>
                  </a:lnTo>
                  <a:lnTo>
                    <a:pt x="167639" y="624839"/>
                  </a:lnTo>
                  <a:lnTo>
                    <a:pt x="184403" y="641603"/>
                  </a:lnTo>
                  <a:lnTo>
                    <a:pt x="167639" y="649223"/>
                  </a:lnTo>
                  <a:lnTo>
                    <a:pt x="187451" y="649223"/>
                  </a:lnTo>
                  <a:lnTo>
                    <a:pt x="187451" y="574547"/>
                  </a:lnTo>
                  <a:lnTo>
                    <a:pt x="176783" y="574547"/>
                  </a:lnTo>
                  <a:lnTo>
                    <a:pt x="187451" y="565403"/>
                  </a:lnTo>
                  <a:lnTo>
                    <a:pt x="460247" y="565403"/>
                  </a:lnTo>
                  <a:lnTo>
                    <a:pt x="473963" y="562355"/>
                  </a:lnTo>
                  <a:lnTo>
                    <a:pt x="489203" y="556259"/>
                  </a:lnTo>
                  <a:lnTo>
                    <a:pt x="501395" y="551687"/>
                  </a:lnTo>
                  <a:lnTo>
                    <a:pt x="553211" y="524255"/>
                  </a:lnTo>
                  <a:lnTo>
                    <a:pt x="597407" y="487679"/>
                  </a:lnTo>
                  <a:lnTo>
                    <a:pt x="633983" y="441960"/>
                  </a:lnTo>
                  <a:lnTo>
                    <a:pt x="655319" y="405384"/>
                  </a:lnTo>
                  <a:lnTo>
                    <a:pt x="672083" y="364236"/>
                  </a:lnTo>
                  <a:lnTo>
                    <a:pt x="675131" y="348996"/>
                  </a:lnTo>
                  <a:lnTo>
                    <a:pt x="679703" y="335280"/>
                  </a:lnTo>
                  <a:lnTo>
                    <a:pt x="681227" y="320039"/>
                  </a:lnTo>
                  <a:lnTo>
                    <a:pt x="684275" y="304800"/>
                  </a:lnTo>
                  <a:lnTo>
                    <a:pt x="684275" y="289560"/>
                  </a:lnTo>
                  <a:lnTo>
                    <a:pt x="685799" y="274320"/>
                  </a:lnTo>
                  <a:lnTo>
                    <a:pt x="685799" y="0"/>
                  </a:lnTo>
                  <a:close/>
                </a:path>
                <a:path w="685800" h="658495">
                  <a:moveTo>
                    <a:pt x="187451" y="565403"/>
                  </a:moveTo>
                  <a:lnTo>
                    <a:pt x="176783" y="574547"/>
                  </a:lnTo>
                  <a:lnTo>
                    <a:pt x="187451" y="574547"/>
                  </a:lnTo>
                  <a:lnTo>
                    <a:pt x="187451" y="565403"/>
                  </a:lnTo>
                  <a:close/>
                </a:path>
                <a:path w="685800" h="658495">
                  <a:moveTo>
                    <a:pt x="460247" y="565403"/>
                  </a:moveTo>
                  <a:lnTo>
                    <a:pt x="187451" y="565403"/>
                  </a:lnTo>
                  <a:lnTo>
                    <a:pt x="187451" y="574547"/>
                  </a:lnTo>
                  <a:lnTo>
                    <a:pt x="400811" y="574547"/>
                  </a:lnTo>
                  <a:lnTo>
                    <a:pt x="431291" y="571499"/>
                  </a:lnTo>
                  <a:lnTo>
                    <a:pt x="445007" y="568451"/>
                  </a:lnTo>
                  <a:lnTo>
                    <a:pt x="460247" y="565403"/>
                  </a:lnTo>
                  <a:close/>
                </a:path>
                <a:path w="685800" h="658495">
                  <a:moveTo>
                    <a:pt x="18288" y="475488"/>
                  </a:moveTo>
                  <a:lnTo>
                    <a:pt x="18288" y="489203"/>
                  </a:lnTo>
                  <a:lnTo>
                    <a:pt x="25145" y="482345"/>
                  </a:lnTo>
                  <a:lnTo>
                    <a:pt x="18288" y="475488"/>
                  </a:lnTo>
                  <a:close/>
                </a:path>
                <a:path w="685800" h="658495">
                  <a:moveTo>
                    <a:pt x="25145" y="482345"/>
                  </a:moveTo>
                  <a:lnTo>
                    <a:pt x="18288" y="489203"/>
                  </a:lnTo>
                  <a:lnTo>
                    <a:pt x="32003" y="489203"/>
                  </a:lnTo>
                  <a:lnTo>
                    <a:pt x="25145" y="482345"/>
                  </a:lnTo>
                  <a:close/>
                </a:path>
                <a:path w="685800" h="658495">
                  <a:moveTo>
                    <a:pt x="32003" y="475488"/>
                  </a:moveTo>
                  <a:lnTo>
                    <a:pt x="18288" y="475488"/>
                  </a:lnTo>
                  <a:lnTo>
                    <a:pt x="25145" y="482345"/>
                  </a:lnTo>
                  <a:lnTo>
                    <a:pt x="32003" y="475488"/>
                  </a:lnTo>
                  <a:close/>
                </a:path>
                <a:path w="685800" h="658495">
                  <a:moveTo>
                    <a:pt x="187451" y="316992"/>
                  </a:moveTo>
                  <a:lnTo>
                    <a:pt x="167639" y="316992"/>
                  </a:lnTo>
                  <a:lnTo>
                    <a:pt x="184403" y="323088"/>
                  </a:lnTo>
                  <a:lnTo>
                    <a:pt x="167639" y="339852"/>
                  </a:lnTo>
                  <a:lnTo>
                    <a:pt x="167639" y="405384"/>
                  </a:lnTo>
                  <a:lnTo>
                    <a:pt x="172211" y="408432"/>
                  </a:lnTo>
                  <a:lnTo>
                    <a:pt x="397763" y="408432"/>
                  </a:lnTo>
                  <a:lnTo>
                    <a:pt x="411479" y="406908"/>
                  </a:lnTo>
                  <a:lnTo>
                    <a:pt x="423671" y="403860"/>
                  </a:lnTo>
                  <a:lnTo>
                    <a:pt x="437387" y="399288"/>
                  </a:lnTo>
                  <a:lnTo>
                    <a:pt x="187451" y="399288"/>
                  </a:lnTo>
                  <a:lnTo>
                    <a:pt x="176783" y="390144"/>
                  </a:lnTo>
                  <a:lnTo>
                    <a:pt x="187451" y="390144"/>
                  </a:lnTo>
                  <a:lnTo>
                    <a:pt x="187451" y="316992"/>
                  </a:lnTo>
                  <a:close/>
                </a:path>
                <a:path w="685800" h="658495">
                  <a:moveTo>
                    <a:pt x="187451" y="390144"/>
                  </a:moveTo>
                  <a:lnTo>
                    <a:pt x="176783" y="390144"/>
                  </a:lnTo>
                  <a:lnTo>
                    <a:pt x="187451" y="399288"/>
                  </a:lnTo>
                  <a:lnTo>
                    <a:pt x="187451" y="390144"/>
                  </a:lnTo>
                  <a:close/>
                </a:path>
                <a:path w="685800" h="658495">
                  <a:moveTo>
                    <a:pt x="519683" y="0"/>
                  </a:moveTo>
                  <a:lnTo>
                    <a:pt x="499871" y="0"/>
                  </a:lnTo>
                  <a:lnTo>
                    <a:pt x="499871" y="286512"/>
                  </a:lnTo>
                  <a:lnTo>
                    <a:pt x="498347" y="297180"/>
                  </a:lnTo>
                  <a:lnTo>
                    <a:pt x="473963" y="347472"/>
                  </a:lnTo>
                  <a:lnTo>
                    <a:pt x="440435" y="376427"/>
                  </a:lnTo>
                  <a:lnTo>
                    <a:pt x="397763" y="388620"/>
                  </a:lnTo>
                  <a:lnTo>
                    <a:pt x="385571" y="390144"/>
                  </a:lnTo>
                  <a:lnTo>
                    <a:pt x="187451" y="390144"/>
                  </a:lnTo>
                  <a:lnTo>
                    <a:pt x="187451" y="399288"/>
                  </a:lnTo>
                  <a:lnTo>
                    <a:pt x="437387" y="399288"/>
                  </a:lnTo>
                  <a:lnTo>
                    <a:pt x="448055" y="393192"/>
                  </a:lnTo>
                  <a:lnTo>
                    <a:pt x="460247" y="387096"/>
                  </a:lnTo>
                  <a:lnTo>
                    <a:pt x="502919" y="339852"/>
                  </a:lnTo>
                  <a:lnTo>
                    <a:pt x="516635" y="301751"/>
                  </a:lnTo>
                  <a:lnTo>
                    <a:pt x="519683" y="275844"/>
                  </a:lnTo>
                  <a:lnTo>
                    <a:pt x="519683" y="0"/>
                  </a:lnTo>
                  <a:close/>
                </a:path>
                <a:path w="685800" h="658495">
                  <a:moveTo>
                    <a:pt x="167639" y="316992"/>
                  </a:moveTo>
                  <a:lnTo>
                    <a:pt x="167639" y="339852"/>
                  </a:lnTo>
                  <a:lnTo>
                    <a:pt x="184403" y="323088"/>
                  </a:lnTo>
                  <a:lnTo>
                    <a:pt x="167639" y="316992"/>
                  </a:lnTo>
                  <a:close/>
                </a:path>
              </a:pathLst>
            </a:custGeom>
            <a:solidFill>
              <a:srgbClr val="7089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527807" y="3785394"/>
            <a:ext cx="6687184" cy="2673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62735" marR="636905" indent="-516890" algn="r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solidFill>
                  <a:srgbClr val="4F6228"/>
                </a:solidFill>
                <a:latin typeface="Cambria Math"/>
                <a:cs typeface="Cambria Math"/>
              </a:rPr>
              <a:t>Kumpulan aktivitas </a:t>
            </a:r>
            <a:r>
              <a:rPr sz="2800" spc="-5" dirty="0">
                <a:solidFill>
                  <a:srgbClr val="4F6228"/>
                </a:solidFill>
                <a:latin typeface="Cambria Math"/>
                <a:cs typeface="Cambria Math"/>
              </a:rPr>
              <a:t>untuk </a:t>
            </a:r>
            <a:r>
              <a:rPr sz="2800" spc="-15" dirty="0">
                <a:solidFill>
                  <a:srgbClr val="4F6228"/>
                </a:solidFill>
                <a:latin typeface="Cambria Math"/>
                <a:cs typeface="Cambria Math"/>
              </a:rPr>
              <a:t>proses </a:t>
            </a:r>
            <a:r>
              <a:rPr sz="2800" spc="-605" dirty="0">
                <a:solidFill>
                  <a:srgbClr val="4F6228"/>
                </a:solidFill>
                <a:latin typeface="Cambria Math"/>
                <a:cs typeface="Cambria Math"/>
              </a:rPr>
              <a:t> </a:t>
            </a:r>
            <a:r>
              <a:rPr sz="2800" spc="-5" dirty="0">
                <a:solidFill>
                  <a:srgbClr val="4F6228"/>
                </a:solidFill>
                <a:latin typeface="Cambria Math"/>
                <a:cs typeface="Cambria Math"/>
              </a:rPr>
              <a:t>penciptaan </a:t>
            </a:r>
            <a:r>
              <a:rPr sz="2800" spc="-15" dirty="0">
                <a:solidFill>
                  <a:srgbClr val="4F6228"/>
                </a:solidFill>
                <a:latin typeface="Cambria Math"/>
                <a:cs typeface="Cambria Math"/>
              </a:rPr>
              <a:t>barang/jasa, </a:t>
            </a:r>
            <a:r>
              <a:rPr sz="2800" spc="-10" dirty="0">
                <a:solidFill>
                  <a:srgbClr val="4F6228"/>
                </a:solidFill>
                <a:latin typeface="Cambria Math"/>
                <a:cs typeface="Cambria Math"/>
              </a:rPr>
              <a:t>guna </a:t>
            </a:r>
            <a:r>
              <a:rPr sz="2800" spc="-605" dirty="0">
                <a:solidFill>
                  <a:srgbClr val="4F6228"/>
                </a:solidFill>
                <a:latin typeface="Cambria Math"/>
                <a:cs typeface="Cambria Math"/>
              </a:rPr>
              <a:t> </a:t>
            </a:r>
            <a:r>
              <a:rPr sz="2800" spc="-10" dirty="0">
                <a:solidFill>
                  <a:srgbClr val="4F6228"/>
                </a:solidFill>
                <a:latin typeface="Cambria Math"/>
                <a:cs typeface="Cambria Math"/>
              </a:rPr>
              <a:t>memperoleh</a:t>
            </a:r>
            <a:r>
              <a:rPr sz="2800" spc="-25" dirty="0">
                <a:solidFill>
                  <a:srgbClr val="4F6228"/>
                </a:solidFill>
                <a:latin typeface="Cambria Math"/>
                <a:cs typeface="Cambria Math"/>
              </a:rPr>
              <a:t> </a:t>
            </a:r>
            <a:r>
              <a:rPr sz="2800" spc="-5" dirty="0">
                <a:solidFill>
                  <a:srgbClr val="4F6228"/>
                </a:solidFill>
                <a:latin typeface="Cambria Math"/>
                <a:cs typeface="Cambria Math"/>
              </a:rPr>
              <a:t>nilai</a:t>
            </a:r>
            <a:r>
              <a:rPr sz="2800" spc="-20" dirty="0">
                <a:solidFill>
                  <a:srgbClr val="4F6228"/>
                </a:solidFill>
                <a:latin typeface="Cambria Math"/>
                <a:cs typeface="Cambria Math"/>
              </a:rPr>
              <a:t> </a:t>
            </a:r>
            <a:r>
              <a:rPr sz="2800" spc="-10" dirty="0">
                <a:solidFill>
                  <a:srgbClr val="4F6228"/>
                </a:solidFill>
                <a:latin typeface="Cambria Math"/>
                <a:cs typeface="Cambria Math"/>
              </a:rPr>
              <a:t>tambah</a:t>
            </a:r>
            <a:endParaRPr sz="2800">
              <a:latin typeface="Cambria Math"/>
              <a:cs typeface="Cambria Math"/>
            </a:endParaRPr>
          </a:p>
          <a:p>
            <a:pPr marL="12700" marR="5080">
              <a:lnSpc>
                <a:spcPct val="100000"/>
              </a:lnSpc>
              <a:spcBef>
                <a:spcPts val="690"/>
              </a:spcBef>
            </a:pPr>
            <a:r>
              <a:rPr sz="2800" spc="-15" dirty="0">
                <a:solidFill>
                  <a:srgbClr val="FF0000"/>
                </a:solidFill>
                <a:latin typeface="Cambria Math"/>
                <a:cs typeface="Cambria Math"/>
              </a:rPr>
              <a:t>Kumpulan aktivitas </a:t>
            </a:r>
            <a:r>
              <a:rPr sz="2800" spc="-5" dirty="0">
                <a:solidFill>
                  <a:srgbClr val="FF0000"/>
                </a:solidFill>
                <a:latin typeface="Cambria Math"/>
                <a:cs typeface="Cambria Math"/>
              </a:rPr>
              <a:t>untuk </a:t>
            </a:r>
            <a:r>
              <a:rPr sz="2800" spc="-10" dirty="0">
                <a:solidFill>
                  <a:srgbClr val="FF0000"/>
                </a:solidFill>
                <a:latin typeface="Cambria Math"/>
                <a:cs typeface="Cambria Math"/>
              </a:rPr>
              <a:t>memperoleh nilai </a:t>
            </a:r>
            <a:r>
              <a:rPr sz="2800" spc="-60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mbria Math"/>
                <a:cs typeface="Cambria Math"/>
              </a:rPr>
              <a:t>tambah</a:t>
            </a:r>
            <a:r>
              <a:rPr sz="2800" spc="-2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mbria Math"/>
                <a:cs typeface="Cambria Math"/>
              </a:rPr>
              <a:t>barang/jasa</a:t>
            </a:r>
            <a:r>
              <a:rPr sz="280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mbria Math"/>
                <a:cs typeface="Cambria Math"/>
              </a:rPr>
              <a:t>melalui </a:t>
            </a:r>
            <a:r>
              <a:rPr sz="2800" spc="-15" dirty="0">
                <a:solidFill>
                  <a:srgbClr val="FF0000"/>
                </a:solidFill>
                <a:latin typeface="Cambria Math"/>
                <a:cs typeface="Cambria Math"/>
              </a:rPr>
              <a:t>transformasi </a:t>
            </a:r>
            <a:r>
              <a:rPr sz="2800" spc="-1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mbria Math"/>
                <a:cs typeface="Cambria Math"/>
              </a:rPr>
              <a:t>input</a:t>
            </a:r>
            <a:r>
              <a:rPr sz="2800" spc="-2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mbria Math"/>
                <a:cs typeface="Cambria Math"/>
              </a:rPr>
              <a:t>menjadi</a:t>
            </a:r>
            <a:r>
              <a:rPr sz="2800" spc="-5" dirty="0">
                <a:solidFill>
                  <a:srgbClr val="FF0000"/>
                </a:solidFill>
                <a:latin typeface="Cambria Math"/>
                <a:cs typeface="Cambria Math"/>
              </a:rPr>
              <a:t> output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29" name="object 2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60813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45" dirty="0"/>
              <a:t>P</a:t>
            </a:r>
            <a:r>
              <a:rPr sz="4400" spc="-295" dirty="0"/>
              <a:t>r</a:t>
            </a:r>
            <a:r>
              <a:rPr sz="4400" spc="-220" dirty="0"/>
              <a:t>o</a:t>
            </a:r>
            <a:r>
              <a:rPr sz="4400" spc="-165" dirty="0"/>
              <a:t>s</a:t>
            </a:r>
            <a:r>
              <a:rPr sz="4400" spc="-229" dirty="0"/>
              <a:t>e</a:t>
            </a:r>
            <a:r>
              <a:rPr sz="4400" spc="-130" dirty="0"/>
              <a:t>s</a:t>
            </a:r>
            <a:r>
              <a:rPr sz="4400" spc="-100" dirty="0"/>
              <a:t> </a:t>
            </a:r>
            <a:r>
              <a:rPr sz="4400" spc="-330" dirty="0"/>
              <a:t>P</a:t>
            </a:r>
            <a:r>
              <a:rPr sz="4400" spc="-220" dirty="0"/>
              <a:t>e</a:t>
            </a:r>
            <a:r>
              <a:rPr sz="4400" spc="-235" dirty="0"/>
              <a:t>r</a:t>
            </a:r>
            <a:r>
              <a:rPr sz="4400" spc="-145" dirty="0"/>
              <a:t>t</a:t>
            </a:r>
            <a:r>
              <a:rPr sz="4400" spc="-245" dirty="0"/>
              <a:t>a</a:t>
            </a:r>
            <a:r>
              <a:rPr sz="4400" spc="-330" dirty="0"/>
              <a:t>m</a:t>
            </a:r>
            <a:r>
              <a:rPr sz="4400" spc="-245" dirty="0"/>
              <a:t>baha</a:t>
            </a:r>
            <a:r>
              <a:rPr sz="4400" spc="-200" dirty="0"/>
              <a:t>n</a:t>
            </a:r>
            <a:r>
              <a:rPr sz="4400" spc="-114" dirty="0"/>
              <a:t> </a:t>
            </a:r>
            <a:r>
              <a:rPr sz="4400" spc="-45" dirty="0"/>
              <a:t>N</a:t>
            </a:r>
            <a:r>
              <a:rPr sz="4400" spc="-175" dirty="0"/>
              <a:t>i</a:t>
            </a:r>
            <a:r>
              <a:rPr sz="4400" spc="-170" dirty="0"/>
              <a:t>l</a:t>
            </a:r>
            <a:r>
              <a:rPr sz="4400" spc="-229" dirty="0"/>
              <a:t>a</a:t>
            </a:r>
            <a:r>
              <a:rPr sz="4400" spc="-160" dirty="0"/>
              <a:t>i</a:t>
            </a:r>
            <a:endParaRPr sz="4400"/>
          </a:p>
        </p:txBody>
      </p:sp>
      <p:grpSp>
        <p:nvGrpSpPr>
          <p:cNvPr id="4" name="object 4"/>
          <p:cNvGrpSpPr/>
          <p:nvPr/>
        </p:nvGrpSpPr>
        <p:grpSpPr>
          <a:xfrm>
            <a:off x="1674875" y="2898648"/>
            <a:ext cx="2062480" cy="882650"/>
            <a:chOff x="1674875" y="2898648"/>
            <a:chExt cx="2062480" cy="882650"/>
          </a:xfrm>
        </p:grpSpPr>
        <p:sp>
          <p:nvSpPr>
            <p:cNvPr id="5" name="object 5"/>
            <p:cNvSpPr/>
            <p:nvPr/>
          </p:nvSpPr>
          <p:spPr>
            <a:xfrm>
              <a:off x="1684019" y="2907792"/>
              <a:ext cx="2044064" cy="873760"/>
            </a:xfrm>
            <a:custGeom>
              <a:avLst/>
              <a:gdLst/>
              <a:ahLst/>
              <a:cxnLst/>
              <a:rect l="l" t="t" r="r" b="b"/>
              <a:pathLst>
                <a:path w="2044064" h="873760">
                  <a:moveTo>
                    <a:pt x="1845563" y="0"/>
                  </a:moveTo>
                  <a:lnTo>
                    <a:pt x="196595" y="0"/>
                  </a:lnTo>
                  <a:lnTo>
                    <a:pt x="151635" y="5216"/>
                  </a:lnTo>
                  <a:lnTo>
                    <a:pt x="110301" y="20083"/>
                  </a:lnTo>
                  <a:lnTo>
                    <a:pt x="73791" y="43427"/>
                  </a:lnTo>
                  <a:lnTo>
                    <a:pt x="43307" y="74076"/>
                  </a:lnTo>
                  <a:lnTo>
                    <a:pt x="20047" y="110856"/>
                  </a:lnTo>
                  <a:lnTo>
                    <a:pt x="5211" y="152595"/>
                  </a:lnTo>
                  <a:lnTo>
                    <a:pt x="0" y="198120"/>
                  </a:lnTo>
                  <a:lnTo>
                    <a:pt x="0" y="873251"/>
                  </a:lnTo>
                  <a:lnTo>
                    <a:pt x="2043683" y="873251"/>
                  </a:lnTo>
                  <a:lnTo>
                    <a:pt x="2043683" y="198120"/>
                  </a:lnTo>
                  <a:lnTo>
                    <a:pt x="2038467" y="152595"/>
                  </a:lnTo>
                  <a:lnTo>
                    <a:pt x="2023600" y="110856"/>
                  </a:lnTo>
                  <a:lnTo>
                    <a:pt x="2000256" y="74076"/>
                  </a:lnTo>
                  <a:lnTo>
                    <a:pt x="1969607" y="43427"/>
                  </a:lnTo>
                  <a:lnTo>
                    <a:pt x="1932827" y="20083"/>
                  </a:lnTo>
                  <a:lnTo>
                    <a:pt x="1891088" y="5216"/>
                  </a:lnTo>
                  <a:lnTo>
                    <a:pt x="1845563" y="0"/>
                  </a:lnTo>
                  <a:close/>
                </a:path>
              </a:pathLst>
            </a:custGeom>
            <a:solidFill>
              <a:srgbClr val="4BA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74875" y="2898648"/>
              <a:ext cx="2062480" cy="882650"/>
            </a:xfrm>
            <a:custGeom>
              <a:avLst/>
              <a:gdLst/>
              <a:ahLst/>
              <a:cxnLst/>
              <a:rect l="l" t="t" r="r" b="b"/>
              <a:pathLst>
                <a:path w="2062479" h="882650">
                  <a:moveTo>
                    <a:pt x="1876043" y="0"/>
                  </a:moveTo>
                  <a:lnTo>
                    <a:pt x="205739" y="0"/>
                  </a:lnTo>
                  <a:lnTo>
                    <a:pt x="184404" y="1524"/>
                  </a:lnTo>
                  <a:lnTo>
                    <a:pt x="144780" y="9144"/>
                  </a:lnTo>
                  <a:lnTo>
                    <a:pt x="106680" y="24384"/>
                  </a:lnTo>
                  <a:lnTo>
                    <a:pt x="74675" y="47244"/>
                  </a:lnTo>
                  <a:lnTo>
                    <a:pt x="45719" y="74676"/>
                  </a:lnTo>
                  <a:lnTo>
                    <a:pt x="24383" y="108204"/>
                  </a:lnTo>
                  <a:lnTo>
                    <a:pt x="9143" y="144780"/>
                  </a:lnTo>
                  <a:lnTo>
                    <a:pt x="0" y="185928"/>
                  </a:lnTo>
                  <a:lnTo>
                    <a:pt x="0" y="882395"/>
                  </a:lnTo>
                  <a:lnTo>
                    <a:pt x="18287" y="882395"/>
                  </a:lnTo>
                  <a:lnTo>
                    <a:pt x="18405" y="205740"/>
                  </a:lnTo>
                  <a:lnTo>
                    <a:pt x="19812" y="187452"/>
                  </a:lnTo>
                  <a:lnTo>
                    <a:pt x="33527" y="132588"/>
                  </a:lnTo>
                  <a:lnTo>
                    <a:pt x="60959" y="86868"/>
                  </a:lnTo>
                  <a:lnTo>
                    <a:pt x="102107" y="50292"/>
                  </a:lnTo>
                  <a:lnTo>
                    <a:pt x="150875" y="27432"/>
                  </a:lnTo>
                  <a:lnTo>
                    <a:pt x="207263" y="18288"/>
                  </a:lnTo>
                  <a:lnTo>
                    <a:pt x="1941575" y="18288"/>
                  </a:lnTo>
                  <a:lnTo>
                    <a:pt x="1935479" y="15240"/>
                  </a:lnTo>
                  <a:lnTo>
                    <a:pt x="1895855" y="3048"/>
                  </a:lnTo>
                  <a:lnTo>
                    <a:pt x="1876043" y="0"/>
                  </a:lnTo>
                  <a:close/>
                </a:path>
                <a:path w="2062479" h="882650">
                  <a:moveTo>
                    <a:pt x="1941575" y="18288"/>
                  </a:moveTo>
                  <a:lnTo>
                    <a:pt x="1854707" y="18288"/>
                  </a:lnTo>
                  <a:lnTo>
                    <a:pt x="1874519" y="19812"/>
                  </a:lnTo>
                  <a:lnTo>
                    <a:pt x="1892807" y="22860"/>
                  </a:lnTo>
                  <a:lnTo>
                    <a:pt x="1929383" y="33528"/>
                  </a:lnTo>
                  <a:lnTo>
                    <a:pt x="1975103" y="62484"/>
                  </a:lnTo>
                  <a:lnTo>
                    <a:pt x="2011679" y="102108"/>
                  </a:lnTo>
                  <a:lnTo>
                    <a:pt x="2034539" y="150876"/>
                  </a:lnTo>
                  <a:lnTo>
                    <a:pt x="2043566" y="205740"/>
                  </a:lnTo>
                  <a:lnTo>
                    <a:pt x="2043683" y="882395"/>
                  </a:lnTo>
                  <a:lnTo>
                    <a:pt x="2061971" y="882395"/>
                  </a:lnTo>
                  <a:lnTo>
                    <a:pt x="2061971" y="205740"/>
                  </a:lnTo>
                  <a:lnTo>
                    <a:pt x="2060447" y="184404"/>
                  </a:lnTo>
                  <a:lnTo>
                    <a:pt x="2052827" y="144780"/>
                  </a:lnTo>
                  <a:lnTo>
                    <a:pt x="2037587" y="108204"/>
                  </a:lnTo>
                  <a:lnTo>
                    <a:pt x="2014727" y="74676"/>
                  </a:lnTo>
                  <a:lnTo>
                    <a:pt x="1970531" y="35052"/>
                  </a:lnTo>
                  <a:lnTo>
                    <a:pt x="1953767" y="24384"/>
                  </a:lnTo>
                  <a:lnTo>
                    <a:pt x="1941575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819592" y="2912601"/>
            <a:ext cx="1478915" cy="918844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306705">
              <a:lnSpc>
                <a:spcPct val="100000"/>
              </a:lnSpc>
              <a:spcBef>
                <a:spcPts val="735"/>
              </a:spcBef>
            </a:pPr>
            <a:r>
              <a:rPr sz="2400" b="1" u="heavy" spc="-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M</a:t>
            </a:r>
            <a:r>
              <a:rPr sz="2400" b="1" u="heavy" spc="-1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</a:t>
            </a:r>
            <a:r>
              <a:rPr sz="2400" b="1" u="heavy" spc="-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s</a:t>
            </a:r>
            <a:r>
              <a:rPr sz="2400" b="1" u="heavy" spc="-13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u</a:t>
            </a:r>
            <a:r>
              <a:rPr sz="2400" b="1" u="heavy" spc="-21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k</a:t>
            </a:r>
            <a:r>
              <a:rPr sz="2400" b="1" u="heavy" spc="-1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</a:t>
            </a:r>
            <a:r>
              <a:rPr sz="2400" b="1" u="heavy" spc="-11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n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400" spc="-40" dirty="0">
                <a:latin typeface="Cambria Math"/>
                <a:cs typeface="Cambria Math"/>
              </a:rPr>
              <a:t>Tanah</a:t>
            </a:r>
            <a:endParaRPr sz="2400">
              <a:latin typeface="Cambria Math"/>
              <a:cs typeface="Cambria Math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931920" y="2898648"/>
            <a:ext cx="5527675" cy="882650"/>
            <a:chOff x="3931920" y="2898648"/>
            <a:chExt cx="5527675" cy="882650"/>
          </a:xfrm>
        </p:grpSpPr>
        <p:sp>
          <p:nvSpPr>
            <p:cNvPr id="9" name="object 9"/>
            <p:cNvSpPr/>
            <p:nvPr/>
          </p:nvSpPr>
          <p:spPr>
            <a:xfrm>
              <a:off x="3931920" y="3640836"/>
              <a:ext cx="336550" cy="140335"/>
            </a:xfrm>
            <a:custGeom>
              <a:avLst/>
              <a:gdLst/>
              <a:ahLst/>
              <a:cxnLst/>
              <a:rect l="l" t="t" r="r" b="b"/>
              <a:pathLst>
                <a:path w="336550" h="140335">
                  <a:moveTo>
                    <a:pt x="216408" y="0"/>
                  </a:moveTo>
                  <a:lnTo>
                    <a:pt x="216408" y="102107"/>
                  </a:lnTo>
                  <a:lnTo>
                    <a:pt x="0" y="102107"/>
                  </a:lnTo>
                  <a:lnTo>
                    <a:pt x="0" y="140207"/>
                  </a:lnTo>
                  <a:lnTo>
                    <a:pt x="336344" y="140207"/>
                  </a:lnTo>
                  <a:lnTo>
                    <a:pt x="216408" y="0"/>
                  </a:lnTo>
                  <a:close/>
                </a:path>
              </a:pathLst>
            </a:custGeom>
            <a:solidFill>
              <a:srgbClr val="4BA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44568" y="2907792"/>
              <a:ext cx="2044064" cy="873760"/>
            </a:xfrm>
            <a:custGeom>
              <a:avLst/>
              <a:gdLst/>
              <a:ahLst/>
              <a:cxnLst/>
              <a:rect l="l" t="t" r="r" b="b"/>
              <a:pathLst>
                <a:path w="2044065" h="873760">
                  <a:moveTo>
                    <a:pt x="1847087" y="0"/>
                  </a:moveTo>
                  <a:lnTo>
                    <a:pt x="198120" y="0"/>
                  </a:lnTo>
                  <a:lnTo>
                    <a:pt x="152595" y="5216"/>
                  </a:lnTo>
                  <a:lnTo>
                    <a:pt x="110856" y="20083"/>
                  </a:lnTo>
                  <a:lnTo>
                    <a:pt x="74076" y="43427"/>
                  </a:lnTo>
                  <a:lnTo>
                    <a:pt x="43427" y="74076"/>
                  </a:lnTo>
                  <a:lnTo>
                    <a:pt x="20083" y="110856"/>
                  </a:lnTo>
                  <a:lnTo>
                    <a:pt x="5216" y="152595"/>
                  </a:lnTo>
                  <a:lnTo>
                    <a:pt x="0" y="198120"/>
                  </a:lnTo>
                  <a:lnTo>
                    <a:pt x="0" y="873251"/>
                  </a:lnTo>
                  <a:lnTo>
                    <a:pt x="2043683" y="873251"/>
                  </a:lnTo>
                  <a:lnTo>
                    <a:pt x="2043683" y="198120"/>
                  </a:lnTo>
                  <a:lnTo>
                    <a:pt x="2038472" y="152595"/>
                  </a:lnTo>
                  <a:lnTo>
                    <a:pt x="2023636" y="110856"/>
                  </a:lnTo>
                  <a:lnTo>
                    <a:pt x="2000376" y="74076"/>
                  </a:lnTo>
                  <a:lnTo>
                    <a:pt x="1969892" y="43427"/>
                  </a:lnTo>
                  <a:lnTo>
                    <a:pt x="1933382" y="20083"/>
                  </a:lnTo>
                  <a:lnTo>
                    <a:pt x="1892048" y="5216"/>
                  </a:lnTo>
                  <a:lnTo>
                    <a:pt x="1847087" y="0"/>
                  </a:lnTo>
                  <a:close/>
                </a:path>
              </a:pathLst>
            </a:custGeom>
            <a:solidFill>
              <a:srgbClr val="60E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35424" y="2898648"/>
              <a:ext cx="2062480" cy="882650"/>
            </a:xfrm>
            <a:custGeom>
              <a:avLst/>
              <a:gdLst/>
              <a:ahLst/>
              <a:cxnLst/>
              <a:rect l="l" t="t" r="r" b="b"/>
              <a:pathLst>
                <a:path w="2062479" h="882650">
                  <a:moveTo>
                    <a:pt x="1876043" y="0"/>
                  </a:moveTo>
                  <a:lnTo>
                    <a:pt x="205739" y="0"/>
                  </a:lnTo>
                  <a:lnTo>
                    <a:pt x="185927" y="1524"/>
                  </a:lnTo>
                  <a:lnTo>
                    <a:pt x="144779" y="9144"/>
                  </a:lnTo>
                  <a:lnTo>
                    <a:pt x="108203" y="24384"/>
                  </a:lnTo>
                  <a:lnTo>
                    <a:pt x="74675" y="47244"/>
                  </a:lnTo>
                  <a:lnTo>
                    <a:pt x="47243" y="74676"/>
                  </a:lnTo>
                  <a:lnTo>
                    <a:pt x="24383" y="108204"/>
                  </a:lnTo>
                  <a:lnTo>
                    <a:pt x="9143" y="144780"/>
                  </a:lnTo>
                  <a:lnTo>
                    <a:pt x="1523" y="185928"/>
                  </a:lnTo>
                  <a:lnTo>
                    <a:pt x="0" y="207264"/>
                  </a:lnTo>
                  <a:lnTo>
                    <a:pt x="0" y="882395"/>
                  </a:lnTo>
                  <a:lnTo>
                    <a:pt x="18287" y="882395"/>
                  </a:lnTo>
                  <a:lnTo>
                    <a:pt x="18287" y="207264"/>
                  </a:lnTo>
                  <a:lnTo>
                    <a:pt x="19812" y="187452"/>
                  </a:lnTo>
                  <a:lnTo>
                    <a:pt x="33527" y="132588"/>
                  </a:lnTo>
                  <a:lnTo>
                    <a:pt x="62483" y="86868"/>
                  </a:lnTo>
                  <a:lnTo>
                    <a:pt x="102107" y="50292"/>
                  </a:lnTo>
                  <a:lnTo>
                    <a:pt x="150875" y="27432"/>
                  </a:lnTo>
                  <a:lnTo>
                    <a:pt x="207263" y="18288"/>
                  </a:lnTo>
                  <a:lnTo>
                    <a:pt x="1941575" y="18288"/>
                  </a:lnTo>
                  <a:lnTo>
                    <a:pt x="1935479" y="15240"/>
                  </a:lnTo>
                  <a:lnTo>
                    <a:pt x="1917191" y="9144"/>
                  </a:lnTo>
                  <a:lnTo>
                    <a:pt x="1897379" y="3048"/>
                  </a:lnTo>
                  <a:lnTo>
                    <a:pt x="1876043" y="0"/>
                  </a:lnTo>
                  <a:close/>
                </a:path>
                <a:path w="2062479" h="882650">
                  <a:moveTo>
                    <a:pt x="1941575" y="18288"/>
                  </a:moveTo>
                  <a:lnTo>
                    <a:pt x="1856231" y="18288"/>
                  </a:lnTo>
                  <a:lnTo>
                    <a:pt x="1876043" y="19812"/>
                  </a:lnTo>
                  <a:lnTo>
                    <a:pt x="1894331" y="22860"/>
                  </a:lnTo>
                  <a:lnTo>
                    <a:pt x="1946147" y="41148"/>
                  </a:lnTo>
                  <a:lnTo>
                    <a:pt x="1988819" y="74676"/>
                  </a:lnTo>
                  <a:lnTo>
                    <a:pt x="2020823" y="117348"/>
                  </a:lnTo>
                  <a:lnTo>
                    <a:pt x="2039111" y="169164"/>
                  </a:lnTo>
                  <a:lnTo>
                    <a:pt x="2043683" y="207264"/>
                  </a:lnTo>
                  <a:lnTo>
                    <a:pt x="2043683" y="882395"/>
                  </a:lnTo>
                  <a:lnTo>
                    <a:pt x="2061971" y="882395"/>
                  </a:lnTo>
                  <a:lnTo>
                    <a:pt x="2061971" y="184404"/>
                  </a:lnTo>
                  <a:lnTo>
                    <a:pt x="2058923" y="164592"/>
                  </a:lnTo>
                  <a:lnTo>
                    <a:pt x="2046731" y="124968"/>
                  </a:lnTo>
                  <a:lnTo>
                    <a:pt x="2026919" y="89916"/>
                  </a:lnTo>
                  <a:lnTo>
                    <a:pt x="2001011" y="59436"/>
                  </a:lnTo>
                  <a:lnTo>
                    <a:pt x="1970531" y="35052"/>
                  </a:lnTo>
                  <a:lnTo>
                    <a:pt x="1953767" y="24384"/>
                  </a:lnTo>
                  <a:lnTo>
                    <a:pt x="1941575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792467" y="3640836"/>
              <a:ext cx="337185" cy="140335"/>
            </a:xfrm>
            <a:custGeom>
              <a:avLst/>
              <a:gdLst/>
              <a:ahLst/>
              <a:cxnLst/>
              <a:rect l="l" t="t" r="r" b="b"/>
              <a:pathLst>
                <a:path w="337184" h="140335">
                  <a:moveTo>
                    <a:pt x="216408" y="0"/>
                  </a:moveTo>
                  <a:lnTo>
                    <a:pt x="216408" y="102107"/>
                  </a:lnTo>
                  <a:lnTo>
                    <a:pt x="0" y="102107"/>
                  </a:lnTo>
                  <a:lnTo>
                    <a:pt x="0" y="140207"/>
                  </a:lnTo>
                  <a:lnTo>
                    <a:pt x="337189" y="140207"/>
                  </a:lnTo>
                  <a:lnTo>
                    <a:pt x="216408" y="0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406640" y="2907792"/>
              <a:ext cx="2042160" cy="873760"/>
            </a:xfrm>
            <a:custGeom>
              <a:avLst/>
              <a:gdLst/>
              <a:ahLst/>
              <a:cxnLst/>
              <a:rect l="l" t="t" r="r" b="b"/>
              <a:pathLst>
                <a:path w="2042159" h="873760">
                  <a:moveTo>
                    <a:pt x="1845563" y="0"/>
                  </a:moveTo>
                  <a:lnTo>
                    <a:pt x="196596" y="0"/>
                  </a:lnTo>
                  <a:lnTo>
                    <a:pt x="151155" y="5216"/>
                  </a:lnTo>
                  <a:lnTo>
                    <a:pt x="109634" y="20083"/>
                  </a:lnTo>
                  <a:lnTo>
                    <a:pt x="73151" y="43427"/>
                  </a:lnTo>
                  <a:lnTo>
                    <a:pt x="42827" y="74076"/>
                  </a:lnTo>
                  <a:lnTo>
                    <a:pt x="19780" y="110856"/>
                  </a:lnTo>
                  <a:lnTo>
                    <a:pt x="5131" y="152595"/>
                  </a:lnTo>
                  <a:lnTo>
                    <a:pt x="0" y="198120"/>
                  </a:lnTo>
                  <a:lnTo>
                    <a:pt x="0" y="873251"/>
                  </a:lnTo>
                  <a:lnTo>
                    <a:pt x="2042159" y="873251"/>
                  </a:lnTo>
                  <a:lnTo>
                    <a:pt x="2042159" y="198120"/>
                  </a:lnTo>
                  <a:lnTo>
                    <a:pt x="2037028" y="152595"/>
                  </a:lnTo>
                  <a:lnTo>
                    <a:pt x="2022379" y="110856"/>
                  </a:lnTo>
                  <a:lnTo>
                    <a:pt x="1999332" y="74076"/>
                  </a:lnTo>
                  <a:lnTo>
                    <a:pt x="1969007" y="43427"/>
                  </a:lnTo>
                  <a:lnTo>
                    <a:pt x="1932525" y="20083"/>
                  </a:lnTo>
                  <a:lnTo>
                    <a:pt x="1891004" y="5216"/>
                  </a:lnTo>
                  <a:lnTo>
                    <a:pt x="1845563" y="0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395971" y="2898648"/>
              <a:ext cx="2063750" cy="882650"/>
            </a:xfrm>
            <a:custGeom>
              <a:avLst/>
              <a:gdLst/>
              <a:ahLst/>
              <a:cxnLst/>
              <a:rect l="l" t="t" r="r" b="b"/>
              <a:pathLst>
                <a:path w="2063750" h="882650">
                  <a:moveTo>
                    <a:pt x="1877567" y="0"/>
                  </a:moveTo>
                  <a:lnTo>
                    <a:pt x="207263" y="0"/>
                  </a:lnTo>
                  <a:lnTo>
                    <a:pt x="185927" y="1524"/>
                  </a:lnTo>
                  <a:lnTo>
                    <a:pt x="144779" y="9144"/>
                  </a:lnTo>
                  <a:lnTo>
                    <a:pt x="108203" y="24384"/>
                  </a:lnTo>
                  <a:lnTo>
                    <a:pt x="74675" y="47244"/>
                  </a:lnTo>
                  <a:lnTo>
                    <a:pt x="47243" y="74676"/>
                  </a:lnTo>
                  <a:lnTo>
                    <a:pt x="25907" y="108204"/>
                  </a:lnTo>
                  <a:lnTo>
                    <a:pt x="9143" y="144780"/>
                  </a:lnTo>
                  <a:lnTo>
                    <a:pt x="1524" y="185928"/>
                  </a:lnTo>
                  <a:lnTo>
                    <a:pt x="0" y="882395"/>
                  </a:lnTo>
                  <a:lnTo>
                    <a:pt x="19811" y="882395"/>
                  </a:lnTo>
                  <a:lnTo>
                    <a:pt x="19811" y="187452"/>
                  </a:lnTo>
                  <a:lnTo>
                    <a:pt x="22859" y="167640"/>
                  </a:lnTo>
                  <a:lnTo>
                    <a:pt x="42671" y="117348"/>
                  </a:lnTo>
                  <a:lnTo>
                    <a:pt x="74675" y="73152"/>
                  </a:lnTo>
                  <a:lnTo>
                    <a:pt x="118871" y="41148"/>
                  </a:lnTo>
                  <a:lnTo>
                    <a:pt x="170687" y="22860"/>
                  </a:lnTo>
                  <a:lnTo>
                    <a:pt x="207263" y="18288"/>
                  </a:lnTo>
                  <a:lnTo>
                    <a:pt x="1942591" y="18288"/>
                  </a:lnTo>
                  <a:lnTo>
                    <a:pt x="1937003" y="15240"/>
                  </a:lnTo>
                  <a:lnTo>
                    <a:pt x="1897379" y="3048"/>
                  </a:lnTo>
                  <a:lnTo>
                    <a:pt x="1877567" y="0"/>
                  </a:lnTo>
                  <a:close/>
                </a:path>
                <a:path w="2063750" h="882650">
                  <a:moveTo>
                    <a:pt x="1942591" y="18288"/>
                  </a:moveTo>
                  <a:lnTo>
                    <a:pt x="1856231" y="18288"/>
                  </a:lnTo>
                  <a:lnTo>
                    <a:pt x="1876043" y="19812"/>
                  </a:lnTo>
                  <a:lnTo>
                    <a:pt x="1894331" y="22860"/>
                  </a:lnTo>
                  <a:lnTo>
                    <a:pt x="1946147" y="41148"/>
                  </a:lnTo>
                  <a:lnTo>
                    <a:pt x="2001011" y="86868"/>
                  </a:lnTo>
                  <a:lnTo>
                    <a:pt x="2029967" y="134112"/>
                  </a:lnTo>
                  <a:lnTo>
                    <a:pt x="2043683" y="187452"/>
                  </a:lnTo>
                  <a:lnTo>
                    <a:pt x="2043683" y="882395"/>
                  </a:lnTo>
                  <a:lnTo>
                    <a:pt x="2063495" y="882395"/>
                  </a:lnTo>
                  <a:lnTo>
                    <a:pt x="2063495" y="205740"/>
                  </a:lnTo>
                  <a:lnTo>
                    <a:pt x="2061971" y="184404"/>
                  </a:lnTo>
                  <a:lnTo>
                    <a:pt x="2054351" y="144780"/>
                  </a:lnTo>
                  <a:lnTo>
                    <a:pt x="2037587" y="108204"/>
                  </a:lnTo>
                  <a:lnTo>
                    <a:pt x="2016251" y="74676"/>
                  </a:lnTo>
                  <a:lnTo>
                    <a:pt x="1972055" y="35052"/>
                  </a:lnTo>
                  <a:lnTo>
                    <a:pt x="1953767" y="24384"/>
                  </a:lnTo>
                  <a:lnTo>
                    <a:pt x="1942591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541741" y="2912601"/>
            <a:ext cx="1624330" cy="918844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306705">
              <a:lnSpc>
                <a:spcPct val="100000"/>
              </a:lnSpc>
              <a:spcBef>
                <a:spcPts val="735"/>
              </a:spcBef>
            </a:pPr>
            <a:r>
              <a:rPr sz="2400" b="1" u="heavy" spc="-1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Keluaran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400" spc="-5" dirty="0">
                <a:latin typeface="Cambria Math"/>
                <a:cs typeface="Cambria Math"/>
              </a:rPr>
              <a:t>B</a:t>
            </a:r>
            <a:r>
              <a:rPr sz="2400" dirty="0">
                <a:latin typeface="Cambria Math"/>
                <a:cs typeface="Cambria Math"/>
              </a:rPr>
              <a:t>a</a:t>
            </a:r>
            <a:r>
              <a:rPr sz="2400" spc="-35" dirty="0">
                <a:latin typeface="Cambria Math"/>
                <a:cs typeface="Cambria Math"/>
              </a:rPr>
              <a:t>r</a:t>
            </a:r>
            <a:r>
              <a:rPr sz="2400" dirty="0">
                <a:latin typeface="Cambria Math"/>
                <a:cs typeface="Cambria Math"/>
              </a:rPr>
              <a:t>an</a:t>
            </a:r>
            <a:r>
              <a:rPr sz="2400" spc="5" dirty="0">
                <a:latin typeface="Cambria Math"/>
                <a:cs typeface="Cambria Math"/>
              </a:rPr>
              <a:t>g</a:t>
            </a:r>
            <a:r>
              <a:rPr sz="2400" spc="-5" dirty="0">
                <a:latin typeface="Cambria Math"/>
                <a:cs typeface="Cambria Math"/>
              </a:rPr>
              <a:t>/J</a:t>
            </a:r>
            <a:r>
              <a:rPr sz="2400" dirty="0">
                <a:latin typeface="Cambria Math"/>
                <a:cs typeface="Cambria Math"/>
              </a:rPr>
              <a:t>a</a:t>
            </a:r>
            <a:r>
              <a:rPr sz="2400" spc="-5" dirty="0">
                <a:latin typeface="Cambria Math"/>
                <a:cs typeface="Cambria Math"/>
              </a:rPr>
              <a:t>sa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406395" y="2456688"/>
            <a:ext cx="6141720" cy="297180"/>
          </a:xfrm>
          <a:custGeom>
            <a:avLst/>
            <a:gdLst/>
            <a:ahLst/>
            <a:cxnLst/>
            <a:rect l="l" t="t" r="r" b="b"/>
            <a:pathLst>
              <a:path w="6141720" h="297180">
                <a:moveTo>
                  <a:pt x="3032759" y="41148"/>
                </a:moveTo>
                <a:lnTo>
                  <a:pt x="3032759" y="42672"/>
                </a:lnTo>
                <a:lnTo>
                  <a:pt x="3029711" y="57912"/>
                </a:lnTo>
                <a:lnTo>
                  <a:pt x="3025139" y="65531"/>
                </a:lnTo>
                <a:lnTo>
                  <a:pt x="3020567" y="74675"/>
                </a:lnTo>
                <a:lnTo>
                  <a:pt x="2987039" y="103631"/>
                </a:lnTo>
                <a:lnTo>
                  <a:pt x="2950463" y="118871"/>
                </a:lnTo>
                <a:lnTo>
                  <a:pt x="2904743" y="128015"/>
                </a:lnTo>
                <a:lnTo>
                  <a:pt x="219455" y="128015"/>
                </a:lnTo>
                <a:lnTo>
                  <a:pt x="176783" y="131063"/>
                </a:lnTo>
                <a:lnTo>
                  <a:pt x="137160" y="140207"/>
                </a:lnTo>
                <a:lnTo>
                  <a:pt x="100583" y="153923"/>
                </a:lnTo>
                <a:lnTo>
                  <a:pt x="67056" y="173735"/>
                </a:lnTo>
                <a:lnTo>
                  <a:pt x="28956" y="211835"/>
                </a:lnTo>
                <a:lnTo>
                  <a:pt x="4572" y="260603"/>
                </a:lnTo>
                <a:lnTo>
                  <a:pt x="0" y="278891"/>
                </a:lnTo>
                <a:lnTo>
                  <a:pt x="0" y="292607"/>
                </a:lnTo>
                <a:lnTo>
                  <a:pt x="76200" y="297179"/>
                </a:lnTo>
                <a:lnTo>
                  <a:pt x="76200" y="284987"/>
                </a:lnTo>
                <a:lnTo>
                  <a:pt x="85343" y="262127"/>
                </a:lnTo>
                <a:lnTo>
                  <a:pt x="91439" y="254507"/>
                </a:lnTo>
                <a:lnTo>
                  <a:pt x="105156" y="240791"/>
                </a:lnTo>
                <a:lnTo>
                  <a:pt x="114300" y="234695"/>
                </a:lnTo>
                <a:lnTo>
                  <a:pt x="124968" y="227075"/>
                </a:lnTo>
                <a:lnTo>
                  <a:pt x="135636" y="222503"/>
                </a:lnTo>
                <a:lnTo>
                  <a:pt x="147827" y="216407"/>
                </a:lnTo>
                <a:lnTo>
                  <a:pt x="161543" y="211835"/>
                </a:lnTo>
                <a:lnTo>
                  <a:pt x="175259" y="208787"/>
                </a:lnTo>
                <a:lnTo>
                  <a:pt x="190499" y="205739"/>
                </a:lnTo>
                <a:lnTo>
                  <a:pt x="205739" y="204215"/>
                </a:lnTo>
                <a:lnTo>
                  <a:pt x="2907791" y="204215"/>
                </a:lnTo>
                <a:lnTo>
                  <a:pt x="2929127" y="201167"/>
                </a:lnTo>
                <a:lnTo>
                  <a:pt x="2968751" y="193547"/>
                </a:lnTo>
                <a:lnTo>
                  <a:pt x="3005327" y="179831"/>
                </a:lnTo>
                <a:lnTo>
                  <a:pt x="3052571" y="149351"/>
                </a:lnTo>
                <a:lnTo>
                  <a:pt x="3071108" y="130962"/>
                </a:lnTo>
                <a:lnTo>
                  <a:pt x="3061715" y="120395"/>
                </a:lnTo>
                <a:lnTo>
                  <a:pt x="3051047" y="105155"/>
                </a:lnTo>
                <a:lnTo>
                  <a:pt x="3043427" y="88391"/>
                </a:lnTo>
                <a:lnTo>
                  <a:pt x="3037331" y="71627"/>
                </a:lnTo>
                <a:lnTo>
                  <a:pt x="3034283" y="53339"/>
                </a:lnTo>
                <a:lnTo>
                  <a:pt x="3032759" y="41148"/>
                </a:lnTo>
                <a:close/>
              </a:path>
              <a:path w="6141720" h="297180">
                <a:moveTo>
                  <a:pt x="3109637" y="41148"/>
                </a:moveTo>
                <a:lnTo>
                  <a:pt x="3108959" y="41148"/>
                </a:lnTo>
                <a:lnTo>
                  <a:pt x="3107435" y="59436"/>
                </a:lnTo>
                <a:lnTo>
                  <a:pt x="3102863" y="76200"/>
                </a:lnTo>
                <a:lnTo>
                  <a:pt x="3096767" y="92963"/>
                </a:lnTo>
                <a:lnTo>
                  <a:pt x="3087623" y="109727"/>
                </a:lnTo>
                <a:lnTo>
                  <a:pt x="3071108" y="130962"/>
                </a:lnTo>
                <a:lnTo>
                  <a:pt x="3086099" y="147827"/>
                </a:lnTo>
                <a:lnTo>
                  <a:pt x="3133343" y="178307"/>
                </a:lnTo>
                <a:lnTo>
                  <a:pt x="3169919" y="192023"/>
                </a:lnTo>
                <a:lnTo>
                  <a:pt x="3209543" y="201167"/>
                </a:lnTo>
                <a:lnTo>
                  <a:pt x="3230879" y="204215"/>
                </a:lnTo>
                <a:lnTo>
                  <a:pt x="5920739" y="204215"/>
                </a:lnTo>
                <a:lnTo>
                  <a:pt x="5939027" y="205739"/>
                </a:lnTo>
                <a:lnTo>
                  <a:pt x="5996939" y="217931"/>
                </a:lnTo>
                <a:lnTo>
                  <a:pt x="6030467" y="236219"/>
                </a:lnTo>
                <a:lnTo>
                  <a:pt x="6062471" y="274319"/>
                </a:lnTo>
                <a:lnTo>
                  <a:pt x="6065519" y="289559"/>
                </a:lnTo>
                <a:lnTo>
                  <a:pt x="6065519" y="297179"/>
                </a:lnTo>
                <a:lnTo>
                  <a:pt x="6141719" y="292607"/>
                </a:lnTo>
                <a:lnTo>
                  <a:pt x="6129527" y="239267"/>
                </a:lnTo>
                <a:lnTo>
                  <a:pt x="6099047" y="195071"/>
                </a:lnTo>
                <a:lnTo>
                  <a:pt x="6054851" y="161543"/>
                </a:lnTo>
                <a:lnTo>
                  <a:pt x="6001511" y="138683"/>
                </a:lnTo>
                <a:lnTo>
                  <a:pt x="5961887" y="131063"/>
                </a:lnTo>
                <a:lnTo>
                  <a:pt x="5920739" y="128015"/>
                </a:lnTo>
                <a:lnTo>
                  <a:pt x="3238499" y="128015"/>
                </a:lnTo>
                <a:lnTo>
                  <a:pt x="3223259" y="126491"/>
                </a:lnTo>
                <a:lnTo>
                  <a:pt x="3209543" y="123443"/>
                </a:lnTo>
                <a:lnTo>
                  <a:pt x="3194303" y="120395"/>
                </a:lnTo>
                <a:lnTo>
                  <a:pt x="3169919" y="111251"/>
                </a:lnTo>
                <a:lnTo>
                  <a:pt x="3157727" y="105155"/>
                </a:lnTo>
                <a:lnTo>
                  <a:pt x="3148583" y="99060"/>
                </a:lnTo>
                <a:lnTo>
                  <a:pt x="3139439" y="91439"/>
                </a:lnTo>
                <a:lnTo>
                  <a:pt x="3130295" y="85343"/>
                </a:lnTo>
                <a:lnTo>
                  <a:pt x="3124199" y="77724"/>
                </a:lnTo>
                <a:lnTo>
                  <a:pt x="3115055" y="62483"/>
                </a:lnTo>
                <a:lnTo>
                  <a:pt x="3112007" y="54863"/>
                </a:lnTo>
                <a:lnTo>
                  <a:pt x="3110483" y="48767"/>
                </a:lnTo>
                <a:lnTo>
                  <a:pt x="3109637" y="41148"/>
                </a:lnTo>
                <a:close/>
              </a:path>
              <a:path w="6141720" h="297180">
                <a:moveTo>
                  <a:pt x="3070859" y="0"/>
                </a:moveTo>
                <a:lnTo>
                  <a:pt x="3056762" y="2690"/>
                </a:lnTo>
                <a:lnTo>
                  <a:pt x="3044951" y="10096"/>
                </a:lnTo>
                <a:lnTo>
                  <a:pt x="3036569" y="21216"/>
                </a:lnTo>
                <a:lnTo>
                  <a:pt x="3032759" y="35051"/>
                </a:lnTo>
                <a:lnTo>
                  <a:pt x="3032759" y="41148"/>
                </a:lnTo>
                <a:lnTo>
                  <a:pt x="3043427" y="88391"/>
                </a:lnTo>
                <a:lnTo>
                  <a:pt x="3071108" y="130962"/>
                </a:lnTo>
                <a:lnTo>
                  <a:pt x="3087623" y="109727"/>
                </a:lnTo>
                <a:lnTo>
                  <a:pt x="3096767" y="92963"/>
                </a:lnTo>
                <a:lnTo>
                  <a:pt x="3102863" y="76200"/>
                </a:lnTo>
                <a:lnTo>
                  <a:pt x="3107435" y="59436"/>
                </a:lnTo>
                <a:lnTo>
                  <a:pt x="3108959" y="41148"/>
                </a:lnTo>
                <a:lnTo>
                  <a:pt x="3109637" y="41148"/>
                </a:lnTo>
                <a:lnTo>
                  <a:pt x="3108959" y="35051"/>
                </a:lnTo>
                <a:lnTo>
                  <a:pt x="3105149" y="21216"/>
                </a:lnTo>
                <a:lnTo>
                  <a:pt x="3096767" y="10096"/>
                </a:lnTo>
                <a:lnTo>
                  <a:pt x="3084956" y="2690"/>
                </a:lnTo>
                <a:lnTo>
                  <a:pt x="3070859" y="0"/>
                </a:lnTo>
                <a:close/>
              </a:path>
            </a:pathLst>
          </a:custGeom>
          <a:solidFill>
            <a:srgbClr val="B8CD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574649" y="2017446"/>
            <a:ext cx="19989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0" dirty="0">
                <a:latin typeface="Cambria"/>
                <a:cs typeface="Cambria"/>
              </a:rPr>
              <a:t>N</a:t>
            </a:r>
            <a:r>
              <a:rPr sz="2800" b="1" spc="-105" dirty="0">
                <a:latin typeface="Cambria"/>
                <a:cs typeface="Cambria"/>
              </a:rPr>
              <a:t>i</a:t>
            </a:r>
            <a:r>
              <a:rPr sz="2800" b="1" spc="-110" dirty="0">
                <a:latin typeface="Cambria"/>
                <a:cs typeface="Cambria"/>
              </a:rPr>
              <a:t>l</a:t>
            </a:r>
            <a:r>
              <a:rPr sz="2800" b="1" spc="-160" dirty="0">
                <a:latin typeface="Cambria"/>
                <a:cs typeface="Cambria"/>
              </a:rPr>
              <a:t>a</a:t>
            </a:r>
            <a:r>
              <a:rPr sz="2800" b="1" spc="-105" dirty="0">
                <a:latin typeface="Cambria"/>
                <a:cs typeface="Cambria"/>
              </a:rPr>
              <a:t>i</a:t>
            </a:r>
            <a:r>
              <a:rPr sz="2800" b="1" spc="-85" dirty="0">
                <a:latin typeface="Cambria"/>
                <a:cs typeface="Cambria"/>
              </a:rPr>
              <a:t> </a:t>
            </a:r>
            <a:r>
              <a:rPr sz="2800" b="1" spc="-370" dirty="0">
                <a:latin typeface="Cambria"/>
                <a:cs typeface="Cambria"/>
              </a:rPr>
              <a:t>T</a:t>
            </a:r>
            <a:r>
              <a:rPr sz="2800" b="1" spc="-145" dirty="0">
                <a:latin typeface="Cambria"/>
                <a:cs typeface="Cambria"/>
              </a:rPr>
              <a:t>a</a:t>
            </a:r>
            <a:r>
              <a:rPr sz="2800" b="1" spc="-190" dirty="0">
                <a:latin typeface="Cambria"/>
                <a:cs typeface="Cambria"/>
              </a:rPr>
              <a:t>m</a:t>
            </a:r>
            <a:r>
              <a:rPr sz="2800" b="1" spc="-160" dirty="0">
                <a:latin typeface="Cambria"/>
                <a:cs typeface="Cambria"/>
              </a:rPr>
              <a:t>b</a:t>
            </a:r>
            <a:r>
              <a:rPr sz="2800" b="1" spc="-170" dirty="0">
                <a:latin typeface="Cambria"/>
                <a:cs typeface="Cambria"/>
              </a:rPr>
              <a:t>a</a:t>
            </a:r>
            <a:r>
              <a:rPr sz="2800" b="1" spc="-130" dirty="0">
                <a:latin typeface="Cambria"/>
                <a:cs typeface="Cambria"/>
              </a:rPr>
              <a:t>h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8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72668" y="3779520"/>
            <a:ext cx="9142730" cy="3427729"/>
            <a:chOff x="772668" y="3779520"/>
            <a:chExt cx="9142730" cy="3427729"/>
          </a:xfrm>
        </p:grpSpPr>
        <p:sp>
          <p:nvSpPr>
            <p:cNvPr id="20" name="object 20"/>
            <p:cNvSpPr/>
            <p:nvPr/>
          </p:nvSpPr>
          <p:spPr>
            <a:xfrm>
              <a:off x="772668" y="3779520"/>
              <a:ext cx="9142730" cy="3427729"/>
            </a:xfrm>
            <a:custGeom>
              <a:avLst/>
              <a:gdLst/>
              <a:ahLst/>
              <a:cxnLst/>
              <a:rect l="l" t="t" r="r" b="b"/>
              <a:pathLst>
                <a:path w="9142730" h="3427729">
                  <a:moveTo>
                    <a:pt x="0" y="3427475"/>
                  </a:moveTo>
                  <a:lnTo>
                    <a:pt x="9142475" y="3427475"/>
                  </a:lnTo>
                  <a:lnTo>
                    <a:pt x="9142475" y="0"/>
                  </a:lnTo>
                  <a:lnTo>
                    <a:pt x="0" y="0"/>
                  </a:lnTo>
                  <a:lnTo>
                    <a:pt x="0" y="342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684019" y="3779520"/>
              <a:ext cx="2044064" cy="1102360"/>
            </a:xfrm>
            <a:custGeom>
              <a:avLst/>
              <a:gdLst/>
              <a:ahLst/>
              <a:cxnLst/>
              <a:rect l="l" t="t" r="r" b="b"/>
              <a:pathLst>
                <a:path w="2044064" h="1102360">
                  <a:moveTo>
                    <a:pt x="2043683" y="0"/>
                  </a:moveTo>
                  <a:lnTo>
                    <a:pt x="0" y="0"/>
                  </a:lnTo>
                  <a:lnTo>
                    <a:pt x="0" y="903731"/>
                  </a:lnTo>
                  <a:lnTo>
                    <a:pt x="5211" y="949256"/>
                  </a:lnTo>
                  <a:lnTo>
                    <a:pt x="20047" y="990995"/>
                  </a:lnTo>
                  <a:lnTo>
                    <a:pt x="43307" y="1027775"/>
                  </a:lnTo>
                  <a:lnTo>
                    <a:pt x="73791" y="1058424"/>
                  </a:lnTo>
                  <a:lnTo>
                    <a:pt x="110301" y="1081768"/>
                  </a:lnTo>
                  <a:lnTo>
                    <a:pt x="151635" y="1096635"/>
                  </a:lnTo>
                  <a:lnTo>
                    <a:pt x="196595" y="1101851"/>
                  </a:lnTo>
                  <a:lnTo>
                    <a:pt x="1845563" y="1101851"/>
                  </a:lnTo>
                  <a:lnTo>
                    <a:pt x="1891088" y="1096635"/>
                  </a:lnTo>
                  <a:lnTo>
                    <a:pt x="1932827" y="1081768"/>
                  </a:lnTo>
                  <a:lnTo>
                    <a:pt x="1969607" y="1058424"/>
                  </a:lnTo>
                  <a:lnTo>
                    <a:pt x="2000256" y="1027775"/>
                  </a:lnTo>
                  <a:lnTo>
                    <a:pt x="2023600" y="990995"/>
                  </a:lnTo>
                  <a:lnTo>
                    <a:pt x="2038467" y="949256"/>
                  </a:lnTo>
                  <a:lnTo>
                    <a:pt x="2043683" y="903731"/>
                  </a:lnTo>
                  <a:lnTo>
                    <a:pt x="2043683" y="0"/>
                  </a:lnTo>
                  <a:close/>
                </a:path>
              </a:pathLst>
            </a:custGeom>
            <a:solidFill>
              <a:srgbClr val="4BA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74876" y="3779520"/>
              <a:ext cx="2062480" cy="1111250"/>
            </a:xfrm>
            <a:custGeom>
              <a:avLst/>
              <a:gdLst/>
              <a:ahLst/>
              <a:cxnLst/>
              <a:rect l="l" t="t" r="r" b="b"/>
              <a:pathLst>
                <a:path w="2062479" h="1111250">
                  <a:moveTo>
                    <a:pt x="18287" y="0"/>
                  </a:moveTo>
                  <a:lnTo>
                    <a:pt x="0" y="0"/>
                  </a:lnTo>
                  <a:lnTo>
                    <a:pt x="0" y="926591"/>
                  </a:lnTo>
                  <a:lnTo>
                    <a:pt x="15239" y="986027"/>
                  </a:lnTo>
                  <a:lnTo>
                    <a:pt x="35051" y="1021079"/>
                  </a:lnTo>
                  <a:lnTo>
                    <a:pt x="60959" y="1051559"/>
                  </a:lnTo>
                  <a:lnTo>
                    <a:pt x="91439" y="1075943"/>
                  </a:lnTo>
                  <a:lnTo>
                    <a:pt x="126492" y="1095755"/>
                  </a:lnTo>
                  <a:lnTo>
                    <a:pt x="164592" y="1106423"/>
                  </a:lnTo>
                  <a:lnTo>
                    <a:pt x="205739" y="1110995"/>
                  </a:lnTo>
                  <a:lnTo>
                    <a:pt x="1856231" y="1110995"/>
                  </a:lnTo>
                  <a:lnTo>
                    <a:pt x="1877567" y="1109471"/>
                  </a:lnTo>
                  <a:lnTo>
                    <a:pt x="1897379" y="1106423"/>
                  </a:lnTo>
                  <a:lnTo>
                    <a:pt x="1917191" y="1101851"/>
                  </a:lnTo>
                  <a:lnTo>
                    <a:pt x="1939137" y="1092707"/>
                  </a:lnTo>
                  <a:lnTo>
                    <a:pt x="205739" y="1092707"/>
                  </a:lnTo>
                  <a:lnTo>
                    <a:pt x="185927" y="1091183"/>
                  </a:lnTo>
                  <a:lnTo>
                    <a:pt x="132587" y="1077467"/>
                  </a:lnTo>
                  <a:lnTo>
                    <a:pt x="86868" y="1048511"/>
                  </a:lnTo>
                  <a:lnTo>
                    <a:pt x="50292" y="1008887"/>
                  </a:lnTo>
                  <a:lnTo>
                    <a:pt x="27431" y="960119"/>
                  </a:lnTo>
                  <a:lnTo>
                    <a:pt x="18287" y="903731"/>
                  </a:lnTo>
                  <a:lnTo>
                    <a:pt x="18287" y="0"/>
                  </a:lnTo>
                  <a:close/>
                </a:path>
                <a:path w="2062479" h="1111250">
                  <a:moveTo>
                    <a:pt x="2061971" y="0"/>
                  </a:moveTo>
                  <a:lnTo>
                    <a:pt x="2043683" y="0"/>
                  </a:lnTo>
                  <a:lnTo>
                    <a:pt x="2043683" y="903731"/>
                  </a:lnTo>
                  <a:lnTo>
                    <a:pt x="2042159" y="923543"/>
                  </a:lnTo>
                  <a:lnTo>
                    <a:pt x="2028443" y="978407"/>
                  </a:lnTo>
                  <a:lnTo>
                    <a:pt x="1999487" y="1024127"/>
                  </a:lnTo>
                  <a:lnTo>
                    <a:pt x="1959863" y="1060703"/>
                  </a:lnTo>
                  <a:lnTo>
                    <a:pt x="1911095" y="1083563"/>
                  </a:lnTo>
                  <a:lnTo>
                    <a:pt x="1854707" y="1092707"/>
                  </a:lnTo>
                  <a:lnTo>
                    <a:pt x="1939137" y="1092707"/>
                  </a:lnTo>
                  <a:lnTo>
                    <a:pt x="1987295" y="1063751"/>
                  </a:lnTo>
                  <a:lnTo>
                    <a:pt x="2014727" y="1036319"/>
                  </a:lnTo>
                  <a:lnTo>
                    <a:pt x="2037587" y="1002791"/>
                  </a:lnTo>
                  <a:lnTo>
                    <a:pt x="2052827" y="966215"/>
                  </a:lnTo>
                  <a:lnTo>
                    <a:pt x="2060447" y="925067"/>
                  </a:lnTo>
                  <a:lnTo>
                    <a:pt x="2061971" y="903731"/>
                  </a:lnTo>
                  <a:lnTo>
                    <a:pt x="2061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819592" y="3805664"/>
            <a:ext cx="1702435" cy="9188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100"/>
              </a:lnSpc>
              <a:spcBef>
                <a:spcPts val="100"/>
              </a:spcBef>
            </a:pPr>
            <a:r>
              <a:rPr sz="2400" spc="-40" dirty="0">
                <a:latin typeface="Cambria Math"/>
                <a:cs typeface="Cambria Math"/>
              </a:rPr>
              <a:t>Tenaga</a:t>
            </a:r>
            <a:r>
              <a:rPr sz="2400" spc="-85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Kerja </a:t>
            </a:r>
            <a:r>
              <a:rPr sz="2400" spc="-509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Modal</a:t>
            </a:r>
            <a:endParaRPr sz="2400">
              <a:latin typeface="Cambria Math"/>
              <a:cs typeface="Cambria Math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931920" y="3779520"/>
            <a:ext cx="2665730" cy="1111250"/>
            <a:chOff x="3931920" y="3779520"/>
            <a:chExt cx="2665730" cy="1111250"/>
          </a:xfrm>
        </p:grpSpPr>
        <p:sp>
          <p:nvSpPr>
            <p:cNvPr id="25" name="object 25"/>
            <p:cNvSpPr/>
            <p:nvPr/>
          </p:nvSpPr>
          <p:spPr>
            <a:xfrm>
              <a:off x="3931920" y="3779520"/>
              <a:ext cx="433070" cy="368935"/>
            </a:xfrm>
            <a:custGeom>
              <a:avLst/>
              <a:gdLst/>
              <a:ahLst/>
              <a:cxnLst/>
              <a:rect l="l" t="t" r="r" b="b"/>
              <a:pathLst>
                <a:path w="433070" h="368935">
                  <a:moveTo>
                    <a:pt x="335041" y="0"/>
                  </a:moveTo>
                  <a:lnTo>
                    <a:pt x="0" y="0"/>
                  </a:lnTo>
                  <a:lnTo>
                    <a:pt x="0" y="266700"/>
                  </a:lnTo>
                  <a:lnTo>
                    <a:pt x="216408" y="266700"/>
                  </a:lnTo>
                  <a:lnTo>
                    <a:pt x="216408" y="368808"/>
                  </a:lnTo>
                  <a:lnTo>
                    <a:pt x="432815" y="114300"/>
                  </a:lnTo>
                  <a:lnTo>
                    <a:pt x="335041" y="0"/>
                  </a:lnTo>
                  <a:close/>
                </a:path>
              </a:pathLst>
            </a:custGeom>
            <a:solidFill>
              <a:srgbClr val="4BA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544568" y="3779520"/>
              <a:ext cx="2044064" cy="1102360"/>
            </a:xfrm>
            <a:custGeom>
              <a:avLst/>
              <a:gdLst/>
              <a:ahLst/>
              <a:cxnLst/>
              <a:rect l="l" t="t" r="r" b="b"/>
              <a:pathLst>
                <a:path w="2044065" h="1102360">
                  <a:moveTo>
                    <a:pt x="2043683" y="0"/>
                  </a:moveTo>
                  <a:lnTo>
                    <a:pt x="0" y="0"/>
                  </a:lnTo>
                  <a:lnTo>
                    <a:pt x="0" y="903731"/>
                  </a:lnTo>
                  <a:lnTo>
                    <a:pt x="5216" y="949256"/>
                  </a:lnTo>
                  <a:lnTo>
                    <a:pt x="20083" y="990995"/>
                  </a:lnTo>
                  <a:lnTo>
                    <a:pt x="43427" y="1027775"/>
                  </a:lnTo>
                  <a:lnTo>
                    <a:pt x="74076" y="1058424"/>
                  </a:lnTo>
                  <a:lnTo>
                    <a:pt x="110856" y="1081768"/>
                  </a:lnTo>
                  <a:lnTo>
                    <a:pt x="152595" y="1096635"/>
                  </a:lnTo>
                  <a:lnTo>
                    <a:pt x="198120" y="1101851"/>
                  </a:lnTo>
                  <a:lnTo>
                    <a:pt x="1847087" y="1101851"/>
                  </a:lnTo>
                  <a:lnTo>
                    <a:pt x="1892048" y="1096635"/>
                  </a:lnTo>
                  <a:lnTo>
                    <a:pt x="1933382" y="1081768"/>
                  </a:lnTo>
                  <a:lnTo>
                    <a:pt x="1969892" y="1058424"/>
                  </a:lnTo>
                  <a:lnTo>
                    <a:pt x="2000376" y="1027775"/>
                  </a:lnTo>
                  <a:lnTo>
                    <a:pt x="2023636" y="990995"/>
                  </a:lnTo>
                  <a:lnTo>
                    <a:pt x="2038472" y="949256"/>
                  </a:lnTo>
                  <a:lnTo>
                    <a:pt x="2043683" y="903731"/>
                  </a:lnTo>
                  <a:lnTo>
                    <a:pt x="2043683" y="0"/>
                  </a:lnTo>
                  <a:close/>
                </a:path>
              </a:pathLst>
            </a:custGeom>
            <a:solidFill>
              <a:srgbClr val="60E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535424" y="3779520"/>
              <a:ext cx="2062480" cy="1111250"/>
            </a:xfrm>
            <a:custGeom>
              <a:avLst/>
              <a:gdLst/>
              <a:ahLst/>
              <a:cxnLst/>
              <a:rect l="l" t="t" r="r" b="b"/>
              <a:pathLst>
                <a:path w="2062479" h="1111250">
                  <a:moveTo>
                    <a:pt x="18287" y="0"/>
                  </a:moveTo>
                  <a:lnTo>
                    <a:pt x="0" y="0"/>
                  </a:lnTo>
                  <a:lnTo>
                    <a:pt x="0" y="905255"/>
                  </a:lnTo>
                  <a:lnTo>
                    <a:pt x="4571" y="946403"/>
                  </a:lnTo>
                  <a:lnTo>
                    <a:pt x="16763" y="986027"/>
                  </a:lnTo>
                  <a:lnTo>
                    <a:pt x="25907" y="1002791"/>
                  </a:lnTo>
                  <a:lnTo>
                    <a:pt x="35051" y="1021079"/>
                  </a:lnTo>
                  <a:lnTo>
                    <a:pt x="60959" y="1051559"/>
                  </a:lnTo>
                  <a:lnTo>
                    <a:pt x="91439" y="1075943"/>
                  </a:lnTo>
                  <a:lnTo>
                    <a:pt x="126491" y="1095755"/>
                  </a:lnTo>
                  <a:lnTo>
                    <a:pt x="166115" y="1106423"/>
                  </a:lnTo>
                  <a:lnTo>
                    <a:pt x="207263" y="1110995"/>
                  </a:lnTo>
                  <a:lnTo>
                    <a:pt x="1856231" y="1110995"/>
                  </a:lnTo>
                  <a:lnTo>
                    <a:pt x="1897379" y="1106423"/>
                  </a:lnTo>
                  <a:lnTo>
                    <a:pt x="1937003" y="1094231"/>
                  </a:lnTo>
                  <a:lnTo>
                    <a:pt x="1940661" y="1092707"/>
                  </a:lnTo>
                  <a:lnTo>
                    <a:pt x="207263" y="1092707"/>
                  </a:lnTo>
                  <a:lnTo>
                    <a:pt x="187451" y="1091183"/>
                  </a:lnTo>
                  <a:lnTo>
                    <a:pt x="132587" y="1077467"/>
                  </a:lnTo>
                  <a:lnTo>
                    <a:pt x="86867" y="1048511"/>
                  </a:lnTo>
                  <a:lnTo>
                    <a:pt x="50291" y="1008887"/>
                  </a:lnTo>
                  <a:lnTo>
                    <a:pt x="27431" y="960119"/>
                  </a:lnTo>
                  <a:lnTo>
                    <a:pt x="18405" y="905255"/>
                  </a:lnTo>
                  <a:lnTo>
                    <a:pt x="18287" y="0"/>
                  </a:lnTo>
                  <a:close/>
                </a:path>
                <a:path w="2062479" h="1111250">
                  <a:moveTo>
                    <a:pt x="2061971" y="0"/>
                  </a:moveTo>
                  <a:lnTo>
                    <a:pt x="2043683" y="0"/>
                  </a:lnTo>
                  <a:lnTo>
                    <a:pt x="2043566" y="905255"/>
                  </a:lnTo>
                  <a:lnTo>
                    <a:pt x="2042159" y="923543"/>
                  </a:lnTo>
                  <a:lnTo>
                    <a:pt x="2028443" y="978407"/>
                  </a:lnTo>
                  <a:lnTo>
                    <a:pt x="2001011" y="1024127"/>
                  </a:lnTo>
                  <a:lnTo>
                    <a:pt x="1959863" y="1060703"/>
                  </a:lnTo>
                  <a:lnTo>
                    <a:pt x="1911095" y="1083563"/>
                  </a:lnTo>
                  <a:lnTo>
                    <a:pt x="1854707" y="1092707"/>
                  </a:lnTo>
                  <a:lnTo>
                    <a:pt x="1940661" y="1092707"/>
                  </a:lnTo>
                  <a:lnTo>
                    <a:pt x="1987295" y="1063751"/>
                  </a:lnTo>
                  <a:lnTo>
                    <a:pt x="2016251" y="1036319"/>
                  </a:lnTo>
                  <a:lnTo>
                    <a:pt x="2037587" y="1002791"/>
                  </a:lnTo>
                  <a:lnTo>
                    <a:pt x="2052827" y="966215"/>
                  </a:lnTo>
                  <a:lnTo>
                    <a:pt x="2061971" y="925067"/>
                  </a:lnTo>
                  <a:lnTo>
                    <a:pt x="2061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4699070" y="2993373"/>
            <a:ext cx="1734820" cy="1034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05"/>
              </a:lnSpc>
              <a:spcBef>
                <a:spcPts val="100"/>
              </a:spcBef>
            </a:pPr>
            <a:r>
              <a:rPr sz="2400" b="1" u="heavy" spc="-1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Transformasi</a:t>
            </a:r>
            <a:endParaRPr sz="2400">
              <a:latin typeface="Cambria"/>
              <a:cs typeface="Cambria"/>
            </a:endParaRPr>
          </a:p>
          <a:p>
            <a:pPr marL="74930" marR="65405" indent="-1270" algn="ctr">
              <a:lnSpc>
                <a:spcPts val="2530"/>
              </a:lnSpc>
              <a:spcBef>
                <a:spcPts val="200"/>
              </a:spcBef>
            </a:pPr>
            <a:r>
              <a:rPr sz="2400" b="1" u="heavy" spc="-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/ </a:t>
            </a:r>
            <a:r>
              <a:rPr sz="2400" b="1" u="heavy" spc="-114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Proses </a:t>
            </a:r>
            <a:r>
              <a:rPr sz="2400" b="1" spc="-110" dirty="0">
                <a:latin typeface="Cambria"/>
                <a:cs typeface="Cambria"/>
              </a:rPr>
              <a:t> </a:t>
            </a:r>
            <a:r>
              <a:rPr sz="2400" b="1" u="heavy" spc="-17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</a:t>
            </a:r>
            <a:r>
              <a:rPr sz="2400" b="1" u="heavy" spc="-114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</a:t>
            </a:r>
            <a:r>
              <a:rPr sz="2400" b="1" u="heavy" spc="-13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n</a:t>
            </a:r>
            <a:r>
              <a:rPr sz="2400" b="1" u="heavy" spc="-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g</a:t>
            </a:r>
            <a:r>
              <a:rPr sz="2400" b="1" u="heavy" spc="-1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u</a:t>
            </a:r>
            <a:r>
              <a:rPr sz="2400" b="1" u="heavy" spc="-13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b</a:t>
            </a:r>
            <a:r>
              <a:rPr sz="2400" b="1" u="heavy" spc="-1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</a:t>
            </a:r>
            <a:r>
              <a:rPr sz="2400" b="1" u="heavy" spc="-1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h</a:t>
            </a:r>
            <a:r>
              <a:rPr sz="2400" b="1" u="heavy" spc="-1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</a:t>
            </a:r>
            <a:r>
              <a:rPr sz="2400" b="1" u="heavy" spc="-11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n</a:t>
            </a:r>
            <a:endParaRPr sz="2400">
              <a:latin typeface="Cambria"/>
              <a:cs typeface="Cambria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4610100" y="3779520"/>
            <a:ext cx="4849495" cy="2796540"/>
            <a:chOff x="4610100" y="3779520"/>
            <a:chExt cx="4849495" cy="2796540"/>
          </a:xfrm>
        </p:grpSpPr>
        <p:sp>
          <p:nvSpPr>
            <p:cNvPr id="30" name="object 30"/>
            <p:cNvSpPr/>
            <p:nvPr/>
          </p:nvSpPr>
          <p:spPr>
            <a:xfrm>
              <a:off x="6792467" y="3779520"/>
              <a:ext cx="434340" cy="368935"/>
            </a:xfrm>
            <a:custGeom>
              <a:avLst/>
              <a:gdLst/>
              <a:ahLst/>
              <a:cxnLst/>
              <a:rect l="l" t="t" r="r" b="b"/>
              <a:pathLst>
                <a:path w="434340" h="368935">
                  <a:moveTo>
                    <a:pt x="335876" y="0"/>
                  </a:moveTo>
                  <a:lnTo>
                    <a:pt x="0" y="0"/>
                  </a:lnTo>
                  <a:lnTo>
                    <a:pt x="0" y="266700"/>
                  </a:lnTo>
                  <a:lnTo>
                    <a:pt x="216408" y="266700"/>
                  </a:lnTo>
                  <a:lnTo>
                    <a:pt x="216408" y="368808"/>
                  </a:lnTo>
                  <a:lnTo>
                    <a:pt x="434339" y="114300"/>
                  </a:lnTo>
                  <a:lnTo>
                    <a:pt x="335876" y="0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406639" y="3779520"/>
              <a:ext cx="2042160" cy="1102360"/>
            </a:xfrm>
            <a:custGeom>
              <a:avLst/>
              <a:gdLst/>
              <a:ahLst/>
              <a:cxnLst/>
              <a:rect l="l" t="t" r="r" b="b"/>
              <a:pathLst>
                <a:path w="2042159" h="1102360">
                  <a:moveTo>
                    <a:pt x="2042159" y="0"/>
                  </a:moveTo>
                  <a:lnTo>
                    <a:pt x="0" y="0"/>
                  </a:lnTo>
                  <a:lnTo>
                    <a:pt x="0" y="903731"/>
                  </a:lnTo>
                  <a:lnTo>
                    <a:pt x="5131" y="949256"/>
                  </a:lnTo>
                  <a:lnTo>
                    <a:pt x="19780" y="990995"/>
                  </a:lnTo>
                  <a:lnTo>
                    <a:pt x="42827" y="1027775"/>
                  </a:lnTo>
                  <a:lnTo>
                    <a:pt x="73152" y="1058424"/>
                  </a:lnTo>
                  <a:lnTo>
                    <a:pt x="109634" y="1081768"/>
                  </a:lnTo>
                  <a:lnTo>
                    <a:pt x="151155" y="1096635"/>
                  </a:lnTo>
                  <a:lnTo>
                    <a:pt x="196596" y="1101851"/>
                  </a:lnTo>
                  <a:lnTo>
                    <a:pt x="1845563" y="1101851"/>
                  </a:lnTo>
                  <a:lnTo>
                    <a:pt x="1891004" y="1096635"/>
                  </a:lnTo>
                  <a:lnTo>
                    <a:pt x="1932525" y="1081768"/>
                  </a:lnTo>
                  <a:lnTo>
                    <a:pt x="1969007" y="1058424"/>
                  </a:lnTo>
                  <a:lnTo>
                    <a:pt x="1999332" y="1027775"/>
                  </a:lnTo>
                  <a:lnTo>
                    <a:pt x="2022379" y="990995"/>
                  </a:lnTo>
                  <a:lnTo>
                    <a:pt x="2037028" y="949256"/>
                  </a:lnTo>
                  <a:lnTo>
                    <a:pt x="2042159" y="903731"/>
                  </a:lnTo>
                  <a:lnTo>
                    <a:pt x="2042159" y="0"/>
                  </a:lnTo>
                  <a:close/>
                </a:path>
              </a:pathLst>
            </a:custGeom>
            <a:solidFill>
              <a:srgbClr val="F6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395972" y="3779520"/>
              <a:ext cx="2063750" cy="1111250"/>
            </a:xfrm>
            <a:custGeom>
              <a:avLst/>
              <a:gdLst/>
              <a:ahLst/>
              <a:cxnLst/>
              <a:rect l="l" t="t" r="r" b="b"/>
              <a:pathLst>
                <a:path w="2063750" h="1111250">
                  <a:moveTo>
                    <a:pt x="19811" y="0"/>
                  </a:moveTo>
                  <a:lnTo>
                    <a:pt x="0" y="0"/>
                  </a:lnTo>
                  <a:lnTo>
                    <a:pt x="0" y="905255"/>
                  </a:lnTo>
                  <a:lnTo>
                    <a:pt x="4571" y="946403"/>
                  </a:lnTo>
                  <a:lnTo>
                    <a:pt x="16763" y="986027"/>
                  </a:lnTo>
                  <a:lnTo>
                    <a:pt x="36575" y="1021079"/>
                  </a:lnTo>
                  <a:lnTo>
                    <a:pt x="60959" y="1051559"/>
                  </a:lnTo>
                  <a:lnTo>
                    <a:pt x="91439" y="1075943"/>
                  </a:lnTo>
                  <a:lnTo>
                    <a:pt x="126491" y="1095755"/>
                  </a:lnTo>
                  <a:lnTo>
                    <a:pt x="166115" y="1106423"/>
                  </a:lnTo>
                  <a:lnTo>
                    <a:pt x="207263" y="1110995"/>
                  </a:lnTo>
                  <a:lnTo>
                    <a:pt x="1856231" y="1110995"/>
                  </a:lnTo>
                  <a:lnTo>
                    <a:pt x="1877567" y="1109471"/>
                  </a:lnTo>
                  <a:lnTo>
                    <a:pt x="1898903" y="1106423"/>
                  </a:lnTo>
                  <a:lnTo>
                    <a:pt x="1918715" y="1101851"/>
                  </a:lnTo>
                  <a:lnTo>
                    <a:pt x="1940661" y="1092707"/>
                  </a:lnTo>
                  <a:lnTo>
                    <a:pt x="207263" y="1092707"/>
                  </a:lnTo>
                  <a:lnTo>
                    <a:pt x="187451" y="1091183"/>
                  </a:lnTo>
                  <a:lnTo>
                    <a:pt x="134111" y="1077467"/>
                  </a:lnTo>
                  <a:lnTo>
                    <a:pt x="86867" y="1048511"/>
                  </a:lnTo>
                  <a:lnTo>
                    <a:pt x="41148" y="993647"/>
                  </a:lnTo>
                  <a:lnTo>
                    <a:pt x="22859" y="941831"/>
                  </a:lnTo>
                  <a:lnTo>
                    <a:pt x="19811" y="923543"/>
                  </a:lnTo>
                  <a:lnTo>
                    <a:pt x="19811" y="0"/>
                  </a:lnTo>
                  <a:close/>
                </a:path>
                <a:path w="2063750" h="1111250">
                  <a:moveTo>
                    <a:pt x="2063495" y="0"/>
                  </a:moveTo>
                  <a:lnTo>
                    <a:pt x="2043683" y="0"/>
                  </a:lnTo>
                  <a:lnTo>
                    <a:pt x="2043683" y="923543"/>
                  </a:lnTo>
                  <a:lnTo>
                    <a:pt x="2040635" y="943355"/>
                  </a:lnTo>
                  <a:lnTo>
                    <a:pt x="2020823" y="993647"/>
                  </a:lnTo>
                  <a:lnTo>
                    <a:pt x="1988819" y="1037843"/>
                  </a:lnTo>
                  <a:lnTo>
                    <a:pt x="1944623" y="1069847"/>
                  </a:lnTo>
                  <a:lnTo>
                    <a:pt x="1894331" y="1088135"/>
                  </a:lnTo>
                  <a:lnTo>
                    <a:pt x="1856231" y="1092707"/>
                  </a:lnTo>
                  <a:lnTo>
                    <a:pt x="1940661" y="1092707"/>
                  </a:lnTo>
                  <a:lnTo>
                    <a:pt x="1988819" y="1063751"/>
                  </a:lnTo>
                  <a:lnTo>
                    <a:pt x="2016251" y="1036319"/>
                  </a:lnTo>
                  <a:lnTo>
                    <a:pt x="2039111" y="1002791"/>
                  </a:lnTo>
                  <a:lnTo>
                    <a:pt x="2054351" y="966215"/>
                  </a:lnTo>
                  <a:lnTo>
                    <a:pt x="2061971" y="925067"/>
                  </a:lnTo>
                  <a:lnTo>
                    <a:pt x="2063387" y="905255"/>
                  </a:lnTo>
                  <a:lnTo>
                    <a:pt x="20634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620767" y="5923788"/>
              <a:ext cx="1911350" cy="643255"/>
            </a:xfrm>
            <a:custGeom>
              <a:avLst/>
              <a:gdLst/>
              <a:ahLst/>
              <a:cxnLst/>
              <a:rect l="l" t="t" r="r" b="b"/>
              <a:pathLst>
                <a:path w="1911350" h="643254">
                  <a:moveTo>
                    <a:pt x="1804415" y="0"/>
                  </a:moveTo>
                  <a:lnTo>
                    <a:pt x="106679" y="0"/>
                  </a:lnTo>
                  <a:lnTo>
                    <a:pt x="64936" y="8310"/>
                  </a:lnTo>
                  <a:lnTo>
                    <a:pt x="31051" y="31051"/>
                  </a:lnTo>
                  <a:lnTo>
                    <a:pt x="8310" y="64936"/>
                  </a:lnTo>
                  <a:lnTo>
                    <a:pt x="0" y="106679"/>
                  </a:lnTo>
                  <a:lnTo>
                    <a:pt x="0" y="534923"/>
                  </a:lnTo>
                  <a:lnTo>
                    <a:pt x="8310" y="576905"/>
                  </a:lnTo>
                  <a:lnTo>
                    <a:pt x="31051" y="611314"/>
                  </a:lnTo>
                  <a:lnTo>
                    <a:pt x="64936" y="634579"/>
                  </a:lnTo>
                  <a:lnTo>
                    <a:pt x="106679" y="643127"/>
                  </a:lnTo>
                  <a:lnTo>
                    <a:pt x="1804415" y="643127"/>
                  </a:lnTo>
                  <a:lnTo>
                    <a:pt x="1846159" y="634579"/>
                  </a:lnTo>
                  <a:lnTo>
                    <a:pt x="1880044" y="611314"/>
                  </a:lnTo>
                  <a:lnTo>
                    <a:pt x="1902785" y="576905"/>
                  </a:lnTo>
                  <a:lnTo>
                    <a:pt x="1911095" y="534923"/>
                  </a:lnTo>
                  <a:lnTo>
                    <a:pt x="1911095" y="106679"/>
                  </a:lnTo>
                  <a:lnTo>
                    <a:pt x="1902785" y="64936"/>
                  </a:lnTo>
                  <a:lnTo>
                    <a:pt x="1880044" y="31051"/>
                  </a:lnTo>
                  <a:lnTo>
                    <a:pt x="1846159" y="8310"/>
                  </a:lnTo>
                  <a:lnTo>
                    <a:pt x="1804415" y="0"/>
                  </a:lnTo>
                  <a:close/>
                </a:path>
              </a:pathLst>
            </a:custGeom>
            <a:solidFill>
              <a:srgbClr val="4F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610100" y="5914644"/>
              <a:ext cx="1932939" cy="661670"/>
            </a:xfrm>
            <a:custGeom>
              <a:avLst/>
              <a:gdLst/>
              <a:ahLst/>
              <a:cxnLst/>
              <a:rect l="l" t="t" r="r" b="b"/>
              <a:pathLst>
                <a:path w="1932940" h="661670">
                  <a:moveTo>
                    <a:pt x="1827275" y="0"/>
                  </a:moveTo>
                  <a:lnTo>
                    <a:pt x="105155" y="0"/>
                  </a:lnTo>
                  <a:lnTo>
                    <a:pt x="92963" y="1524"/>
                  </a:lnTo>
                  <a:lnTo>
                    <a:pt x="42671" y="25907"/>
                  </a:lnTo>
                  <a:lnTo>
                    <a:pt x="13715" y="60959"/>
                  </a:lnTo>
                  <a:lnTo>
                    <a:pt x="1524" y="105155"/>
                  </a:lnTo>
                  <a:lnTo>
                    <a:pt x="0" y="115823"/>
                  </a:lnTo>
                  <a:lnTo>
                    <a:pt x="0" y="545591"/>
                  </a:lnTo>
                  <a:lnTo>
                    <a:pt x="1524" y="556259"/>
                  </a:lnTo>
                  <a:lnTo>
                    <a:pt x="3047" y="568451"/>
                  </a:lnTo>
                  <a:lnTo>
                    <a:pt x="27431" y="618743"/>
                  </a:lnTo>
                  <a:lnTo>
                    <a:pt x="62483" y="647699"/>
                  </a:lnTo>
                  <a:lnTo>
                    <a:pt x="94487" y="658367"/>
                  </a:lnTo>
                  <a:lnTo>
                    <a:pt x="105155" y="661415"/>
                  </a:lnTo>
                  <a:lnTo>
                    <a:pt x="1815083" y="661415"/>
                  </a:lnTo>
                  <a:lnTo>
                    <a:pt x="1839467" y="658367"/>
                  </a:lnTo>
                  <a:lnTo>
                    <a:pt x="1860803" y="652271"/>
                  </a:lnTo>
                  <a:lnTo>
                    <a:pt x="1871471" y="647699"/>
                  </a:lnTo>
                  <a:lnTo>
                    <a:pt x="1880615" y="641603"/>
                  </a:lnTo>
                  <a:lnTo>
                    <a:pt x="106679" y="641603"/>
                  </a:lnTo>
                  <a:lnTo>
                    <a:pt x="97536" y="640079"/>
                  </a:lnTo>
                  <a:lnTo>
                    <a:pt x="70103" y="630935"/>
                  </a:lnTo>
                  <a:lnTo>
                    <a:pt x="62483" y="624839"/>
                  </a:lnTo>
                  <a:lnTo>
                    <a:pt x="54863" y="620267"/>
                  </a:lnTo>
                  <a:lnTo>
                    <a:pt x="41147" y="606551"/>
                  </a:lnTo>
                  <a:lnTo>
                    <a:pt x="36575" y="598931"/>
                  </a:lnTo>
                  <a:lnTo>
                    <a:pt x="30479" y="591311"/>
                  </a:lnTo>
                  <a:lnTo>
                    <a:pt x="21336" y="563879"/>
                  </a:lnTo>
                  <a:lnTo>
                    <a:pt x="19812" y="554735"/>
                  </a:lnTo>
                  <a:lnTo>
                    <a:pt x="19812" y="105155"/>
                  </a:lnTo>
                  <a:lnTo>
                    <a:pt x="32003" y="68579"/>
                  </a:lnTo>
                  <a:lnTo>
                    <a:pt x="48767" y="47243"/>
                  </a:lnTo>
                  <a:lnTo>
                    <a:pt x="54863" y="39624"/>
                  </a:lnTo>
                  <a:lnTo>
                    <a:pt x="62483" y="35051"/>
                  </a:lnTo>
                  <a:lnTo>
                    <a:pt x="71627" y="30479"/>
                  </a:lnTo>
                  <a:lnTo>
                    <a:pt x="79247" y="25907"/>
                  </a:lnTo>
                  <a:lnTo>
                    <a:pt x="97536" y="19812"/>
                  </a:lnTo>
                  <a:lnTo>
                    <a:pt x="108203" y="18287"/>
                  </a:lnTo>
                  <a:lnTo>
                    <a:pt x="1880615" y="18287"/>
                  </a:lnTo>
                  <a:lnTo>
                    <a:pt x="1869947" y="13715"/>
                  </a:lnTo>
                  <a:lnTo>
                    <a:pt x="1860803" y="7619"/>
                  </a:lnTo>
                  <a:lnTo>
                    <a:pt x="1848611" y="4571"/>
                  </a:lnTo>
                  <a:lnTo>
                    <a:pt x="1837943" y="1524"/>
                  </a:lnTo>
                  <a:lnTo>
                    <a:pt x="1827275" y="0"/>
                  </a:lnTo>
                  <a:close/>
                </a:path>
                <a:path w="1932940" h="661670">
                  <a:moveTo>
                    <a:pt x="1880615" y="18287"/>
                  </a:moveTo>
                  <a:lnTo>
                    <a:pt x="1825751" y="18287"/>
                  </a:lnTo>
                  <a:lnTo>
                    <a:pt x="1834895" y="19812"/>
                  </a:lnTo>
                  <a:lnTo>
                    <a:pt x="1853183" y="25907"/>
                  </a:lnTo>
                  <a:lnTo>
                    <a:pt x="1885187" y="47243"/>
                  </a:lnTo>
                  <a:lnTo>
                    <a:pt x="1895855" y="62483"/>
                  </a:lnTo>
                  <a:lnTo>
                    <a:pt x="1901951" y="70103"/>
                  </a:lnTo>
                  <a:lnTo>
                    <a:pt x="1904999" y="77723"/>
                  </a:lnTo>
                  <a:lnTo>
                    <a:pt x="1911095" y="96011"/>
                  </a:lnTo>
                  <a:lnTo>
                    <a:pt x="1912619" y="106679"/>
                  </a:lnTo>
                  <a:lnTo>
                    <a:pt x="1912619" y="554735"/>
                  </a:lnTo>
                  <a:lnTo>
                    <a:pt x="1895855" y="598931"/>
                  </a:lnTo>
                  <a:lnTo>
                    <a:pt x="1860803" y="630935"/>
                  </a:lnTo>
                  <a:lnTo>
                    <a:pt x="1853183" y="635507"/>
                  </a:lnTo>
                  <a:lnTo>
                    <a:pt x="1844039" y="638555"/>
                  </a:lnTo>
                  <a:lnTo>
                    <a:pt x="1834895" y="640079"/>
                  </a:lnTo>
                  <a:lnTo>
                    <a:pt x="1824227" y="641603"/>
                  </a:lnTo>
                  <a:lnTo>
                    <a:pt x="1880615" y="641603"/>
                  </a:lnTo>
                  <a:lnTo>
                    <a:pt x="1889759" y="633983"/>
                  </a:lnTo>
                  <a:lnTo>
                    <a:pt x="1904999" y="618743"/>
                  </a:lnTo>
                  <a:lnTo>
                    <a:pt x="1912619" y="609599"/>
                  </a:lnTo>
                  <a:lnTo>
                    <a:pt x="1917191" y="600455"/>
                  </a:lnTo>
                  <a:lnTo>
                    <a:pt x="1923287" y="589787"/>
                  </a:lnTo>
                  <a:lnTo>
                    <a:pt x="1926335" y="579119"/>
                  </a:lnTo>
                  <a:lnTo>
                    <a:pt x="1929383" y="566927"/>
                  </a:lnTo>
                  <a:lnTo>
                    <a:pt x="1930907" y="556259"/>
                  </a:lnTo>
                  <a:lnTo>
                    <a:pt x="1932431" y="544067"/>
                  </a:lnTo>
                  <a:lnTo>
                    <a:pt x="1932431" y="115823"/>
                  </a:lnTo>
                  <a:lnTo>
                    <a:pt x="1917191" y="59435"/>
                  </a:lnTo>
                  <a:lnTo>
                    <a:pt x="1888235" y="25907"/>
                  </a:lnTo>
                  <a:lnTo>
                    <a:pt x="1880615" y="18287"/>
                  </a:lnTo>
                  <a:close/>
                </a:path>
              </a:pathLst>
            </a:custGeom>
            <a:solidFill>
              <a:srgbClr val="385D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4757428" y="6040930"/>
            <a:ext cx="16344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FFFFFF"/>
                </a:solidFill>
                <a:latin typeface="Cambria Math"/>
                <a:cs typeface="Cambria Math"/>
              </a:rPr>
              <a:t>Pengawasan</a:t>
            </a:r>
            <a:endParaRPr sz="2400">
              <a:latin typeface="Cambria Math"/>
              <a:cs typeface="Cambria Math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2246375" y="4966715"/>
            <a:ext cx="6289675" cy="1529080"/>
            <a:chOff x="2246375" y="4966715"/>
            <a:chExt cx="6289675" cy="1529080"/>
          </a:xfrm>
        </p:grpSpPr>
        <p:sp>
          <p:nvSpPr>
            <p:cNvPr id="37" name="object 37"/>
            <p:cNvSpPr/>
            <p:nvPr/>
          </p:nvSpPr>
          <p:spPr>
            <a:xfrm>
              <a:off x="5359907" y="4966715"/>
              <a:ext cx="594360" cy="814069"/>
            </a:xfrm>
            <a:custGeom>
              <a:avLst/>
              <a:gdLst/>
              <a:ahLst/>
              <a:cxnLst/>
              <a:rect l="l" t="t" r="r" b="b"/>
              <a:pathLst>
                <a:path w="594360" h="814070">
                  <a:moveTo>
                    <a:pt x="297179" y="0"/>
                  </a:moveTo>
                  <a:lnTo>
                    <a:pt x="0" y="176783"/>
                  </a:lnTo>
                  <a:lnTo>
                    <a:pt x="117347" y="176783"/>
                  </a:lnTo>
                  <a:lnTo>
                    <a:pt x="117347" y="638555"/>
                  </a:lnTo>
                  <a:lnTo>
                    <a:pt x="0" y="638555"/>
                  </a:lnTo>
                  <a:lnTo>
                    <a:pt x="297179" y="813815"/>
                  </a:lnTo>
                  <a:lnTo>
                    <a:pt x="594359" y="638555"/>
                  </a:lnTo>
                  <a:lnTo>
                    <a:pt x="477011" y="638555"/>
                  </a:lnTo>
                  <a:lnTo>
                    <a:pt x="477011" y="176783"/>
                  </a:lnTo>
                  <a:lnTo>
                    <a:pt x="594359" y="176783"/>
                  </a:lnTo>
                  <a:lnTo>
                    <a:pt x="297179" y="0"/>
                  </a:lnTo>
                  <a:close/>
                </a:path>
              </a:pathLst>
            </a:custGeom>
            <a:solidFill>
              <a:srgbClr val="B8CD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246363" y="4994147"/>
              <a:ext cx="6289675" cy="1501140"/>
            </a:xfrm>
            <a:custGeom>
              <a:avLst/>
              <a:gdLst/>
              <a:ahLst/>
              <a:cxnLst/>
              <a:rect l="l" t="t" r="r" b="b"/>
              <a:pathLst>
                <a:path w="6289675" h="1501139">
                  <a:moveTo>
                    <a:pt x="2241804" y="1054608"/>
                  </a:moveTo>
                  <a:lnTo>
                    <a:pt x="772668" y="1054608"/>
                  </a:lnTo>
                  <a:lnTo>
                    <a:pt x="724954" y="1051102"/>
                  </a:lnTo>
                  <a:lnTo>
                    <a:pt x="679411" y="1040930"/>
                  </a:lnTo>
                  <a:lnTo>
                    <a:pt x="636524" y="1024559"/>
                  </a:lnTo>
                  <a:lnTo>
                    <a:pt x="596811" y="1002525"/>
                  </a:lnTo>
                  <a:lnTo>
                    <a:pt x="560755" y="975321"/>
                  </a:lnTo>
                  <a:lnTo>
                    <a:pt x="528878" y="943444"/>
                  </a:lnTo>
                  <a:lnTo>
                    <a:pt x="501675" y="907389"/>
                  </a:lnTo>
                  <a:lnTo>
                    <a:pt x="479640" y="867676"/>
                  </a:lnTo>
                  <a:lnTo>
                    <a:pt x="463270" y="824788"/>
                  </a:lnTo>
                  <a:lnTo>
                    <a:pt x="453097" y="779246"/>
                  </a:lnTo>
                  <a:lnTo>
                    <a:pt x="449580" y="731520"/>
                  </a:lnTo>
                  <a:lnTo>
                    <a:pt x="449580" y="326136"/>
                  </a:lnTo>
                  <a:lnTo>
                    <a:pt x="652272" y="326136"/>
                  </a:lnTo>
                  <a:lnTo>
                    <a:pt x="326136" y="0"/>
                  </a:lnTo>
                  <a:lnTo>
                    <a:pt x="0" y="326136"/>
                  </a:lnTo>
                  <a:lnTo>
                    <a:pt x="202692" y="326136"/>
                  </a:lnTo>
                  <a:lnTo>
                    <a:pt x="202692" y="731520"/>
                  </a:lnTo>
                  <a:lnTo>
                    <a:pt x="204800" y="780580"/>
                  </a:lnTo>
                  <a:lnTo>
                    <a:pt x="210972" y="828459"/>
                  </a:lnTo>
                  <a:lnTo>
                    <a:pt x="221068" y="875017"/>
                  </a:lnTo>
                  <a:lnTo>
                    <a:pt x="234886" y="920089"/>
                  </a:lnTo>
                  <a:lnTo>
                    <a:pt x="252285" y="963472"/>
                  </a:lnTo>
                  <a:lnTo>
                    <a:pt x="273050" y="1005027"/>
                  </a:lnTo>
                  <a:lnTo>
                    <a:pt x="297053" y="1044562"/>
                  </a:lnTo>
                  <a:lnTo>
                    <a:pt x="324078" y="1081913"/>
                  </a:lnTo>
                  <a:lnTo>
                    <a:pt x="353987" y="1116914"/>
                  </a:lnTo>
                  <a:lnTo>
                    <a:pt x="386588" y="1149388"/>
                  </a:lnTo>
                  <a:lnTo>
                    <a:pt x="421703" y="1179182"/>
                  </a:lnTo>
                  <a:lnTo>
                    <a:pt x="459168" y="1206093"/>
                  </a:lnTo>
                  <a:lnTo>
                    <a:pt x="498817" y="1229982"/>
                  </a:lnTo>
                  <a:lnTo>
                    <a:pt x="540461" y="1250657"/>
                  </a:lnTo>
                  <a:lnTo>
                    <a:pt x="583946" y="1267955"/>
                  </a:lnTo>
                  <a:lnTo>
                    <a:pt x="629069" y="1281709"/>
                  </a:lnTo>
                  <a:lnTo>
                    <a:pt x="675690" y="1291742"/>
                  </a:lnTo>
                  <a:lnTo>
                    <a:pt x="723620" y="1297889"/>
                  </a:lnTo>
                  <a:lnTo>
                    <a:pt x="772668" y="1299972"/>
                  </a:lnTo>
                  <a:lnTo>
                    <a:pt x="2241804" y="1299972"/>
                  </a:lnTo>
                  <a:lnTo>
                    <a:pt x="2241804" y="1054608"/>
                  </a:lnTo>
                  <a:close/>
                </a:path>
                <a:path w="6289675" h="1501139">
                  <a:moveTo>
                    <a:pt x="6289548" y="0"/>
                  </a:moveTo>
                  <a:lnTo>
                    <a:pt x="6006084" y="0"/>
                  </a:lnTo>
                  <a:lnTo>
                    <a:pt x="6006084" y="679704"/>
                  </a:lnTo>
                  <a:lnTo>
                    <a:pt x="6003201" y="726452"/>
                  </a:lnTo>
                  <a:lnTo>
                    <a:pt x="5994755" y="771486"/>
                  </a:lnTo>
                  <a:lnTo>
                    <a:pt x="5981103" y="814463"/>
                  </a:lnTo>
                  <a:lnTo>
                    <a:pt x="5962599" y="855027"/>
                  </a:lnTo>
                  <a:lnTo>
                    <a:pt x="5939561" y="892822"/>
                  </a:lnTo>
                  <a:lnTo>
                    <a:pt x="5912370" y="927493"/>
                  </a:lnTo>
                  <a:lnTo>
                    <a:pt x="5881344" y="958697"/>
                  </a:lnTo>
                  <a:lnTo>
                    <a:pt x="5846838" y="986066"/>
                  </a:lnTo>
                  <a:lnTo>
                    <a:pt x="5809208" y="1009256"/>
                  </a:lnTo>
                  <a:lnTo>
                    <a:pt x="5768784" y="1027899"/>
                  </a:lnTo>
                  <a:lnTo>
                    <a:pt x="5725922" y="1041654"/>
                  </a:lnTo>
                  <a:lnTo>
                    <a:pt x="5680951" y="1050175"/>
                  </a:lnTo>
                  <a:lnTo>
                    <a:pt x="5634228" y="1053084"/>
                  </a:lnTo>
                  <a:lnTo>
                    <a:pt x="4727448" y="1053084"/>
                  </a:lnTo>
                  <a:lnTo>
                    <a:pt x="4727448" y="888492"/>
                  </a:lnTo>
                  <a:lnTo>
                    <a:pt x="4352544" y="1194816"/>
                  </a:lnTo>
                  <a:lnTo>
                    <a:pt x="4727448" y="1501140"/>
                  </a:lnTo>
                  <a:lnTo>
                    <a:pt x="4727448" y="1336548"/>
                  </a:lnTo>
                  <a:lnTo>
                    <a:pt x="5634228" y="1336548"/>
                  </a:lnTo>
                  <a:lnTo>
                    <a:pt x="5683237" y="1334757"/>
                  </a:lnTo>
                  <a:lnTo>
                    <a:pt x="5731256" y="1329436"/>
                  </a:lnTo>
                  <a:lnTo>
                    <a:pt x="5778144" y="1320723"/>
                  </a:lnTo>
                  <a:lnTo>
                    <a:pt x="5823788" y="1308735"/>
                  </a:lnTo>
                  <a:lnTo>
                    <a:pt x="5868060" y="1293622"/>
                  </a:lnTo>
                  <a:lnTo>
                    <a:pt x="5910846" y="1275499"/>
                  </a:lnTo>
                  <a:lnTo>
                    <a:pt x="5951994" y="1254480"/>
                  </a:lnTo>
                  <a:lnTo>
                    <a:pt x="5991415" y="1230718"/>
                  </a:lnTo>
                  <a:lnTo>
                    <a:pt x="6028956" y="1204328"/>
                  </a:lnTo>
                  <a:lnTo>
                    <a:pt x="6064491" y="1175423"/>
                  </a:lnTo>
                  <a:lnTo>
                    <a:pt x="6097905" y="1144143"/>
                  </a:lnTo>
                  <a:lnTo>
                    <a:pt x="6129083" y="1110627"/>
                  </a:lnTo>
                  <a:lnTo>
                    <a:pt x="6157874" y="1074978"/>
                  </a:lnTo>
                  <a:lnTo>
                    <a:pt x="6184176" y="1037348"/>
                  </a:lnTo>
                  <a:lnTo>
                    <a:pt x="6207849" y="997839"/>
                  </a:lnTo>
                  <a:lnTo>
                    <a:pt x="6228778" y="956602"/>
                  </a:lnTo>
                  <a:lnTo>
                    <a:pt x="6246825" y="913739"/>
                  </a:lnTo>
                  <a:lnTo>
                    <a:pt x="6261874" y="869391"/>
                  </a:lnTo>
                  <a:lnTo>
                    <a:pt x="6273800" y="823696"/>
                  </a:lnTo>
                  <a:lnTo>
                    <a:pt x="6282461" y="776757"/>
                  </a:lnTo>
                  <a:lnTo>
                    <a:pt x="6287757" y="728726"/>
                  </a:lnTo>
                  <a:lnTo>
                    <a:pt x="6289548" y="679704"/>
                  </a:lnTo>
                  <a:lnTo>
                    <a:pt x="6289548" y="0"/>
                  </a:lnTo>
                  <a:close/>
                </a:path>
              </a:pathLst>
            </a:custGeom>
            <a:solidFill>
              <a:srgbClr val="B8CD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5121830" y="5179284"/>
            <a:ext cx="934719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i="1" spc="-114" dirty="0">
                <a:latin typeface="Cambria"/>
                <a:cs typeface="Cambria"/>
              </a:rPr>
              <a:t>Feedback</a:t>
            </a:r>
            <a:endParaRPr sz="1900">
              <a:latin typeface="Cambria"/>
              <a:cs typeface="Cambria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43" name="object 4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7071977" y="5995582"/>
            <a:ext cx="934719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i="1" spc="-114" dirty="0">
                <a:latin typeface="Cambria"/>
                <a:cs typeface="Cambria"/>
              </a:rPr>
              <a:t>Feedback</a:t>
            </a:r>
            <a:endParaRPr sz="1900">
              <a:latin typeface="Cambria"/>
              <a:cs typeface="Cambri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060326" y="5334600"/>
            <a:ext cx="934719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i="1" spc="-114" dirty="0">
                <a:latin typeface="Cambria"/>
                <a:cs typeface="Cambria"/>
              </a:rPr>
              <a:t>Feedback</a:t>
            </a:r>
            <a:endParaRPr sz="19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2668" y="1630680"/>
            <a:ext cx="532130" cy="227329"/>
          </a:xfrm>
          <a:custGeom>
            <a:avLst/>
            <a:gdLst/>
            <a:ahLst/>
            <a:cxnLst/>
            <a:rect l="l" t="t" r="r" b="b"/>
            <a:pathLst>
              <a:path w="532130" h="227330">
                <a:moveTo>
                  <a:pt x="531875" y="0"/>
                </a:moveTo>
                <a:lnTo>
                  <a:pt x="0" y="0"/>
                </a:lnTo>
                <a:lnTo>
                  <a:pt x="0" y="227075"/>
                </a:lnTo>
                <a:lnTo>
                  <a:pt x="531875" y="227075"/>
                </a:lnTo>
                <a:lnTo>
                  <a:pt x="531875" y="0"/>
                </a:lnTo>
                <a:close/>
              </a:path>
            </a:pathLst>
          </a:custGeom>
          <a:solidFill>
            <a:srgbClr val="E46B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68834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45" dirty="0"/>
              <a:t>N</a:t>
            </a:r>
            <a:r>
              <a:rPr sz="4400" spc="-175" dirty="0"/>
              <a:t>i</a:t>
            </a:r>
            <a:r>
              <a:rPr sz="4400" spc="-170" dirty="0"/>
              <a:t>l</a:t>
            </a:r>
            <a:r>
              <a:rPr sz="4400" spc="-245" dirty="0"/>
              <a:t>a</a:t>
            </a:r>
            <a:r>
              <a:rPr sz="4400" spc="-160" dirty="0"/>
              <a:t>i</a:t>
            </a:r>
            <a:r>
              <a:rPr sz="4400" spc="-95" dirty="0"/>
              <a:t> </a:t>
            </a:r>
            <a:r>
              <a:rPr sz="4400" spc="-600" dirty="0"/>
              <a:t>T</a:t>
            </a:r>
            <a:r>
              <a:rPr sz="4400" spc="-229" dirty="0"/>
              <a:t>a</a:t>
            </a:r>
            <a:r>
              <a:rPr sz="4400" spc="-305" dirty="0"/>
              <a:t>m</a:t>
            </a:r>
            <a:r>
              <a:rPr sz="4400" spc="-229" dirty="0"/>
              <a:t>b</a:t>
            </a:r>
            <a:r>
              <a:rPr sz="4400" spc="-245" dirty="0"/>
              <a:t>a</a:t>
            </a:r>
            <a:r>
              <a:rPr sz="4400" spc="-200" dirty="0"/>
              <a:t>h</a:t>
            </a:r>
            <a:r>
              <a:rPr sz="4400" spc="-125" dirty="0"/>
              <a:t> </a:t>
            </a:r>
            <a:r>
              <a:rPr sz="4400" spc="-229" dirty="0"/>
              <a:t>&amp;</a:t>
            </a:r>
            <a:r>
              <a:rPr sz="4400" spc="-75" dirty="0"/>
              <a:t> </a:t>
            </a:r>
            <a:r>
              <a:rPr sz="4400" spc="-330" dirty="0"/>
              <a:t>P</a:t>
            </a:r>
            <a:r>
              <a:rPr sz="4400" spc="-229" dirty="0"/>
              <a:t>a</a:t>
            </a:r>
            <a:r>
              <a:rPr sz="4400" spc="-409" dirty="0"/>
              <a:t>k</a:t>
            </a:r>
            <a:r>
              <a:rPr sz="4400" spc="-229" dirty="0"/>
              <a:t>e</a:t>
            </a:r>
            <a:r>
              <a:rPr sz="4400" spc="-120" dirty="0"/>
              <a:t>t</a:t>
            </a:r>
            <a:r>
              <a:rPr sz="4400" spc="-100" dirty="0"/>
              <a:t> </a:t>
            </a:r>
            <a:r>
              <a:rPr sz="4400" spc="-245" dirty="0"/>
              <a:t>P</a:t>
            </a:r>
            <a:r>
              <a:rPr sz="4400" spc="-295" dirty="0"/>
              <a:t>r</a:t>
            </a:r>
            <a:r>
              <a:rPr sz="4400" spc="-204" dirty="0"/>
              <a:t>o</a:t>
            </a:r>
            <a:r>
              <a:rPr sz="4400" spc="-220" dirty="0"/>
              <a:t>d</a:t>
            </a:r>
            <a:r>
              <a:rPr sz="4400" spc="-250" dirty="0"/>
              <a:t>u</a:t>
            </a:r>
            <a:r>
              <a:rPr sz="4400" spc="-295" dirty="0"/>
              <a:t>k</a:t>
            </a:r>
            <a:endParaRPr sz="440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83107" y="1617979"/>
            <a:ext cx="1098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9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64055" y="1973072"/>
            <a:ext cx="7996555" cy="3729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6350" indent="-320040" algn="just">
              <a:lnSpc>
                <a:spcPct val="100000"/>
              </a:lnSpc>
              <a:spcBef>
                <a:spcPts val="10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5" dirty="0">
                <a:latin typeface="Cambria Math"/>
                <a:cs typeface="Cambria Math"/>
              </a:rPr>
              <a:t>Nilai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tambah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adalah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perbedaaan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15" dirty="0">
                <a:latin typeface="Cambria Math"/>
                <a:cs typeface="Cambria Math"/>
              </a:rPr>
              <a:t>antara</a:t>
            </a:r>
            <a:r>
              <a:rPr sz="2900" spc="-10" dirty="0">
                <a:latin typeface="Cambria Math"/>
                <a:cs typeface="Cambria Math"/>
              </a:rPr>
              <a:t> </a:t>
            </a:r>
            <a:r>
              <a:rPr sz="2900" spc="-15" dirty="0">
                <a:latin typeface="Cambria Math"/>
                <a:cs typeface="Cambria Math"/>
              </a:rPr>
              <a:t>harga </a:t>
            </a:r>
            <a:r>
              <a:rPr sz="2900" spc="-1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dari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masukan-masukan</a:t>
            </a:r>
            <a:r>
              <a:rPr sz="2900" spc="-5" dirty="0">
                <a:latin typeface="Cambria Math"/>
                <a:cs typeface="Cambria Math"/>
              </a:rPr>
              <a:t> (inputs)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dengan</a:t>
            </a:r>
            <a:r>
              <a:rPr sz="2900" spc="-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nilai </a:t>
            </a:r>
            <a:r>
              <a:rPr sz="2900" spc="-5" dirty="0">
                <a:latin typeface="Cambria Math"/>
                <a:cs typeface="Cambria Math"/>
              </a:rPr>
              <a:t> atau</a:t>
            </a:r>
            <a:r>
              <a:rPr sz="2900" spc="-2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harga</a:t>
            </a:r>
            <a:r>
              <a:rPr sz="2900" spc="-15" dirty="0">
                <a:latin typeface="Cambria Math"/>
                <a:cs typeface="Cambria Math"/>
              </a:rPr>
              <a:t> keluaran-keluaran</a:t>
            </a:r>
            <a:r>
              <a:rPr sz="2900" spc="-6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(outputs).</a:t>
            </a:r>
            <a:endParaRPr sz="2900">
              <a:latin typeface="Cambria Math"/>
              <a:cs typeface="Cambria Math"/>
            </a:endParaRPr>
          </a:p>
          <a:p>
            <a:pPr marL="332105" marR="5080" indent="-320040" algn="just">
              <a:lnSpc>
                <a:spcPct val="100000"/>
              </a:lnSpc>
              <a:spcBef>
                <a:spcPts val="239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25" dirty="0">
                <a:latin typeface="Cambria Math"/>
                <a:cs typeface="Cambria Math"/>
              </a:rPr>
              <a:t>Paket</a:t>
            </a:r>
            <a:r>
              <a:rPr sz="2900" spc="-2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produk</a:t>
            </a:r>
            <a:r>
              <a:rPr sz="2900" spc="-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(paket)</a:t>
            </a:r>
            <a:r>
              <a:rPr sz="2900" spc="-5" dirty="0">
                <a:latin typeface="Cambria Math"/>
                <a:cs typeface="Cambria Math"/>
              </a:rPr>
              <a:t> adalah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kombinasi</a:t>
            </a:r>
            <a:r>
              <a:rPr sz="2900" spc="-5" dirty="0">
                <a:latin typeface="Cambria Math"/>
                <a:cs typeface="Cambria Math"/>
              </a:rPr>
              <a:t> dari 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barang</a:t>
            </a:r>
            <a:r>
              <a:rPr sz="2900" spc="-35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dan</a:t>
            </a:r>
            <a:r>
              <a:rPr sz="2900" spc="-2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jasa.</a:t>
            </a:r>
            <a:endParaRPr sz="2900">
              <a:latin typeface="Cambria Math"/>
              <a:cs typeface="Cambria Math"/>
            </a:endParaRPr>
          </a:p>
          <a:p>
            <a:pPr marL="332105" marR="6350" indent="-320040" algn="just">
              <a:lnSpc>
                <a:spcPct val="100000"/>
              </a:lnSpc>
              <a:spcBef>
                <a:spcPts val="2400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25" dirty="0">
                <a:latin typeface="Cambria Math"/>
                <a:cs typeface="Cambria Math"/>
              </a:rPr>
              <a:t>Paket</a:t>
            </a:r>
            <a:r>
              <a:rPr sz="2900" spc="-2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produk</a:t>
            </a:r>
            <a:r>
              <a:rPr sz="2900" spc="-5" dirty="0">
                <a:latin typeface="Cambria Math"/>
                <a:cs typeface="Cambria Math"/>
              </a:rPr>
              <a:t> dapat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menjadikan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sebuah </a:t>
            </a:r>
            <a:r>
              <a:rPr sz="2900" spc="-5" dirty="0">
                <a:latin typeface="Cambria Math"/>
                <a:cs typeface="Cambria Math"/>
              </a:rPr>
              <a:t> perusahaan</a:t>
            </a:r>
            <a:r>
              <a:rPr sz="2900" spc="-1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lebih</a:t>
            </a:r>
            <a:r>
              <a:rPr sz="2900" spc="-5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kompetitif.</a:t>
            </a:r>
            <a:endParaRPr sz="29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702</Words>
  <Application>Microsoft Office PowerPoint</Application>
  <PresentationFormat>Custom</PresentationFormat>
  <Paragraphs>185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Cambria</vt:lpstr>
      <vt:lpstr>Cambria Math</vt:lpstr>
      <vt:lpstr>Times New Roman</vt:lpstr>
      <vt:lpstr>Wingdings</vt:lpstr>
      <vt:lpstr>Office Theme</vt:lpstr>
      <vt:lpstr>PowerPoint Presentation</vt:lpstr>
      <vt:lpstr>Kontrak Perkuliahan</vt:lpstr>
      <vt:lpstr>Pokok Bahasan</vt:lpstr>
      <vt:lpstr>Daftar Pustaka</vt:lpstr>
      <vt:lpstr>Penilaian</vt:lpstr>
      <vt:lpstr>Bisnis</vt:lpstr>
      <vt:lpstr>Pengertian Manajemen Operasi</vt:lpstr>
      <vt:lpstr>Proses Pertambahan Nilai</vt:lpstr>
      <vt:lpstr>Nilai Tambah &amp; Paket Produk</vt:lpstr>
      <vt:lpstr>Pengertian Manajemen Operasi</vt:lpstr>
      <vt:lpstr>Definisi Manajemen Operasional</vt:lpstr>
      <vt:lpstr>Pentingnya Manajemen Operasional</vt:lpstr>
      <vt:lpstr>Fungsi Utama Organisasi</vt:lpstr>
      <vt:lpstr>Barang V.S Jasa</vt:lpstr>
      <vt:lpstr>Rangkaian Kesatuan Barang dan Jasa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asus</cp:lastModifiedBy>
  <cp:revision>1</cp:revision>
  <dcterms:created xsi:type="dcterms:W3CDTF">2024-09-20T03:41:52Z</dcterms:created>
  <dcterms:modified xsi:type="dcterms:W3CDTF">2024-09-20T03:47:58Z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2014-10-22T00:00:00Z</vt:filetime>
  </property>
  <property fmtid="{D5CDD505-2E9C-101B-9397-08002B2CF9AE}" pid="3" name="Creator">
    <vt:lpwstr>Nitro Pro 7  (7. 5. 0. 29)</vt:lpwstr>
  </property>
  <property fmtid="{D5CDD505-2E9C-101B-9397-08002B2CF9AE}" pid="4" name="LastSaved">
    <vt:filetime>2024-09-20T00:00:00Z</vt:filetime>
  </property>
</Properties>
</file>