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91" r:id="rId3"/>
    <p:sldId id="361" r:id="rId4"/>
    <p:sldId id="363" r:id="rId5"/>
    <p:sldId id="364" r:id="rId6"/>
    <p:sldId id="365" r:id="rId7"/>
    <p:sldId id="366" r:id="rId8"/>
    <p:sldId id="367" r:id="rId9"/>
    <p:sldId id="368" r:id="rId10"/>
    <p:sldId id="369" r:id="rId11"/>
    <p:sldId id="303" r:id="rId12"/>
  </p:sldIdLst>
  <p:sldSz cx="9144000" cy="6858000" type="screen4x3"/>
  <p:notesSz cx="6761163" cy="9942513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xmlns="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E0602"/>
    <a:srgbClr val="0033CC"/>
    <a:srgbClr val="07F9A8"/>
    <a:srgbClr val="660033"/>
    <a:srgbClr val="FFFF99"/>
    <a:srgbClr val="1C1C1C"/>
    <a:srgbClr val="19F3F3"/>
    <a:srgbClr val="08E823"/>
    <a:srgbClr val="33CC33"/>
    <a:srgbClr val="00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667" autoAdjust="0"/>
    <p:restoredTop sz="94656" autoAdjust="0"/>
  </p:normalViewPr>
  <p:slideViewPr>
    <p:cSldViewPr>
      <p:cViewPr>
        <p:scale>
          <a:sx n="55" d="100"/>
          <a:sy n="55" d="100"/>
        </p:scale>
        <p:origin x="-1758" y="-6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</a:t>
            </a:r>
            <a:r>
              <a:rPr lang="id-ID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EPEMIMPINAN</a:t>
            </a: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12 </a:t>
            </a:r>
            <a:r>
              <a:rPr lang="en-US" sz="3600" b="1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Lanjutan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r>
              <a:rPr lang="id-ID" dirty="0" smtClean="0"/>
              <a:t>Implikasi untuk Manajer...(2)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447800"/>
            <a:ext cx="7620000" cy="472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Merekrut orang-orang yang beretika baik dan dapat dipercaya dapat meningkatkan efektivitas kepemimpinan</a:t>
            </a:r>
          </a:p>
          <a:p>
            <a:pPr>
              <a:buFont typeface="Wingdings" pitchFamily="2" charset="2"/>
              <a:buChar char="q"/>
            </a:pPr>
            <a:endParaRPr lang="id-ID" sz="32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Berupaya mengembangkan kepercayaan dengan bawahan</a:t>
            </a:r>
          </a:p>
          <a:p>
            <a:pPr>
              <a:buFont typeface="Wingdings" pitchFamily="2" charset="2"/>
              <a:buChar char="q"/>
            </a:pPr>
            <a:endParaRPr lang="id-ID" sz="32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Investasi pada pelatihan kepemimpinan (kursus formal, seminar, rotasi kerja, pelatihan, &amp; pendampingan)</a:t>
            </a: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 smtClean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  <a:endParaRPr lang="en-US" sz="4400" b="1" dirty="0">
              <a:solidFill>
                <a:srgbClr val="0033CC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id-ID" dirty="0" smtClean="0"/>
              <a:t>Pokok Bahasan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495801"/>
          </a:xfrm>
        </p:spPr>
        <p:txBody>
          <a:bodyPr>
            <a:noAutofit/>
          </a:bodyPr>
          <a:lstStyle/>
          <a:p>
            <a:endParaRPr lang="id-ID" dirty="0" smtClean="0"/>
          </a:p>
          <a:p>
            <a:r>
              <a:rPr lang="id-ID" dirty="0" smtClean="0">
                <a:latin typeface="+mn-lt"/>
              </a:rPr>
              <a:t>Kepemimpinan kharismatik dan transformasional</a:t>
            </a:r>
          </a:p>
          <a:p>
            <a:r>
              <a:rPr lang="id-ID" dirty="0" smtClean="0">
                <a:latin typeface="+mn-lt"/>
                <a:cs typeface="Arial" pitchFamily="34" charset="0"/>
              </a:rPr>
              <a:t>Kepemimpinan autentik</a:t>
            </a:r>
          </a:p>
          <a:p>
            <a:r>
              <a:rPr lang="id-ID" dirty="0" smtClean="0">
                <a:latin typeface="+mn-lt"/>
                <a:cs typeface="Arial" pitchFamily="34" charset="0"/>
              </a:rPr>
              <a:t>Terdepan untuk masa depan</a:t>
            </a:r>
          </a:p>
          <a:p>
            <a:r>
              <a:rPr lang="id-ID" dirty="0" smtClean="0">
                <a:latin typeface="+mn-lt"/>
                <a:cs typeface="Arial" pitchFamily="34" charset="0"/>
              </a:rPr>
              <a:t>Tantangan membangun kepemimpinan</a:t>
            </a:r>
          </a:p>
          <a:p>
            <a:r>
              <a:rPr lang="id-ID" dirty="0" smtClean="0">
                <a:latin typeface="+mn-lt"/>
                <a:cs typeface="Arial" pitchFamily="34" charset="0"/>
              </a:rPr>
              <a:t>Menciptakan pemimpin yang efektif</a:t>
            </a:r>
          </a:p>
          <a:p>
            <a:r>
              <a:rPr lang="id-ID" dirty="0" smtClean="0">
                <a:latin typeface="+mn-lt"/>
                <a:cs typeface="Arial" pitchFamily="34" charset="0"/>
              </a:rPr>
              <a:t>Implikasi untuk manajer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r>
              <a:rPr lang="id-ID" dirty="0" smtClean="0"/>
              <a:t>Teori Kepemimpinan Kharismatik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447800"/>
            <a:ext cx="7620000" cy="472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buFont typeface="Wingdings" pitchFamily="2" charset="2"/>
              <a:buChar char="q"/>
            </a:pPr>
            <a:endParaRPr lang="en-US" sz="3200" dirty="0" smtClean="0">
              <a:solidFill>
                <a:schemeClr val="tx1"/>
              </a:solidFill>
            </a:endParaRPr>
          </a:p>
          <a:p>
            <a:pPr lvl="2" algn="ctr"/>
            <a:r>
              <a:rPr lang="id-ID" sz="3200" dirty="0" smtClean="0">
                <a:solidFill>
                  <a:schemeClr val="tx1"/>
                </a:solidFill>
              </a:rPr>
              <a:t>Teori yang menyatakan bahwa para pengikut membuat </a:t>
            </a:r>
            <a:r>
              <a:rPr lang="id-ID" sz="3200" dirty="0" smtClean="0">
                <a:solidFill>
                  <a:srgbClr val="FF0000"/>
                </a:solidFill>
              </a:rPr>
              <a:t>atribut </a:t>
            </a:r>
            <a:r>
              <a:rPr lang="id-ID" sz="3200" dirty="0" smtClean="0">
                <a:solidFill>
                  <a:schemeClr val="tx1"/>
                </a:solidFill>
              </a:rPr>
              <a:t>kepahlawanan atau kemampuan dalam kepemimpinan yang luar biasa ketika mereka </a:t>
            </a:r>
            <a:r>
              <a:rPr lang="id-ID" sz="3200" dirty="0" smtClean="0">
                <a:solidFill>
                  <a:srgbClr val="FF0000"/>
                </a:solidFill>
              </a:rPr>
              <a:t>mengamati </a:t>
            </a:r>
            <a:r>
              <a:rPr lang="id-ID" sz="3200" dirty="0" smtClean="0">
                <a:solidFill>
                  <a:schemeClr val="tx1"/>
                </a:solidFill>
              </a:rPr>
              <a:t>perilaku-perilaku tertentu</a:t>
            </a:r>
            <a:endParaRPr lang="en-US" sz="32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Teori Kepemimpinan Transformasional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447800"/>
            <a:ext cx="7620000" cy="472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buFont typeface="Wingdings" pitchFamily="2" charset="2"/>
              <a:buChar char="q"/>
            </a:pPr>
            <a:endParaRPr lang="en-US" sz="3200" dirty="0" smtClean="0">
              <a:solidFill>
                <a:schemeClr val="tx1"/>
              </a:solidFill>
            </a:endParaRPr>
          </a:p>
          <a:p>
            <a:pPr lvl="2" algn="ctr"/>
            <a:r>
              <a:rPr lang="id-ID" sz="3200" dirty="0" smtClean="0">
                <a:solidFill>
                  <a:schemeClr val="tx1"/>
                </a:solidFill>
              </a:rPr>
              <a:t>Para pemimpin yang menginspirasi para pengikutnya untuk melampaui kepentingan diri mereka sendiri dan yang berkemampuan untuk memiliki </a:t>
            </a:r>
            <a:r>
              <a:rPr lang="id-ID" sz="3200" dirty="0" smtClean="0">
                <a:solidFill>
                  <a:srgbClr val="FF0000"/>
                </a:solidFill>
              </a:rPr>
              <a:t>pengaruh secara mendalam </a:t>
            </a:r>
            <a:r>
              <a:rPr lang="id-ID" sz="3200" dirty="0" smtClean="0">
                <a:solidFill>
                  <a:schemeClr val="tx1"/>
                </a:solidFill>
              </a:rPr>
              <a:t>dan luar biasa terhadap para pengikutnya</a:t>
            </a:r>
            <a:endParaRPr lang="en-US" sz="32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r>
              <a:rPr lang="id-ID" dirty="0" smtClean="0"/>
              <a:t>Kepemimpinan Autentik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447800"/>
            <a:ext cx="7620000" cy="472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Kepemimpinan yang beretika</a:t>
            </a:r>
          </a:p>
          <a:p>
            <a:pPr algn="just"/>
            <a:endParaRPr lang="id-ID" sz="3200" dirty="0" smtClean="0">
              <a:solidFill>
                <a:schemeClr val="tx1"/>
              </a:solidFill>
            </a:endParaRPr>
          </a:p>
          <a:p>
            <a:pPr algn="just"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Kepemimpinan </a:t>
            </a:r>
            <a:r>
              <a:rPr lang="id-ID" sz="3200" smtClean="0">
                <a:solidFill>
                  <a:schemeClr val="tx1"/>
                </a:solidFill>
              </a:rPr>
              <a:t>yang melayani</a:t>
            </a:r>
          </a:p>
          <a:p>
            <a:pPr algn="just"/>
            <a:endParaRPr lang="id-ID" sz="3200" dirty="0" smtClean="0">
              <a:solidFill>
                <a:schemeClr val="tx1"/>
              </a:solidFill>
            </a:endParaRPr>
          </a:p>
          <a:p>
            <a:pPr algn="just"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Kepercayaan dan kepemimpinan</a:t>
            </a:r>
            <a:endParaRPr lang="en-US" sz="32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r>
              <a:rPr lang="id-ID" dirty="0" smtClean="0"/>
              <a:t>Terdepan untuk Masa Depan 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447800"/>
            <a:ext cx="7620000" cy="472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Pendampingan dilakukan oleh 	pembimbing (mentor)</a:t>
            </a:r>
          </a:p>
          <a:p>
            <a:pPr algn="just">
              <a:buFont typeface="Wingdings" pitchFamily="2" charset="2"/>
              <a:buChar char="q"/>
            </a:pPr>
            <a:endParaRPr lang="id-ID" sz="32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Fungsi karier dan psikologis dari 	pendampingan</a:t>
            </a: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Tantangan Membangun Kepemimpinan 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447800"/>
            <a:ext cx="7620000" cy="472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Kepemimpinan sebagai sebuah atribut</a:t>
            </a:r>
          </a:p>
          <a:p>
            <a:pPr algn="just">
              <a:buFont typeface="Wingdings" pitchFamily="2" charset="2"/>
              <a:buChar char="q"/>
            </a:pPr>
            <a:endParaRPr lang="id-ID" sz="32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Substitusi dan menetralisasi kepemimpinan</a:t>
            </a:r>
          </a:p>
          <a:p>
            <a:pPr>
              <a:buFont typeface="Wingdings" pitchFamily="2" charset="2"/>
              <a:buChar char="q"/>
            </a:pPr>
            <a:endParaRPr lang="id-ID" sz="32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Kepemimpinan secara online</a:t>
            </a: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Menciptakan Pemimpinan yang Efektif 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447800"/>
            <a:ext cx="7620000" cy="472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Memilih para pemimpin</a:t>
            </a:r>
          </a:p>
          <a:p>
            <a:pPr>
              <a:buFont typeface="Wingdings" pitchFamily="2" charset="2"/>
              <a:buChar char="q"/>
            </a:pPr>
            <a:endParaRPr lang="id-ID" sz="32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Pelatihan para pemimpin</a:t>
            </a: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r>
              <a:rPr lang="id-ID" dirty="0" smtClean="0"/>
              <a:t>Implikasi untuk Manajer...(1)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447800"/>
            <a:ext cx="7620000" cy="472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q"/>
            </a:pPr>
            <a:endParaRPr lang="id-ID" sz="3200" dirty="0" smtClean="0">
              <a:solidFill>
                <a:schemeClr val="tx1"/>
              </a:solidFill>
            </a:endParaRPr>
          </a:p>
          <a:p>
            <a:endParaRPr lang="id-ID" sz="32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Penting untuk merekrut kandidat yang memiliki kualitas kepemimpinan transformasional</a:t>
            </a:r>
          </a:p>
          <a:p>
            <a:pPr>
              <a:buFont typeface="Wingdings" pitchFamily="2" charset="2"/>
              <a:buChar char="q"/>
            </a:pPr>
            <a:endParaRPr lang="id-ID" sz="32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Tes dan wawancara membantu mengidentifikasi orang-orang yang memiliki kualitas kepemimpinan</a:t>
            </a:r>
          </a:p>
          <a:p>
            <a:pPr>
              <a:buFont typeface="Wingdings" pitchFamily="2" charset="2"/>
              <a:buChar char="q"/>
            </a:pPr>
            <a:endParaRPr lang="id-ID" sz="3200" dirty="0" smtClean="0">
              <a:solidFill>
                <a:schemeClr val="tx1"/>
              </a:solidFill>
            </a:endParaRPr>
          </a:p>
          <a:p>
            <a:endParaRPr lang="id-ID" sz="32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15214</TotalTime>
  <Words>381</Words>
  <Application>Microsoft Office PowerPoint</Application>
  <PresentationFormat>On-screen Show (4:3)</PresentationFormat>
  <Paragraphs>84</Paragraphs>
  <Slides>11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Pokok Bahasan</vt:lpstr>
      <vt:lpstr>Teori Kepemimpinan Kharismatik</vt:lpstr>
      <vt:lpstr>Teori Kepemimpinan Transformasional</vt:lpstr>
      <vt:lpstr>Kepemimpinan Autentik</vt:lpstr>
      <vt:lpstr>Terdepan untuk Masa Depan </vt:lpstr>
      <vt:lpstr>Tantangan Membangun Kepemimpinan </vt:lpstr>
      <vt:lpstr>Menciptakan Pemimpinan yang Efektif </vt:lpstr>
      <vt:lpstr>Implikasi untuk Manajer...(1)</vt:lpstr>
      <vt:lpstr>Implikasi untuk Manajer...(2)</vt:lpstr>
      <vt:lpstr>Slide 11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637</cp:revision>
  <cp:lastPrinted>2015-09-17T08:41:14Z</cp:lastPrinted>
  <dcterms:created xsi:type="dcterms:W3CDTF">2010-04-18T12:06:30Z</dcterms:created>
  <dcterms:modified xsi:type="dcterms:W3CDTF">2021-06-28T08:40:59Z</dcterms:modified>
</cp:coreProperties>
</file>