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18" r:id="rId5"/>
    <p:sldId id="311" r:id="rId6"/>
    <p:sldId id="302" r:id="rId7"/>
    <p:sldId id="320" r:id="rId8"/>
    <p:sldId id="321" r:id="rId9"/>
    <p:sldId id="330" r:id="rId10"/>
    <p:sldId id="329" r:id="rId11"/>
    <p:sldId id="319" r:id="rId12"/>
    <p:sldId id="328"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679" autoAdjust="0"/>
  </p:normalViewPr>
  <p:slideViewPr>
    <p:cSldViewPr>
      <p:cViewPr varScale="1">
        <p:scale>
          <a:sx n="104" d="100"/>
          <a:sy n="104" d="100"/>
        </p:scale>
        <p:origin x="1952"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Penyelesaian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Sengketa</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Perpajakan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rsegi Lengkung 3">
            <a:extLst>
              <a:ext uri="{FF2B5EF4-FFF2-40B4-BE49-F238E27FC236}">
                <a16:creationId xmlns:a16="http://schemas.microsoft.com/office/drawing/2014/main" id="{16B7CD0F-8662-9587-C933-9E56EA34DF02}"/>
              </a:ext>
            </a:extLst>
          </p:cNvPr>
          <p:cNvSpPr/>
          <p:nvPr/>
        </p:nvSpPr>
        <p:spPr>
          <a:xfrm>
            <a:off x="827584" y="188640"/>
            <a:ext cx="7416824" cy="914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err="1"/>
              <a:t>Ultimum</a:t>
            </a:r>
            <a:r>
              <a:rPr lang="id-ID" dirty="0"/>
              <a:t> </a:t>
            </a:r>
            <a:r>
              <a:rPr lang="id-ID" dirty="0" err="1"/>
              <a:t>Remedium</a:t>
            </a:r>
            <a:r>
              <a:rPr lang="id-ID" dirty="0"/>
              <a:t> (</a:t>
            </a:r>
            <a:r>
              <a:rPr lang="id-ID" dirty="0" err="1"/>
              <a:t>Gijzeling</a:t>
            </a:r>
            <a:r>
              <a:rPr lang="id-ID" dirty="0"/>
              <a:t>) dalam Pidana Perpajakan</a:t>
            </a:r>
          </a:p>
        </p:txBody>
      </p:sp>
      <p:sp>
        <p:nvSpPr>
          <p:cNvPr id="5" name="Persegi Lengkung 4">
            <a:extLst>
              <a:ext uri="{FF2B5EF4-FFF2-40B4-BE49-F238E27FC236}">
                <a16:creationId xmlns:a16="http://schemas.microsoft.com/office/drawing/2014/main" id="{DAD4444D-4C6C-9D5C-8024-FF88711F2AAD}"/>
              </a:ext>
            </a:extLst>
          </p:cNvPr>
          <p:cNvSpPr/>
          <p:nvPr/>
        </p:nvSpPr>
        <p:spPr>
          <a:xfrm>
            <a:off x="251520" y="1340768"/>
            <a:ext cx="8568952" cy="129614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id-ID" dirty="0" err="1"/>
              <a:t>Gijzeling</a:t>
            </a:r>
            <a:r>
              <a:rPr lang="id-ID" dirty="0"/>
              <a:t>: pengekangan sementara waktu kebebasan penanggung pajak dengan menempatkannya di tempat tertentu (UU No. 19 Tahun 2000 Pasal 1 angka 18) </a:t>
            </a:r>
          </a:p>
        </p:txBody>
      </p:sp>
      <p:sp>
        <p:nvSpPr>
          <p:cNvPr id="6" name="Persegi Lengkung 5">
            <a:extLst>
              <a:ext uri="{FF2B5EF4-FFF2-40B4-BE49-F238E27FC236}">
                <a16:creationId xmlns:a16="http://schemas.microsoft.com/office/drawing/2014/main" id="{D2FFCDEB-637B-421E-BD6F-E34D9242D6F5}"/>
              </a:ext>
            </a:extLst>
          </p:cNvPr>
          <p:cNvSpPr/>
          <p:nvPr/>
        </p:nvSpPr>
        <p:spPr>
          <a:xfrm>
            <a:off x="323528" y="2996952"/>
            <a:ext cx="8424936" cy="259228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t>Syarat </a:t>
            </a:r>
            <a:r>
              <a:rPr lang="id-ID" dirty="0" err="1"/>
              <a:t>Gijzeling</a:t>
            </a:r>
            <a:r>
              <a:rPr lang="id-ID" dirty="0"/>
              <a:t>: </a:t>
            </a:r>
          </a:p>
          <a:p>
            <a:pPr marL="342900" indent="-342900" algn="just">
              <a:buFont typeface="+mj-lt"/>
              <a:buAutoNum type="alphaLcParenR"/>
            </a:pPr>
            <a:r>
              <a:rPr lang="id-ID" dirty="0"/>
              <a:t>Mempunyai utang pajak sekurang-kurangnya Rp 100.000.00,00</a:t>
            </a:r>
          </a:p>
          <a:p>
            <a:pPr marL="342900" indent="-342900" algn="just">
              <a:buFont typeface="+mj-lt"/>
              <a:buAutoNum type="alphaLcParenR"/>
            </a:pPr>
            <a:r>
              <a:rPr lang="id-ID" dirty="0"/>
              <a:t>Diragukan itikad baiknya untuk melunasi hutang </a:t>
            </a:r>
          </a:p>
          <a:p>
            <a:pPr marL="342900" indent="-342900" algn="just">
              <a:buFont typeface="+mj-lt"/>
              <a:buAutoNum type="alphaLcParenR"/>
            </a:pPr>
            <a:r>
              <a:rPr lang="id-ID" dirty="0"/>
              <a:t>Setelah lewat jangka waktu 14 hari sejak diberikan Surat Paksa kepada Wajib Pajak</a:t>
            </a:r>
          </a:p>
          <a:p>
            <a:pPr marL="342900" indent="-342900" algn="just">
              <a:buFont typeface="+mj-lt"/>
              <a:buAutoNum type="alphaLcParenR"/>
            </a:pPr>
            <a:r>
              <a:rPr lang="id-ID" dirty="0"/>
              <a:t>Telah mendapat izin tertulis oleh Menteri Keuangan Republik Indonesia</a:t>
            </a:r>
          </a:p>
          <a:p>
            <a:pPr marL="342900" indent="-342900" algn="just">
              <a:buFont typeface="+mj-lt"/>
              <a:buAutoNum type="alphaLcParenR"/>
            </a:pPr>
            <a:endParaRPr lang="id-ID" dirty="0"/>
          </a:p>
        </p:txBody>
      </p:sp>
      <p:sp>
        <p:nvSpPr>
          <p:cNvPr id="7" name="Persegi Lengkung 6">
            <a:extLst>
              <a:ext uri="{FF2B5EF4-FFF2-40B4-BE49-F238E27FC236}">
                <a16:creationId xmlns:a16="http://schemas.microsoft.com/office/drawing/2014/main" id="{65DB1F6D-009E-2CDA-5A6F-4563E7CFA413}"/>
              </a:ext>
            </a:extLst>
          </p:cNvPr>
          <p:cNvSpPr/>
          <p:nvPr/>
        </p:nvSpPr>
        <p:spPr>
          <a:xfrm>
            <a:off x="378037" y="5733256"/>
            <a:ext cx="828092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dirty="0"/>
              <a:t>Penyanderaan (</a:t>
            </a:r>
            <a:r>
              <a:rPr lang="id-ID" dirty="0" err="1"/>
              <a:t>Gijzeling</a:t>
            </a:r>
            <a:r>
              <a:rPr lang="id-ID" dirty="0"/>
              <a:t>) dapat dilakukan apabila telah dikeluarkannya surat perintah penyanderaan kepada Wajib Pajak dimasukkan ke dalam Rumah Tahanan Negara </a:t>
            </a:r>
          </a:p>
        </p:txBody>
      </p:sp>
    </p:spTree>
    <p:extLst>
      <p:ext uri="{BB962C8B-B14F-4D97-AF65-F5344CB8AC3E}">
        <p14:creationId xmlns:p14="http://schemas.microsoft.com/office/powerpoint/2010/main" val="33262653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Lengkung 1">
            <a:extLst>
              <a:ext uri="{FF2B5EF4-FFF2-40B4-BE49-F238E27FC236}">
                <a16:creationId xmlns:a16="http://schemas.microsoft.com/office/drawing/2014/main" id="{0113BC47-27C2-84BC-D4B1-EB961ECECCB4}"/>
              </a:ext>
            </a:extLst>
          </p:cNvPr>
          <p:cNvSpPr/>
          <p:nvPr/>
        </p:nvSpPr>
        <p:spPr>
          <a:xfrm>
            <a:off x="467544" y="260648"/>
            <a:ext cx="8136904" cy="64087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dirty="0"/>
              <a:t>TUGAS MAHASISWA </a:t>
            </a:r>
          </a:p>
          <a:p>
            <a:pPr algn="ctr"/>
            <a:endParaRPr lang="id-ID" dirty="0"/>
          </a:p>
          <a:p>
            <a:pPr algn="ctr"/>
            <a:r>
              <a:rPr lang="id-ID" dirty="0"/>
              <a:t>MEMBUAT MAKALAH: </a:t>
            </a:r>
            <a:r>
              <a:rPr lang="id-ID" dirty="0" err="1"/>
              <a:t>Gijzeling</a:t>
            </a:r>
            <a:r>
              <a:rPr lang="id-ID" dirty="0"/>
              <a:t>/sandera dalam penegakan hukum di bidang perpajakan dalam perspektif HAM  </a:t>
            </a:r>
          </a:p>
        </p:txBody>
      </p:sp>
    </p:spTree>
    <p:extLst>
      <p:ext uri="{BB962C8B-B14F-4D97-AF65-F5344CB8AC3E}">
        <p14:creationId xmlns:p14="http://schemas.microsoft.com/office/powerpoint/2010/main" val="278722129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0DA3078-103B-DE1A-EE2A-009287FF26F1}"/>
              </a:ext>
            </a:extLst>
          </p:cNvPr>
          <p:cNvSpPr>
            <a:spLocks noGrp="1"/>
          </p:cNvSpPr>
          <p:nvPr>
            <p:ph type="subTitle" idx="1"/>
          </p:nvPr>
        </p:nvSpPr>
        <p:spPr>
          <a:xfrm>
            <a:off x="1371600" y="1340768"/>
            <a:ext cx="6400800" cy="4298032"/>
          </a:xfrm>
        </p:spPr>
        <p:txBody>
          <a:bodyPr/>
          <a:lstStyle/>
          <a:p>
            <a:endParaRPr lang="en-US" dirty="0"/>
          </a:p>
          <a:p>
            <a:endParaRPr lang="en-US" dirty="0"/>
          </a:p>
          <a:p>
            <a:endParaRPr lang="en-US" dirty="0"/>
          </a:p>
          <a:p>
            <a:r>
              <a:rPr lang="en-US" dirty="0">
                <a:solidFill>
                  <a:schemeClr val="tx1"/>
                </a:solidFill>
              </a:rPr>
              <a:t>THANK YOU</a:t>
            </a:r>
            <a:endParaRPr lang="en-ID" dirty="0">
              <a:solidFill>
                <a:schemeClr val="tx1"/>
              </a:solidFill>
            </a:endParaRPr>
          </a:p>
        </p:txBody>
      </p:sp>
    </p:spTree>
    <p:extLst>
      <p:ext uri="{BB962C8B-B14F-4D97-AF65-F5344CB8AC3E}">
        <p14:creationId xmlns:p14="http://schemas.microsoft.com/office/powerpoint/2010/main" val="3192826419"/>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Definisi</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Sengketa</a:t>
            </a:r>
            <a:r>
              <a:rPr lang="en-US" sz="3600" b="1" dirty="0">
                <a:latin typeface="Arial" panose="020B0604020202020204" pitchFamily="34" charset="0"/>
                <a:ea typeface="+mj-ea"/>
                <a:cs typeface="Arial" panose="020B0604020202020204" pitchFamily="34" charset="0"/>
              </a:rPr>
              <a:t> Pajak   </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en-US" sz="2400"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Cambria" panose="02040503050406030204" pitchFamily="18" charset="0"/>
                <a:cs typeface="Arial" panose="020B0604020202020204" pitchFamily="34" charset="0"/>
              </a:rPr>
              <a:t>Sengketa</a:t>
            </a:r>
            <a:r>
              <a:rPr lang="en-US" sz="2400"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sengketa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timbul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bidang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perpajakan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antara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Wajib</a:t>
            </a:r>
            <a:r>
              <a:rPr lang="en-US" sz="2400"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penanggung</a:t>
            </a:r>
            <a:r>
              <a:rPr lang="en-US" sz="2400"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pejabat</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berwenang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sebagai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akibat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dikeluarkannya</a:t>
            </a:r>
            <a:r>
              <a:rPr lang="en-US" sz="2400" dirty="0">
                <a:solidFill>
                  <a:schemeClr val="tx1"/>
                </a:solidFill>
                <a:latin typeface="Cambria" panose="02040503050406030204" pitchFamily="18" charset="0"/>
                <a:cs typeface="Arial" panose="020B0604020202020204" pitchFamily="34" charset="0"/>
              </a:rPr>
              <a:t> Keputusan yang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diajukan</a:t>
            </a:r>
            <a:r>
              <a:rPr lang="en-US" sz="2400" dirty="0">
                <a:solidFill>
                  <a:schemeClr val="tx1"/>
                </a:solidFill>
                <a:latin typeface="Cambria" panose="02040503050406030204" pitchFamily="18" charset="0"/>
                <a:cs typeface="Arial" panose="020B0604020202020204" pitchFamily="34" charset="0"/>
              </a:rPr>
              <a:t> banding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Gugatan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pengadilan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pajak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peraturan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perundang-undangan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perpajakan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termasuk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gugatan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pelaksana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penagihan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Undang-Undang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penagihan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pajak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Surat </a:t>
            </a:r>
            <a:r>
              <a:rPr lang="en-US" sz="2400" dirty="0" err="1">
                <a:solidFill>
                  <a:schemeClr val="tx1"/>
                </a:solidFill>
                <a:latin typeface="Cambria" panose="02040503050406030204" pitchFamily="18" charset="0"/>
                <a:cs typeface="Arial" panose="020B0604020202020204" pitchFamily="34" charset="0"/>
              </a:rPr>
              <a:t>Paksa</a:t>
            </a:r>
            <a:r>
              <a:rPr lang="en-US" sz="2400" dirty="0">
                <a:solidFill>
                  <a:schemeClr val="tx1"/>
                </a:solidFill>
                <a:latin typeface="Cambria" panose="02040503050406030204" pitchFamily="18" charset="0"/>
                <a:cs typeface="Arial" panose="020B0604020202020204" pitchFamily="34" charset="0"/>
              </a:rPr>
              <a:t> (UU NO 14 </a:t>
            </a:r>
            <a:r>
              <a:rPr lang="en-US" sz="2400" dirty="0" err="1">
                <a:solidFill>
                  <a:schemeClr val="tx1"/>
                </a:solidFill>
                <a:latin typeface="Cambria" panose="02040503050406030204" pitchFamily="18" charset="0"/>
                <a:cs typeface="Arial" panose="020B0604020202020204" pitchFamily="34" charset="0"/>
              </a:rPr>
              <a:t>Tahun</a:t>
            </a:r>
            <a:r>
              <a:rPr lang="en-US" sz="2400" dirty="0">
                <a:solidFill>
                  <a:schemeClr val="tx1"/>
                </a:solidFill>
                <a:latin typeface="Cambria" panose="02040503050406030204" pitchFamily="18" charset="0"/>
                <a:cs typeface="Arial" panose="020B0604020202020204" pitchFamily="34" charset="0"/>
              </a:rPr>
              <a:t> 2002 </a:t>
            </a:r>
            <a:r>
              <a:rPr lang="en-US" sz="2400" dirty="0" err="1">
                <a:solidFill>
                  <a:schemeClr val="tx1"/>
                </a:solidFill>
                <a:latin typeface="Cambria" panose="02040503050406030204" pitchFamily="18" charset="0"/>
                <a:cs typeface="Arial" panose="020B0604020202020204" pitchFamily="34" charset="0"/>
              </a:rPr>
              <a:t>pasal</a:t>
            </a:r>
            <a:r>
              <a:rPr lang="en-US" sz="2400" dirty="0">
                <a:solidFill>
                  <a:schemeClr val="tx1"/>
                </a:solidFill>
                <a:latin typeface="Cambria" panose="02040503050406030204" pitchFamily="18" charset="0"/>
                <a:cs typeface="Arial" panose="020B0604020202020204" pitchFamily="34" charset="0"/>
              </a:rPr>
              <a:t> 1 </a:t>
            </a:r>
            <a:r>
              <a:rPr lang="en-US" sz="2400" dirty="0" err="1">
                <a:solidFill>
                  <a:schemeClr val="tx1"/>
                </a:solidFill>
                <a:latin typeface="Cambria" panose="02040503050406030204" pitchFamily="18" charset="0"/>
                <a:cs typeface="Arial" panose="020B0604020202020204" pitchFamily="34" charset="0"/>
              </a:rPr>
              <a:t>angka</a:t>
            </a:r>
            <a:r>
              <a:rPr lang="en-US" sz="2400" dirty="0">
                <a:solidFill>
                  <a:schemeClr val="tx1"/>
                </a:solidFill>
                <a:latin typeface="Cambria" panose="02040503050406030204" pitchFamily="18" charset="0"/>
                <a:cs typeface="Arial" panose="020B0604020202020204" pitchFamily="34" charset="0"/>
              </a:rPr>
              <a:t> 5)  </a:t>
            </a: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06859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endParaRPr lang="id-ID" dirty="0"/>
          </a:p>
        </p:txBody>
      </p:sp>
      <p:sp>
        <p:nvSpPr>
          <p:cNvPr id="4" name="Content Placeholder 2"/>
          <p:cNvSpPr txBox="1">
            <a:spLocks/>
          </p:cNvSpPr>
          <p:nvPr/>
        </p:nvSpPr>
        <p:spPr>
          <a:xfrm>
            <a:off x="107504" y="836712"/>
            <a:ext cx="8733656"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
        <p:nvSpPr>
          <p:cNvPr id="9" name="Persegi Lengkung 8">
            <a:extLst>
              <a:ext uri="{FF2B5EF4-FFF2-40B4-BE49-F238E27FC236}">
                <a16:creationId xmlns:a16="http://schemas.microsoft.com/office/drawing/2014/main" id="{1F814AA8-322C-89FB-232E-B1B41C5B76C6}"/>
              </a:ext>
            </a:extLst>
          </p:cNvPr>
          <p:cNvSpPr/>
          <p:nvPr/>
        </p:nvSpPr>
        <p:spPr>
          <a:xfrm>
            <a:off x="642542" y="1435360"/>
            <a:ext cx="1728192" cy="10081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Wajib Pajak </a:t>
            </a:r>
          </a:p>
          <a:p>
            <a:pPr algn="ctr"/>
            <a:r>
              <a:rPr lang="id-ID" dirty="0"/>
              <a:t>(Orang atau badan hukum) </a:t>
            </a:r>
          </a:p>
        </p:txBody>
      </p:sp>
      <p:sp>
        <p:nvSpPr>
          <p:cNvPr id="10" name="Persegi Lengkung 9">
            <a:extLst>
              <a:ext uri="{FF2B5EF4-FFF2-40B4-BE49-F238E27FC236}">
                <a16:creationId xmlns:a16="http://schemas.microsoft.com/office/drawing/2014/main" id="{0AF2FEBB-EB74-456C-60FC-CEF3268DD04C}"/>
              </a:ext>
            </a:extLst>
          </p:cNvPr>
          <p:cNvSpPr/>
          <p:nvPr/>
        </p:nvSpPr>
        <p:spPr>
          <a:xfrm>
            <a:off x="6660232" y="1507368"/>
            <a:ext cx="1656184" cy="93610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id-ID" dirty="0" err="1"/>
              <a:t>Fiskus</a:t>
            </a:r>
            <a:r>
              <a:rPr lang="id-ID" dirty="0"/>
              <a:t> (petugas pajak)</a:t>
            </a:r>
          </a:p>
        </p:txBody>
      </p:sp>
      <p:sp>
        <p:nvSpPr>
          <p:cNvPr id="13" name="Panah Kanan 12">
            <a:extLst>
              <a:ext uri="{FF2B5EF4-FFF2-40B4-BE49-F238E27FC236}">
                <a16:creationId xmlns:a16="http://schemas.microsoft.com/office/drawing/2014/main" id="{656915CC-DD9F-757E-B1A9-04DBFD0265EF}"/>
              </a:ext>
            </a:extLst>
          </p:cNvPr>
          <p:cNvSpPr/>
          <p:nvPr/>
        </p:nvSpPr>
        <p:spPr>
          <a:xfrm>
            <a:off x="2543669" y="1718828"/>
            <a:ext cx="936104" cy="49276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Panah Kiri 13">
            <a:extLst>
              <a:ext uri="{FF2B5EF4-FFF2-40B4-BE49-F238E27FC236}">
                <a16:creationId xmlns:a16="http://schemas.microsoft.com/office/drawing/2014/main" id="{07F514A5-BAFE-EB86-BC28-031F386F51BE}"/>
              </a:ext>
            </a:extLst>
          </p:cNvPr>
          <p:cNvSpPr/>
          <p:nvPr/>
        </p:nvSpPr>
        <p:spPr>
          <a:xfrm>
            <a:off x="5785792" y="1694716"/>
            <a:ext cx="720080" cy="48940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a:extLst>
              <a:ext uri="{FF2B5EF4-FFF2-40B4-BE49-F238E27FC236}">
                <a16:creationId xmlns:a16="http://schemas.microsoft.com/office/drawing/2014/main" id="{63B2C2AD-2F7F-DDCA-903B-68E99367AFA7}"/>
              </a:ext>
            </a:extLst>
          </p:cNvPr>
          <p:cNvSpPr/>
          <p:nvPr/>
        </p:nvSpPr>
        <p:spPr>
          <a:xfrm>
            <a:off x="3829469" y="1340768"/>
            <a:ext cx="1518074" cy="14895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Sengketa Pajak</a:t>
            </a:r>
          </a:p>
        </p:txBody>
      </p:sp>
      <p:sp>
        <p:nvSpPr>
          <p:cNvPr id="16" name="Panah Bawah 15">
            <a:extLst>
              <a:ext uri="{FF2B5EF4-FFF2-40B4-BE49-F238E27FC236}">
                <a16:creationId xmlns:a16="http://schemas.microsoft.com/office/drawing/2014/main" id="{E5B41895-13BA-7990-9E1B-464E7D4887B3}"/>
              </a:ext>
            </a:extLst>
          </p:cNvPr>
          <p:cNvSpPr/>
          <p:nvPr/>
        </p:nvSpPr>
        <p:spPr>
          <a:xfrm>
            <a:off x="4135394" y="2963956"/>
            <a:ext cx="873211" cy="136815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Persegi Panjang 16">
            <a:extLst>
              <a:ext uri="{FF2B5EF4-FFF2-40B4-BE49-F238E27FC236}">
                <a16:creationId xmlns:a16="http://schemas.microsoft.com/office/drawing/2014/main" id="{7D1F5279-CB48-66CE-730D-034453D7DEDF}"/>
              </a:ext>
            </a:extLst>
          </p:cNvPr>
          <p:cNvSpPr/>
          <p:nvPr/>
        </p:nvSpPr>
        <p:spPr>
          <a:xfrm>
            <a:off x="3829469" y="4536672"/>
            <a:ext cx="1423615" cy="12527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Penyelesaian sengketa pajak </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D86D707-1DD6-12FD-BAA4-1EEF4DFD5DDD}"/>
              </a:ext>
            </a:extLst>
          </p:cNvPr>
          <p:cNvSpPr>
            <a:spLocks noGrp="1"/>
          </p:cNvSpPr>
          <p:nvPr>
            <p:ph type="subTitle" idx="1"/>
          </p:nvPr>
        </p:nvSpPr>
        <p:spPr>
          <a:xfrm>
            <a:off x="107504" y="908720"/>
            <a:ext cx="8568952" cy="5328592"/>
          </a:xfrm>
        </p:spPr>
        <p:txBody>
          <a:bodyPr/>
          <a:lstStyle/>
          <a:p>
            <a:endParaRPr lang="en-ID" dirty="0"/>
          </a:p>
        </p:txBody>
      </p:sp>
      <p:sp>
        <p:nvSpPr>
          <p:cNvPr id="3" name="Rectangle 2">
            <a:extLst>
              <a:ext uri="{FF2B5EF4-FFF2-40B4-BE49-F238E27FC236}">
                <a16:creationId xmlns:a16="http://schemas.microsoft.com/office/drawing/2014/main" id="{8F9153F5-B2A6-B8E6-6EF2-582D827A92C5}"/>
              </a:ext>
            </a:extLst>
          </p:cNvPr>
          <p:cNvSpPr/>
          <p:nvPr/>
        </p:nvSpPr>
        <p:spPr>
          <a:xfrm>
            <a:off x="2231025" y="921356"/>
            <a:ext cx="4681949" cy="6613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a:t>Objek</a:t>
            </a:r>
            <a:r>
              <a:rPr lang="en-US" dirty="0"/>
              <a:t> </a:t>
            </a:r>
            <a:r>
              <a:rPr lang="en-US" dirty="0" err="1"/>
              <a:t>Sengketa</a:t>
            </a:r>
            <a:r>
              <a:rPr lang="en-US" dirty="0"/>
              <a:t> Pajak </a:t>
            </a:r>
            <a:endParaRPr lang="en-ID" dirty="0"/>
          </a:p>
        </p:txBody>
      </p:sp>
      <p:sp>
        <p:nvSpPr>
          <p:cNvPr id="5" name="Kotak Teks 4">
            <a:extLst>
              <a:ext uri="{FF2B5EF4-FFF2-40B4-BE49-F238E27FC236}">
                <a16:creationId xmlns:a16="http://schemas.microsoft.com/office/drawing/2014/main" id="{1A1914CE-D671-FC5E-1B67-AA88EFB6DBC8}"/>
              </a:ext>
            </a:extLst>
          </p:cNvPr>
          <p:cNvSpPr txBox="1"/>
          <p:nvPr/>
        </p:nvSpPr>
        <p:spPr>
          <a:xfrm>
            <a:off x="251520" y="1988840"/>
            <a:ext cx="8424936" cy="2031325"/>
          </a:xfrm>
          <a:prstGeom prst="rect">
            <a:avLst/>
          </a:prstGeom>
          <a:noFill/>
        </p:spPr>
        <p:txBody>
          <a:bodyPr wrap="square" rtlCol="0">
            <a:spAutoFit/>
          </a:bodyPr>
          <a:lstStyle/>
          <a:p>
            <a:pPr algn="just" fontAlgn="base"/>
            <a:r>
              <a:rPr lang="id-ID" dirty="0">
                <a:solidFill>
                  <a:srgbClr val="000000"/>
                </a:solidFill>
                <a:effectLst/>
                <a:latin typeface="inherit"/>
              </a:rPr>
              <a:t>Objek sengketa pajak adalah hal-hal atau aspek-aspek tertentu dalam kewajiban perpajakan yang menjadi sumber </a:t>
            </a:r>
            <a:r>
              <a:rPr lang="id-ID" dirty="0" err="1">
                <a:solidFill>
                  <a:srgbClr val="000000"/>
                </a:solidFill>
                <a:effectLst/>
                <a:latin typeface="inherit"/>
              </a:rPr>
              <a:t>ketidaksepakatan</a:t>
            </a:r>
            <a:r>
              <a:rPr lang="id-ID" dirty="0">
                <a:solidFill>
                  <a:srgbClr val="000000"/>
                </a:solidFill>
                <a:effectLst/>
                <a:latin typeface="inherit"/>
              </a:rPr>
              <a:t> antara wajib pajak dan otoritas pajak. </a:t>
            </a:r>
            <a:r>
              <a:rPr lang="id-ID" dirty="0" err="1">
                <a:solidFill>
                  <a:srgbClr val="000000"/>
                </a:solidFill>
                <a:effectLst/>
                <a:latin typeface="inherit"/>
              </a:rPr>
              <a:t>Ketidaksepakatan</a:t>
            </a:r>
            <a:r>
              <a:rPr lang="id-ID" dirty="0">
                <a:solidFill>
                  <a:srgbClr val="000000"/>
                </a:solidFill>
                <a:effectLst/>
                <a:latin typeface="inherit"/>
              </a:rPr>
              <a:t> ini bisa muncul dari perbedaan interpretasi peraturan, kesalahan perhitungan, atau ketidakcocokan data. </a:t>
            </a:r>
            <a:endParaRPr lang="id-ID" dirty="0">
              <a:effectLst/>
              <a:latin typeface="var(--ricos-custom-p-font-family,unset)"/>
            </a:endParaRPr>
          </a:p>
          <a:p>
            <a:pPr fontAlgn="base"/>
            <a:br>
              <a:rPr lang="id-ID" dirty="0">
                <a:effectLst/>
              </a:rPr>
            </a:br>
            <a:endParaRPr lang="id-ID" dirty="0">
              <a:effectLst/>
            </a:endParaRPr>
          </a:p>
          <a:p>
            <a:endParaRPr lang="id-ID" dirty="0"/>
          </a:p>
        </p:txBody>
      </p:sp>
    </p:spTree>
    <p:extLst>
      <p:ext uri="{BB962C8B-B14F-4D97-AF65-F5344CB8AC3E}">
        <p14:creationId xmlns:p14="http://schemas.microsoft.com/office/powerpoint/2010/main" val="369695069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nSpc>
                <a:spcPct val="107000"/>
              </a:lnSpc>
              <a:spcAft>
                <a:spcPts val="800"/>
              </a:spcAft>
            </a:pPr>
            <a:r>
              <a:rPr lang="en-ID" sz="1800" b="1" kern="100" dirty="0">
                <a:effectLst/>
                <a:latin typeface="Calibri" panose="020F0502020204030204" pitchFamily="34" charset="0"/>
                <a:ea typeface="Calibri" panose="020F0502020204030204" pitchFamily="34" charset="0"/>
                <a:cs typeface="Times New Roman" panose="02020603050405020304" pitchFamily="18" charset="0"/>
              </a:rPr>
              <a:t>DASAR HUKUM PENEGAKAN HUKUM PAJAK</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Persegi Lengkung 1">
            <a:extLst>
              <a:ext uri="{FF2B5EF4-FFF2-40B4-BE49-F238E27FC236}">
                <a16:creationId xmlns:a16="http://schemas.microsoft.com/office/drawing/2014/main" id="{DA57145A-8CA0-80A8-D306-C5049B07C2F3}"/>
              </a:ext>
            </a:extLst>
          </p:cNvPr>
          <p:cNvSpPr/>
          <p:nvPr/>
        </p:nvSpPr>
        <p:spPr>
          <a:xfrm>
            <a:off x="2395577" y="890215"/>
            <a:ext cx="4680520" cy="3600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Penyelesaian Sengketa Perpajakan</a:t>
            </a:r>
          </a:p>
        </p:txBody>
      </p:sp>
      <p:sp>
        <p:nvSpPr>
          <p:cNvPr id="4" name="Persegi Lengkung 3">
            <a:extLst>
              <a:ext uri="{FF2B5EF4-FFF2-40B4-BE49-F238E27FC236}">
                <a16:creationId xmlns:a16="http://schemas.microsoft.com/office/drawing/2014/main" id="{E136CBDE-E432-2B23-0F57-94A0CE48AE2A}"/>
              </a:ext>
            </a:extLst>
          </p:cNvPr>
          <p:cNvSpPr/>
          <p:nvPr/>
        </p:nvSpPr>
        <p:spPr>
          <a:xfrm>
            <a:off x="323528" y="1484784"/>
            <a:ext cx="8496944" cy="46085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8" name="Persegi Lengkung 7">
            <a:extLst>
              <a:ext uri="{FF2B5EF4-FFF2-40B4-BE49-F238E27FC236}">
                <a16:creationId xmlns:a16="http://schemas.microsoft.com/office/drawing/2014/main" id="{076D8635-E1A5-14EB-3D59-7BEB7632C5A5}"/>
              </a:ext>
            </a:extLst>
          </p:cNvPr>
          <p:cNvSpPr/>
          <p:nvPr/>
        </p:nvSpPr>
        <p:spPr>
          <a:xfrm>
            <a:off x="395536" y="3068960"/>
            <a:ext cx="2160240" cy="10081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Sengketa Pajak</a:t>
            </a:r>
          </a:p>
        </p:txBody>
      </p:sp>
      <p:cxnSp>
        <p:nvCxnSpPr>
          <p:cNvPr id="10" name="Konektor Siku 9">
            <a:extLst>
              <a:ext uri="{FF2B5EF4-FFF2-40B4-BE49-F238E27FC236}">
                <a16:creationId xmlns:a16="http://schemas.microsoft.com/office/drawing/2014/main" id="{BB070293-3295-74FF-562F-7D4611C206A7}"/>
              </a:ext>
            </a:extLst>
          </p:cNvPr>
          <p:cNvCxnSpPr/>
          <p:nvPr/>
        </p:nvCxnSpPr>
        <p:spPr>
          <a:xfrm flipV="1">
            <a:off x="2555776" y="2150355"/>
            <a:ext cx="3384376" cy="1449288"/>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11" name="Persegi Panjang 10">
            <a:extLst>
              <a:ext uri="{FF2B5EF4-FFF2-40B4-BE49-F238E27FC236}">
                <a16:creationId xmlns:a16="http://schemas.microsoft.com/office/drawing/2014/main" id="{8DA28FB5-C94B-5CE1-4EBC-D26C95092983}"/>
              </a:ext>
            </a:extLst>
          </p:cNvPr>
          <p:cNvSpPr/>
          <p:nvPr/>
        </p:nvSpPr>
        <p:spPr>
          <a:xfrm>
            <a:off x="5940152" y="1547664"/>
            <a:ext cx="2376264" cy="144016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r>
              <a:rPr lang="id-ID" dirty="0"/>
              <a:t>Upaya administrasi</a:t>
            </a:r>
          </a:p>
          <a:p>
            <a:pPr marL="342900" indent="-342900" algn="just">
              <a:buFont typeface="+mj-lt"/>
              <a:buAutoNum type="arabicPeriod"/>
            </a:pPr>
            <a:r>
              <a:rPr lang="id-ID" dirty="0"/>
              <a:t>Keberatan administrasi </a:t>
            </a:r>
          </a:p>
          <a:p>
            <a:pPr marL="342900" indent="-342900" algn="just">
              <a:buFont typeface="+mj-lt"/>
              <a:buAutoNum type="arabicPeriod"/>
            </a:pPr>
            <a:r>
              <a:rPr lang="id-ID" dirty="0"/>
              <a:t>Banding administrasi</a:t>
            </a:r>
          </a:p>
        </p:txBody>
      </p:sp>
      <p:cxnSp>
        <p:nvCxnSpPr>
          <p:cNvPr id="23" name="Konektor Lurus 22">
            <a:extLst>
              <a:ext uri="{FF2B5EF4-FFF2-40B4-BE49-F238E27FC236}">
                <a16:creationId xmlns:a16="http://schemas.microsoft.com/office/drawing/2014/main" id="{FBDD0070-38C9-A31C-8E4F-F24ED8944B46}"/>
              </a:ext>
            </a:extLst>
          </p:cNvPr>
          <p:cNvCxnSpPr/>
          <p:nvPr/>
        </p:nvCxnSpPr>
        <p:spPr>
          <a:xfrm>
            <a:off x="4247964" y="3599643"/>
            <a:ext cx="0" cy="1485541"/>
          </a:xfrm>
          <a:prstGeom prst="line">
            <a:avLst/>
          </a:prstGeom>
        </p:spPr>
        <p:style>
          <a:lnRef idx="1">
            <a:schemeClr val="dk1"/>
          </a:lnRef>
          <a:fillRef idx="0">
            <a:schemeClr val="dk1"/>
          </a:fillRef>
          <a:effectRef idx="0">
            <a:schemeClr val="dk1"/>
          </a:effectRef>
          <a:fontRef idx="minor">
            <a:schemeClr val="tx1"/>
          </a:fontRef>
        </p:style>
      </p:cxnSp>
      <p:cxnSp>
        <p:nvCxnSpPr>
          <p:cNvPr id="25" name="Konektor Panah Lurus 24">
            <a:extLst>
              <a:ext uri="{FF2B5EF4-FFF2-40B4-BE49-F238E27FC236}">
                <a16:creationId xmlns:a16="http://schemas.microsoft.com/office/drawing/2014/main" id="{AD5DD5B4-7B88-F5CC-F67E-969C554AB408}"/>
              </a:ext>
            </a:extLst>
          </p:cNvPr>
          <p:cNvCxnSpPr/>
          <p:nvPr/>
        </p:nvCxnSpPr>
        <p:spPr>
          <a:xfrm>
            <a:off x="4247964" y="5085184"/>
            <a:ext cx="16921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Persegi Panjang 26">
            <a:extLst>
              <a:ext uri="{FF2B5EF4-FFF2-40B4-BE49-F238E27FC236}">
                <a16:creationId xmlns:a16="http://schemas.microsoft.com/office/drawing/2014/main" id="{4B432DEB-D08A-F718-4964-CB82A512888E}"/>
              </a:ext>
            </a:extLst>
          </p:cNvPr>
          <p:cNvSpPr/>
          <p:nvPr/>
        </p:nvSpPr>
        <p:spPr>
          <a:xfrm>
            <a:off x="5940152" y="4221088"/>
            <a:ext cx="2376264" cy="1656184"/>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r>
              <a:rPr lang="id-ID" dirty="0"/>
              <a:t>Pidana Pajak (</a:t>
            </a:r>
            <a:r>
              <a:rPr lang="id-ID" dirty="0" err="1"/>
              <a:t>ultimum</a:t>
            </a:r>
            <a:r>
              <a:rPr lang="id-ID" dirty="0"/>
              <a:t> </a:t>
            </a:r>
            <a:r>
              <a:rPr lang="id-ID" dirty="0" err="1"/>
              <a:t>remedium</a:t>
            </a:r>
            <a:r>
              <a:rPr lang="id-ID" dirty="0"/>
              <a:t>) </a:t>
            </a:r>
          </a:p>
          <a:p>
            <a:pPr algn="just"/>
            <a:r>
              <a:rPr lang="id-ID" dirty="0"/>
              <a:t>1. </a:t>
            </a:r>
            <a:r>
              <a:rPr lang="id-ID" dirty="0" err="1"/>
              <a:t>Gijzeling</a:t>
            </a:r>
            <a:r>
              <a:rPr lang="id-ID" dirty="0"/>
              <a:t> </a:t>
            </a:r>
          </a:p>
          <a:p>
            <a:pPr algn="just"/>
            <a:endParaRPr lang="id-ID" dirty="0"/>
          </a:p>
        </p:txBody>
      </p:sp>
    </p:spTree>
    <p:extLst>
      <p:ext uri="{BB962C8B-B14F-4D97-AF65-F5344CB8AC3E}">
        <p14:creationId xmlns:p14="http://schemas.microsoft.com/office/powerpoint/2010/main" val="410702533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78410" y="16361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lvl="0" algn="l"/>
            <a:endParaRPr lang="id-ID" dirty="0">
              <a:latin typeface="Cambria" panose="02040503050406030204" pitchFamily="18" charset="0"/>
            </a:endParaRPr>
          </a:p>
        </p:txBody>
      </p:sp>
      <p:sp>
        <p:nvSpPr>
          <p:cNvPr id="7" name="Persegi Lengkung 6">
            <a:extLst>
              <a:ext uri="{FF2B5EF4-FFF2-40B4-BE49-F238E27FC236}">
                <a16:creationId xmlns:a16="http://schemas.microsoft.com/office/drawing/2014/main" id="{ED8684C1-48D8-BAC3-A590-627ED9A4BE7E}"/>
              </a:ext>
            </a:extLst>
          </p:cNvPr>
          <p:cNvSpPr/>
          <p:nvPr/>
        </p:nvSpPr>
        <p:spPr>
          <a:xfrm>
            <a:off x="611560" y="260648"/>
            <a:ext cx="7848872" cy="100811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l"/>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Upaya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Administrasi</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keberatan</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Administrasi</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endParaRPr lang="id-ID" dirty="0">
              <a:ln w="0"/>
              <a:solidFill>
                <a:schemeClr val="tx1"/>
              </a:solidFill>
              <a:effectLst>
                <a:outerShdw blurRad="38100" dist="19050" dir="2700000" algn="tl" rotWithShape="0">
                  <a:schemeClr val="dk1">
                    <a:alpha val="40000"/>
                  </a:schemeClr>
                </a:outerShdw>
              </a:effectLst>
              <a:latin typeface="Cambria" panose="02040503050406030204" pitchFamily="18" charset="0"/>
            </a:endParaRPr>
          </a:p>
        </p:txBody>
      </p:sp>
      <p:sp>
        <p:nvSpPr>
          <p:cNvPr id="8" name="Persegi Lengkung 7">
            <a:extLst>
              <a:ext uri="{FF2B5EF4-FFF2-40B4-BE49-F238E27FC236}">
                <a16:creationId xmlns:a16="http://schemas.microsoft.com/office/drawing/2014/main" id="{C02B5CBF-3457-3AE3-0E9E-0C2440CE560C}"/>
              </a:ext>
            </a:extLst>
          </p:cNvPr>
          <p:cNvSpPr/>
          <p:nvPr/>
        </p:nvSpPr>
        <p:spPr>
          <a:xfrm>
            <a:off x="683568" y="1700808"/>
            <a:ext cx="7632848" cy="151216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ln w="0"/>
                <a:solidFill>
                  <a:schemeClr val="tx1"/>
                </a:solidFill>
                <a:effectLst>
                  <a:outerShdw blurRad="38100" dist="19050" dir="2700000" algn="tl" rotWithShape="0">
                    <a:schemeClr val="dk1">
                      <a:alpha val="40000"/>
                    </a:schemeClr>
                  </a:outerShdw>
                </a:effectLst>
              </a:rPr>
              <a:t>Penyelesaian secara administrasi ini berupa pengajuan surat keberatan yang di ajukan oleh Wajib Pajak kepada pejabat yang berwenang (Direktur Jenderal  Pajak) mengenai keberatan terhadap suatu surat ketetapan pajak atau pemotongan atau pemungutan pajak oleh pihak ketiga. </a:t>
            </a:r>
          </a:p>
        </p:txBody>
      </p:sp>
      <p:sp>
        <p:nvSpPr>
          <p:cNvPr id="9" name="Oval 8">
            <a:extLst>
              <a:ext uri="{FF2B5EF4-FFF2-40B4-BE49-F238E27FC236}">
                <a16:creationId xmlns:a16="http://schemas.microsoft.com/office/drawing/2014/main" id="{C867BDCE-24C8-30FF-54CF-744F403CDE38}"/>
              </a:ext>
            </a:extLst>
          </p:cNvPr>
          <p:cNvSpPr/>
          <p:nvPr/>
        </p:nvSpPr>
        <p:spPr>
          <a:xfrm>
            <a:off x="606099" y="4077072"/>
            <a:ext cx="1656184" cy="1440160"/>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id-ID" dirty="0"/>
              <a:t>Surat Keberatan </a:t>
            </a:r>
          </a:p>
        </p:txBody>
      </p:sp>
      <p:sp>
        <p:nvSpPr>
          <p:cNvPr id="10" name="Panah Kanan 9">
            <a:extLst>
              <a:ext uri="{FF2B5EF4-FFF2-40B4-BE49-F238E27FC236}">
                <a16:creationId xmlns:a16="http://schemas.microsoft.com/office/drawing/2014/main" id="{C91E6AD0-B282-39C5-615A-F7BD38903110}"/>
              </a:ext>
            </a:extLst>
          </p:cNvPr>
          <p:cNvSpPr/>
          <p:nvPr/>
        </p:nvSpPr>
        <p:spPr>
          <a:xfrm>
            <a:off x="2627784" y="3920042"/>
            <a:ext cx="1872208" cy="648072"/>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Secara langsung</a:t>
            </a:r>
          </a:p>
        </p:txBody>
      </p:sp>
      <p:sp>
        <p:nvSpPr>
          <p:cNvPr id="13" name="Panah Kanan 12">
            <a:extLst>
              <a:ext uri="{FF2B5EF4-FFF2-40B4-BE49-F238E27FC236}">
                <a16:creationId xmlns:a16="http://schemas.microsoft.com/office/drawing/2014/main" id="{58CD6061-5CD8-55BC-D12A-81E0603BECC7}"/>
              </a:ext>
            </a:extLst>
          </p:cNvPr>
          <p:cNvSpPr/>
          <p:nvPr/>
        </p:nvSpPr>
        <p:spPr>
          <a:xfrm>
            <a:off x="2627784" y="4657999"/>
            <a:ext cx="1872208" cy="617181"/>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Melalui pos </a:t>
            </a:r>
          </a:p>
        </p:txBody>
      </p:sp>
      <p:sp>
        <p:nvSpPr>
          <p:cNvPr id="14" name="Panah Kanan 13">
            <a:extLst>
              <a:ext uri="{FF2B5EF4-FFF2-40B4-BE49-F238E27FC236}">
                <a16:creationId xmlns:a16="http://schemas.microsoft.com/office/drawing/2014/main" id="{C768B805-231E-641A-7900-304CF5FD0691}"/>
              </a:ext>
            </a:extLst>
          </p:cNvPr>
          <p:cNvSpPr/>
          <p:nvPr/>
        </p:nvSpPr>
        <p:spPr>
          <a:xfrm>
            <a:off x="2627784" y="5338378"/>
            <a:ext cx="1872208" cy="617181"/>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KP4/KP2KP</a:t>
            </a:r>
          </a:p>
        </p:txBody>
      </p:sp>
      <p:sp>
        <p:nvSpPr>
          <p:cNvPr id="15" name="Persegi Lengkung 14">
            <a:extLst>
              <a:ext uri="{FF2B5EF4-FFF2-40B4-BE49-F238E27FC236}">
                <a16:creationId xmlns:a16="http://schemas.microsoft.com/office/drawing/2014/main" id="{DEADD6BB-3A05-36F0-93B1-17AEDAF8F949}"/>
              </a:ext>
            </a:extLst>
          </p:cNvPr>
          <p:cNvSpPr/>
          <p:nvPr/>
        </p:nvSpPr>
        <p:spPr>
          <a:xfrm>
            <a:off x="5724128" y="4077072"/>
            <a:ext cx="1728192" cy="14401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KANTOR PELAYANAN PAJAK</a:t>
            </a:r>
          </a:p>
        </p:txBody>
      </p:sp>
    </p:spTree>
    <p:extLst>
      <p:ext uri="{BB962C8B-B14F-4D97-AF65-F5344CB8AC3E}">
        <p14:creationId xmlns:p14="http://schemas.microsoft.com/office/powerpoint/2010/main" val="85423167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2B98107-304B-F6F0-A646-50A316281298}"/>
              </a:ext>
            </a:extLst>
          </p:cNvPr>
          <p:cNvSpPr>
            <a:spLocks noGrp="1"/>
          </p:cNvSpPr>
          <p:nvPr>
            <p:ph type="subTitle" idx="1"/>
          </p:nvPr>
        </p:nvSpPr>
        <p:spPr>
          <a:xfrm>
            <a:off x="1331640" y="620688"/>
            <a:ext cx="6480720" cy="576064"/>
          </a:xfrm>
        </p:spPr>
        <p:style>
          <a:lnRef idx="1">
            <a:schemeClr val="dk1"/>
          </a:lnRef>
          <a:fillRef idx="2">
            <a:schemeClr val="dk1"/>
          </a:fillRef>
          <a:effectRef idx="1">
            <a:schemeClr val="dk1"/>
          </a:effectRef>
          <a:fontRef idx="minor">
            <a:schemeClr val="dk1"/>
          </a:fontRef>
        </p:style>
        <p:txBody>
          <a:bodyPr>
            <a:normAutofit/>
          </a:bodyPr>
          <a:lstStyle/>
          <a:p>
            <a:r>
              <a:rPr lang="en-US" dirty="0" err="1">
                <a:solidFill>
                  <a:schemeClr val="tx1"/>
                </a:solidFill>
              </a:rPr>
              <a:t>Jenis-jenis</a:t>
            </a:r>
            <a:r>
              <a:rPr lang="en-US" dirty="0">
                <a:solidFill>
                  <a:schemeClr val="tx1"/>
                </a:solidFill>
              </a:rPr>
              <a:t> </a:t>
            </a:r>
            <a:r>
              <a:rPr lang="en-US" dirty="0" err="1">
                <a:solidFill>
                  <a:schemeClr val="tx1"/>
                </a:solidFill>
              </a:rPr>
              <a:t>keberatan</a:t>
            </a:r>
            <a:r>
              <a:rPr lang="en-US" dirty="0">
                <a:solidFill>
                  <a:schemeClr val="tx1"/>
                </a:solidFill>
              </a:rPr>
              <a:t> yang </a:t>
            </a:r>
            <a:r>
              <a:rPr lang="en-US" dirty="0" err="1">
                <a:solidFill>
                  <a:schemeClr val="tx1"/>
                </a:solidFill>
              </a:rPr>
              <a:t>dapat</a:t>
            </a:r>
            <a:r>
              <a:rPr lang="en-US" dirty="0">
                <a:solidFill>
                  <a:schemeClr val="tx1"/>
                </a:solidFill>
              </a:rPr>
              <a:t> di </a:t>
            </a:r>
            <a:r>
              <a:rPr lang="en-US" dirty="0" err="1">
                <a:solidFill>
                  <a:schemeClr val="tx1"/>
                </a:solidFill>
              </a:rPr>
              <a:t>ajukan</a:t>
            </a:r>
            <a:r>
              <a:rPr lang="en-US" dirty="0">
                <a:solidFill>
                  <a:schemeClr val="tx1"/>
                </a:solidFill>
              </a:rPr>
              <a:t> </a:t>
            </a:r>
            <a:endParaRPr lang="en-ID" dirty="0">
              <a:solidFill>
                <a:schemeClr val="tx1"/>
              </a:solidFill>
            </a:endParaRPr>
          </a:p>
        </p:txBody>
      </p:sp>
      <p:sp>
        <p:nvSpPr>
          <p:cNvPr id="5" name="Persegi Lengkung 4">
            <a:extLst>
              <a:ext uri="{FF2B5EF4-FFF2-40B4-BE49-F238E27FC236}">
                <a16:creationId xmlns:a16="http://schemas.microsoft.com/office/drawing/2014/main" id="{39CDD078-C2EC-08EC-56A7-4AEAC9850C21}"/>
              </a:ext>
            </a:extLst>
          </p:cNvPr>
          <p:cNvSpPr/>
          <p:nvPr/>
        </p:nvSpPr>
        <p:spPr>
          <a:xfrm>
            <a:off x="539552" y="1412776"/>
            <a:ext cx="8136904" cy="468052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t>Wajib pajak dapat mengajukan keberatan kepada Direktur Jenderal Pajak atas suatu: </a:t>
            </a:r>
          </a:p>
          <a:p>
            <a:pPr marL="342900" indent="-342900" algn="just">
              <a:buFont typeface="+mj-lt"/>
              <a:buAutoNum type="alphaLcPeriod"/>
            </a:pPr>
            <a:r>
              <a:rPr lang="id-ID" dirty="0"/>
              <a:t>Surat Ketetapan Pajak Kurang Bayar;</a:t>
            </a:r>
          </a:p>
          <a:p>
            <a:pPr marL="342900" indent="-342900" algn="just">
              <a:buFont typeface="+mj-lt"/>
              <a:buAutoNum type="alphaLcPeriod"/>
            </a:pPr>
            <a:r>
              <a:rPr lang="id-ID" dirty="0"/>
              <a:t>Surat Ketetapan Pajak Kurang Bayar Tambahan;</a:t>
            </a:r>
          </a:p>
          <a:p>
            <a:pPr marL="342900" indent="-342900" algn="just">
              <a:buFont typeface="+mj-lt"/>
              <a:buAutoNum type="alphaLcPeriod"/>
            </a:pPr>
            <a:r>
              <a:rPr lang="id-ID" dirty="0"/>
              <a:t>Surat Ketetapan Pajak Nihil;</a:t>
            </a:r>
          </a:p>
          <a:p>
            <a:pPr marL="342900" indent="-342900" algn="just">
              <a:buFont typeface="+mj-lt"/>
              <a:buAutoNum type="alphaLcPeriod"/>
            </a:pPr>
            <a:r>
              <a:rPr lang="id-ID" dirty="0"/>
              <a:t>Surat Ketetapan Pajak Lebih Bayar;</a:t>
            </a:r>
          </a:p>
          <a:p>
            <a:pPr marL="342900" indent="-342900" algn="just">
              <a:buFont typeface="+mj-lt"/>
              <a:buAutoNum type="alphaLcPeriod"/>
            </a:pPr>
            <a:r>
              <a:rPr lang="id-ID" dirty="0"/>
              <a:t>Pemotongan atau pemungutan pajak oleh pihak ketiga berdasarkan ketentuan perundang-undangan perpajakan  </a:t>
            </a:r>
          </a:p>
          <a:p>
            <a:pPr marL="342900" indent="-342900" algn="just">
              <a:buFont typeface="+mj-lt"/>
              <a:buAutoNum type="alphaLcPeriod"/>
            </a:pPr>
            <a:endParaRPr lang="id-ID" dirty="0"/>
          </a:p>
          <a:p>
            <a:pPr algn="just"/>
            <a:r>
              <a:rPr lang="id-ID" dirty="0"/>
              <a:t>UU KUP PASAL 25 AYAT (1) </a:t>
            </a:r>
          </a:p>
        </p:txBody>
      </p:sp>
    </p:spTree>
    <p:extLst>
      <p:ext uri="{BB962C8B-B14F-4D97-AF65-F5344CB8AC3E}">
        <p14:creationId xmlns:p14="http://schemas.microsoft.com/office/powerpoint/2010/main" val="342365755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judul 3">
            <a:extLst>
              <a:ext uri="{FF2B5EF4-FFF2-40B4-BE49-F238E27FC236}">
                <a16:creationId xmlns:a16="http://schemas.microsoft.com/office/drawing/2014/main" id="{152CB666-72E6-7764-A2F0-C282788EB1D2}"/>
              </a:ext>
            </a:extLst>
          </p:cNvPr>
          <p:cNvSpPr>
            <a:spLocks noGrp="1"/>
          </p:cNvSpPr>
          <p:nvPr>
            <p:ph type="subTitle" idx="1"/>
          </p:nvPr>
        </p:nvSpPr>
        <p:spPr>
          <a:xfrm>
            <a:off x="1475656" y="332656"/>
            <a:ext cx="6400800" cy="1752600"/>
          </a:xfrm>
        </p:spPr>
        <p:txBody>
          <a:bodyPr/>
          <a:lstStyle/>
          <a:p>
            <a:endParaRPr lang="id-ID" dirty="0"/>
          </a:p>
        </p:txBody>
      </p:sp>
      <p:sp>
        <p:nvSpPr>
          <p:cNvPr id="5" name="Persegi Lengkung 4">
            <a:extLst>
              <a:ext uri="{FF2B5EF4-FFF2-40B4-BE49-F238E27FC236}">
                <a16:creationId xmlns:a16="http://schemas.microsoft.com/office/drawing/2014/main" id="{3207192C-3102-FDB0-8DBB-0CF920971934}"/>
              </a:ext>
            </a:extLst>
          </p:cNvPr>
          <p:cNvSpPr/>
          <p:nvPr/>
        </p:nvSpPr>
        <p:spPr>
          <a:xfrm>
            <a:off x="1248932" y="541642"/>
            <a:ext cx="6264696" cy="59014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ln w="0"/>
                <a:solidFill>
                  <a:schemeClr val="tx1"/>
                </a:solidFill>
                <a:effectLst>
                  <a:outerShdw blurRad="38100" dist="19050" dir="2700000" algn="tl" rotWithShape="0">
                    <a:schemeClr val="dk1">
                      <a:alpha val="40000"/>
                    </a:schemeClr>
                  </a:outerShdw>
                </a:effectLst>
              </a:rPr>
              <a:t>Upaya administrasi melalui Banding </a:t>
            </a:r>
          </a:p>
        </p:txBody>
      </p:sp>
      <p:sp>
        <p:nvSpPr>
          <p:cNvPr id="6" name="Persegi Lengkung 5">
            <a:extLst>
              <a:ext uri="{FF2B5EF4-FFF2-40B4-BE49-F238E27FC236}">
                <a16:creationId xmlns:a16="http://schemas.microsoft.com/office/drawing/2014/main" id="{682D5CA6-5AFF-5346-3EAC-23297DB00577}"/>
              </a:ext>
            </a:extLst>
          </p:cNvPr>
          <p:cNvSpPr/>
          <p:nvPr/>
        </p:nvSpPr>
        <p:spPr>
          <a:xfrm>
            <a:off x="611560" y="1340768"/>
            <a:ext cx="7920880" cy="2487847"/>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id-ID" dirty="0"/>
          </a:p>
          <a:p>
            <a:pPr algn="just"/>
            <a:r>
              <a:rPr lang="id-ID" dirty="0"/>
              <a:t>Banding adalah upaya hukum yang dapat dilakukan oleh Wajib Pajak atau penanggung pajak terhadap suatu keputusan yang dapat di ajukan banding berdasarkan Peraturan </a:t>
            </a:r>
            <a:r>
              <a:rPr lang="id-ID" dirty="0" err="1"/>
              <a:t>Perundang-Undangan</a:t>
            </a:r>
            <a:r>
              <a:rPr lang="id-ID" dirty="0"/>
              <a:t> perpajakan yang berlaku. </a:t>
            </a:r>
          </a:p>
          <a:p>
            <a:pPr algn="just"/>
            <a:r>
              <a:rPr lang="id-ID" dirty="0"/>
              <a:t>(Pasal 1 UU Pengadilan Pajak)</a:t>
            </a:r>
          </a:p>
          <a:p>
            <a:pPr algn="just"/>
            <a:endParaRPr lang="id-ID" dirty="0"/>
          </a:p>
          <a:p>
            <a:pPr algn="just"/>
            <a:r>
              <a:rPr lang="id-ID" dirty="0"/>
              <a:t>Wajib Pajak dapat mengajukan permohonan Banding hanya kepada badan peradilan pajak atas “Surat Keputusan Keberatan”. </a:t>
            </a:r>
          </a:p>
          <a:p>
            <a:pPr algn="just"/>
            <a:endParaRPr lang="id-ID" dirty="0"/>
          </a:p>
        </p:txBody>
      </p:sp>
      <p:sp>
        <p:nvSpPr>
          <p:cNvPr id="3" name="TextBox 2">
            <a:extLst>
              <a:ext uri="{FF2B5EF4-FFF2-40B4-BE49-F238E27FC236}">
                <a16:creationId xmlns:a16="http://schemas.microsoft.com/office/drawing/2014/main" id="{258991C3-A69E-6008-26B4-78B414DF6880}"/>
              </a:ext>
            </a:extLst>
          </p:cNvPr>
          <p:cNvSpPr txBox="1"/>
          <p:nvPr/>
        </p:nvSpPr>
        <p:spPr>
          <a:xfrm>
            <a:off x="467544" y="4236562"/>
            <a:ext cx="7560840" cy="1200329"/>
          </a:xfrm>
          <a:prstGeom prst="rect">
            <a:avLst/>
          </a:prstGeom>
          <a:noFill/>
        </p:spPr>
        <p:txBody>
          <a:bodyPr wrap="square">
            <a:spAutoFit/>
          </a:bodyPr>
          <a:lstStyle/>
          <a:p>
            <a:pPr algn="just"/>
            <a:r>
              <a:rPr lang="en-US" sz="1800" dirty="0" err="1"/>
              <a:t>Permohonan</a:t>
            </a:r>
            <a:r>
              <a:rPr lang="en-US" sz="1800" dirty="0"/>
              <a:t> banding </a:t>
            </a:r>
            <a:r>
              <a:rPr lang="en-US" sz="1800" dirty="0" err="1"/>
              <a:t>dapat</a:t>
            </a:r>
            <a:r>
              <a:rPr lang="en-US" sz="1800" dirty="0"/>
              <a:t> </a:t>
            </a:r>
            <a:r>
              <a:rPr lang="en-US" sz="1800" dirty="0" err="1"/>
              <a:t>diajukan</a:t>
            </a:r>
            <a:r>
              <a:rPr lang="en-US" sz="1800" dirty="0"/>
              <a:t> </a:t>
            </a:r>
            <a:r>
              <a:rPr lang="en-US" sz="1800" dirty="0" err="1"/>
              <a:t>secara</a:t>
            </a:r>
            <a:r>
              <a:rPr lang="en-US" sz="1800" dirty="0"/>
              <a:t> </a:t>
            </a:r>
            <a:r>
              <a:rPr lang="en-US" sz="1800" dirty="0" err="1"/>
              <a:t>tertulis</a:t>
            </a:r>
            <a:r>
              <a:rPr lang="en-US" sz="1800" dirty="0"/>
              <a:t> </a:t>
            </a:r>
            <a:r>
              <a:rPr lang="en-US" sz="1800" dirty="0" err="1"/>
              <a:t>dalam</a:t>
            </a:r>
            <a:r>
              <a:rPr lang="en-US" sz="1800" dirty="0"/>
              <a:t> Bahasa Indonesia </a:t>
            </a:r>
            <a:r>
              <a:rPr lang="en-US" sz="1800" dirty="0" err="1"/>
              <a:t>dengan</a:t>
            </a:r>
            <a:r>
              <a:rPr lang="en-US" sz="1800" dirty="0"/>
              <a:t> </a:t>
            </a:r>
            <a:r>
              <a:rPr lang="en-US" sz="1800" dirty="0" err="1"/>
              <a:t>alasan</a:t>
            </a:r>
            <a:r>
              <a:rPr lang="en-US" sz="1800" dirty="0"/>
              <a:t> yang paling </a:t>
            </a:r>
            <a:r>
              <a:rPr lang="en-US" sz="1800" dirty="0" err="1"/>
              <a:t>jelas</a:t>
            </a:r>
            <a:r>
              <a:rPr lang="en-US" sz="1800" dirty="0"/>
              <a:t> paling lama 3 </a:t>
            </a:r>
            <a:r>
              <a:rPr lang="en-US" sz="1800" dirty="0" err="1"/>
              <a:t>bulan</a:t>
            </a:r>
            <a:r>
              <a:rPr lang="en-US" sz="1800" dirty="0"/>
              <a:t> </a:t>
            </a:r>
            <a:r>
              <a:rPr lang="en-US" sz="1800" dirty="0" err="1"/>
              <a:t>sejak</a:t>
            </a:r>
            <a:r>
              <a:rPr lang="en-US" sz="1800" dirty="0"/>
              <a:t> Surat Keputusan </a:t>
            </a:r>
            <a:r>
              <a:rPr lang="en-US" sz="1800" dirty="0" err="1"/>
              <a:t>Keberatan</a:t>
            </a:r>
            <a:r>
              <a:rPr lang="en-US" sz="1800" dirty="0"/>
              <a:t> </a:t>
            </a:r>
            <a:r>
              <a:rPr lang="en-US" sz="1800" dirty="0" err="1"/>
              <a:t>tersebut</a:t>
            </a:r>
            <a:r>
              <a:rPr lang="en-US" sz="1800" dirty="0"/>
              <a:t>, </a:t>
            </a:r>
            <a:r>
              <a:rPr lang="en-US" sz="1800" dirty="0" err="1"/>
              <a:t>disertai</a:t>
            </a:r>
            <a:r>
              <a:rPr lang="en-US" sz="1800" dirty="0"/>
              <a:t> </a:t>
            </a:r>
            <a:r>
              <a:rPr lang="en-US" sz="1800" dirty="0" err="1"/>
              <a:t>dengan</a:t>
            </a:r>
            <a:r>
              <a:rPr lang="en-US" sz="1800" dirty="0"/>
              <a:t> </a:t>
            </a:r>
            <a:r>
              <a:rPr lang="en-US" sz="1800" dirty="0" err="1"/>
              <a:t>alasan-alasan</a:t>
            </a:r>
            <a:r>
              <a:rPr lang="en-US" sz="1800" dirty="0"/>
              <a:t> yang </a:t>
            </a:r>
            <a:r>
              <a:rPr lang="en-US" sz="1800" dirty="0" err="1"/>
              <a:t>jelas</a:t>
            </a:r>
            <a:r>
              <a:rPr lang="en-US" sz="1800" dirty="0"/>
              <a:t>, banding </a:t>
            </a:r>
            <a:r>
              <a:rPr lang="en-US" sz="1800" dirty="0" err="1"/>
              <a:t>hanya</a:t>
            </a:r>
            <a:r>
              <a:rPr lang="en-US" sz="1800" dirty="0"/>
              <a:t> </a:t>
            </a:r>
            <a:r>
              <a:rPr lang="en-US" sz="1800" dirty="0" err="1"/>
              <a:t>dapat</a:t>
            </a:r>
            <a:r>
              <a:rPr lang="en-US" sz="1800" dirty="0"/>
              <a:t> </a:t>
            </a:r>
            <a:r>
              <a:rPr lang="en-US" sz="1800" dirty="0" err="1"/>
              <a:t>dilakukan</a:t>
            </a:r>
            <a:r>
              <a:rPr lang="en-US" sz="1800" dirty="0"/>
              <a:t> </a:t>
            </a:r>
            <a:r>
              <a:rPr lang="en-US" sz="1800" dirty="0" err="1"/>
              <a:t>apabila</a:t>
            </a:r>
            <a:r>
              <a:rPr lang="en-US" sz="1800" dirty="0"/>
              <a:t> </a:t>
            </a:r>
            <a:r>
              <a:rPr lang="en-US" sz="1800" dirty="0" err="1"/>
              <a:t>jumlah</a:t>
            </a:r>
            <a:r>
              <a:rPr lang="en-US" sz="1800" dirty="0"/>
              <a:t> yang </a:t>
            </a:r>
            <a:r>
              <a:rPr lang="en-US" sz="1800" dirty="0" err="1"/>
              <a:t>terutang</a:t>
            </a:r>
            <a:r>
              <a:rPr lang="en-US" sz="1800" dirty="0"/>
              <a:t> </a:t>
            </a:r>
            <a:r>
              <a:rPr lang="en-US" sz="1800" dirty="0" err="1"/>
              <a:t>telah</a:t>
            </a:r>
            <a:r>
              <a:rPr lang="en-US" sz="1800" dirty="0"/>
              <a:t> </a:t>
            </a:r>
            <a:r>
              <a:rPr lang="en-US" sz="1800" dirty="0" err="1"/>
              <a:t>dibayar</a:t>
            </a:r>
            <a:r>
              <a:rPr lang="en-US" sz="1800" dirty="0"/>
              <a:t> 50% </a:t>
            </a:r>
          </a:p>
        </p:txBody>
      </p:sp>
    </p:spTree>
    <p:extLst>
      <p:ext uri="{BB962C8B-B14F-4D97-AF65-F5344CB8AC3E}">
        <p14:creationId xmlns:p14="http://schemas.microsoft.com/office/powerpoint/2010/main" val="359593763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8D43E20-D965-E5E6-C4F8-B7AB7935209D}"/>
              </a:ext>
            </a:extLst>
          </p:cNvPr>
          <p:cNvSpPr>
            <a:spLocks noGrp="1"/>
          </p:cNvSpPr>
          <p:nvPr>
            <p:ph type="subTitle" idx="1"/>
          </p:nvPr>
        </p:nvSpPr>
        <p:spPr>
          <a:xfrm>
            <a:off x="251520" y="692696"/>
            <a:ext cx="8352928" cy="5472608"/>
          </a:xfrm>
        </p:spPr>
        <p:txBody>
          <a:bodyPr/>
          <a:lstStyle/>
          <a:p>
            <a:endParaRPr lang="en-ID" dirty="0"/>
          </a:p>
        </p:txBody>
      </p:sp>
      <p:sp>
        <p:nvSpPr>
          <p:cNvPr id="3" name="Rectangle 2">
            <a:extLst>
              <a:ext uri="{FF2B5EF4-FFF2-40B4-BE49-F238E27FC236}">
                <a16:creationId xmlns:a16="http://schemas.microsoft.com/office/drawing/2014/main" id="{7AA9DF52-3416-6C5C-62AB-78304837DD8A}"/>
              </a:ext>
            </a:extLst>
          </p:cNvPr>
          <p:cNvSpPr/>
          <p:nvPr/>
        </p:nvSpPr>
        <p:spPr>
          <a:xfrm>
            <a:off x="2627784" y="698703"/>
            <a:ext cx="3600400" cy="64807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err="1"/>
              <a:t>Putusan</a:t>
            </a:r>
            <a:r>
              <a:rPr lang="en-US" dirty="0"/>
              <a:t> </a:t>
            </a:r>
            <a:r>
              <a:rPr lang="en-US" dirty="0" err="1"/>
              <a:t>Pengadilan</a:t>
            </a:r>
            <a:r>
              <a:rPr lang="en-US" dirty="0"/>
              <a:t> Pajak </a:t>
            </a:r>
            <a:endParaRPr lang="en-ID" dirty="0"/>
          </a:p>
        </p:txBody>
      </p:sp>
      <p:sp>
        <p:nvSpPr>
          <p:cNvPr id="4" name="Arrow: Down 3">
            <a:extLst>
              <a:ext uri="{FF2B5EF4-FFF2-40B4-BE49-F238E27FC236}">
                <a16:creationId xmlns:a16="http://schemas.microsoft.com/office/drawing/2014/main" id="{EDABC225-E7B3-AC83-BB34-B4A4AAE7DB0B}"/>
              </a:ext>
            </a:extLst>
          </p:cNvPr>
          <p:cNvSpPr/>
          <p:nvPr/>
        </p:nvSpPr>
        <p:spPr>
          <a:xfrm>
            <a:off x="4247964" y="1434397"/>
            <a:ext cx="360040" cy="648072"/>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ID"/>
          </a:p>
        </p:txBody>
      </p:sp>
      <p:sp>
        <p:nvSpPr>
          <p:cNvPr id="5" name="Rectangle 4">
            <a:extLst>
              <a:ext uri="{FF2B5EF4-FFF2-40B4-BE49-F238E27FC236}">
                <a16:creationId xmlns:a16="http://schemas.microsoft.com/office/drawing/2014/main" id="{B6C99844-E35C-C85F-9D17-7395AFF0ECA6}"/>
              </a:ext>
            </a:extLst>
          </p:cNvPr>
          <p:cNvSpPr/>
          <p:nvPr/>
        </p:nvSpPr>
        <p:spPr>
          <a:xfrm>
            <a:off x="467544" y="2172731"/>
            <a:ext cx="7920880" cy="14041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a:t>Putusan</a:t>
            </a:r>
            <a:r>
              <a:rPr lang="en-US" dirty="0"/>
              <a:t> </a:t>
            </a:r>
            <a:r>
              <a:rPr lang="en-US" dirty="0" err="1"/>
              <a:t>Pengadilan</a:t>
            </a:r>
            <a:r>
              <a:rPr lang="en-US" dirty="0"/>
              <a:t> Pajak </a:t>
            </a:r>
            <a:r>
              <a:rPr lang="en-US" dirty="0" err="1"/>
              <a:t>merupakan</a:t>
            </a:r>
            <a:r>
              <a:rPr lang="en-US" dirty="0"/>
              <a:t> </a:t>
            </a:r>
            <a:r>
              <a:rPr lang="en-US" dirty="0" err="1"/>
              <a:t>putusan</a:t>
            </a:r>
            <a:r>
              <a:rPr lang="en-US" dirty="0"/>
              <a:t> </a:t>
            </a:r>
            <a:r>
              <a:rPr lang="en-US" dirty="0" err="1"/>
              <a:t>pengadilan</a:t>
            </a:r>
            <a:r>
              <a:rPr lang="en-US" dirty="0"/>
              <a:t> Tingkat </a:t>
            </a:r>
            <a:r>
              <a:rPr lang="en-US" dirty="0" err="1"/>
              <a:t>pertama</a:t>
            </a:r>
            <a:r>
              <a:rPr lang="en-US" dirty="0"/>
              <a:t> dan </a:t>
            </a:r>
            <a:r>
              <a:rPr lang="en-US" dirty="0" err="1"/>
              <a:t>terakhir</a:t>
            </a:r>
            <a:r>
              <a:rPr lang="en-US" dirty="0"/>
              <a:t> </a:t>
            </a:r>
            <a:r>
              <a:rPr lang="en-US" dirty="0" err="1"/>
              <a:t>dalam</a:t>
            </a:r>
            <a:r>
              <a:rPr lang="en-US" dirty="0"/>
              <a:t> </a:t>
            </a:r>
            <a:r>
              <a:rPr lang="en-US" dirty="0" err="1"/>
              <a:t>memeriksa</a:t>
            </a:r>
            <a:r>
              <a:rPr lang="en-US" dirty="0"/>
              <a:t> dan </a:t>
            </a:r>
            <a:r>
              <a:rPr lang="en-US" dirty="0" err="1"/>
              <a:t>memutus</a:t>
            </a:r>
            <a:r>
              <a:rPr lang="en-US" dirty="0"/>
              <a:t> </a:t>
            </a:r>
            <a:r>
              <a:rPr lang="en-US" dirty="0" err="1"/>
              <a:t>sengketa</a:t>
            </a:r>
            <a:r>
              <a:rPr lang="en-US" dirty="0"/>
              <a:t> </a:t>
            </a:r>
            <a:r>
              <a:rPr lang="en-US" dirty="0" err="1"/>
              <a:t>pajak</a:t>
            </a:r>
            <a:r>
              <a:rPr lang="en-US" dirty="0"/>
              <a:t> oleh </a:t>
            </a:r>
            <a:r>
              <a:rPr lang="en-US" dirty="0" err="1"/>
              <a:t>karenanya</a:t>
            </a:r>
            <a:r>
              <a:rPr lang="en-US" dirty="0"/>
              <a:t> </a:t>
            </a:r>
            <a:r>
              <a:rPr lang="en-US" dirty="0" err="1"/>
              <a:t>putusan</a:t>
            </a:r>
            <a:r>
              <a:rPr lang="en-US" dirty="0"/>
              <a:t> </a:t>
            </a:r>
            <a:r>
              <a:rPr lang="en-US" dirty="0" err="1"/>
              <a:t>pengadilan</a:t>
            </a:r>
            <a:r>
              <a:rPr lang="en-US" dirty="0"/>
              <a:t> </a:t>
            </a:r>
            <a:r>
              <a:rPr lang="en-US" dirty="0" err="1"/>
              <a:t>pajak</a:t>
            </a:r>
            <a:r>
              <a:rPr lang="en-US" dirty="0"/>
              <a:t> </a:t>
            </a:r>
            <a:r>
              <a:rPr lang="en-US" dirty="0" err="1"/>
              <a:t>tidak</a:t>
            </a:r>
            <a:r>
              <a:rPr lang="en-US" dirty="0"/>
              <a:t> </a:t>
            </a:r>
            <a:r>
              <a:rPr lang="en-US" dirty="0" err="1"/>
              <a:t>dapat</a:t>
            </a:r>
            <a:r>
              <a:rPr lang="en-US" dirty="0"/>
              <a:t> </a:t>
            </a:r>
            <a:r>
              <a:rPr lang="en-US" dirty="0" err="1"/>
              <a:t>diajukan</a:t>
            </a:r>
            <a:r>
              <a:rPr lang="en-US" dirty="0"/>
              <a:t> </a:t>
            </a:r>
            <a:r>
              <a:rPr lang="en-US" dirty="0" err="1"/>
              <a:t>gugatan</a:t>
            </a:r>
            <a:r>
              <a:rPr lang="en-US" dirty="0"/>
              <a:t> </a:t>
            </a:r>
            <a:r>
              <a:rPr lang="en-US" dirty="0" err="1"/>
              <a:t>ke</a:t>
            </a:r>
            <a:r>
              <a:rPr lang="en-US" dirty="0"/>
              <a:t> </a:t>
            </a:r>
            <a:r>
              <a:rPr lang="en-US" dirty="0" err="1"/>
              <a:t>peradilan</a:t>
            </a:r>
            <a:r>
              <a:rPr lang="en-US" dirty="0"/>
              <a:t> </a:t>
            </a:r>
            <a:r>
              <a:rPr lang="en-US" dirty="0" err="1"/>
              <a:t>umum</a:t>
            </a:r>
            <a:r>
              <a:rPr lang="en-US" dirty="0"/>
              <a:t>, </a:t>
            </a:r>
            <a:r>
              <a:rPr lang="en-US" dirty="0" err="1"/>
              <a:t>peradilan</a:t>
            </a:r>
            <a:r>
              <a:rPr lang="en-US" dirty="0"/>
              <a:t> tata </a:t>
            </a:r>
            <a:r>
              <a:rPr lang="en-US" dirty="0" err="1"/>
              <a:t>usaha</a:t>
            </a:r>
            <a:r>
              <a:rPr lang="en-US" dirty="0"/>
              <a:t> negara, </a:t>
            </a:r>
            <a:r>
              <a:rPr lang="en-US" dirty="0" err="1"/>
              <a:t>atau</a:t>
            </a:r>
            <a:r>
              <a:rPr lang="en-US" dirty="0"/>
              <a:t> badan </a:t>
            </a:r>
            <a:r>
              <a:rPr lang="en-US" dirty="0" err="1"/>
              <a:t>peradilan</a:t>
            </a:r>
            <a:r>
              <a:rPr lang="en-US" dirty="0"/>
              <a:t> lain, </a:t>
            </a:r>
            <a:r>
              <a:rPr lang="en-US" dirty="0" err="1"/>
              <a:t>kecuali</a:t>
            </a:r>
            <a:r>
              <a:rPr lang="en-US" dirty="0"/>
              <a:t> </a:t>
            </a:r>
            <a:r>
              <a:rPr lang="en-US" dirty="0" err="1"/>
              <a:t>putusan</a:t>
            </a:r>
            <a:r>
              <a:rPr lang="en-US" dirty="0"/>
              <a:t> </a:t>
            </a:r>
            <a:r>
              <a:rPr lang="en-US" dirty="0" err="1"/>
              <a:t>berupa</a:t>
            </a:r>
            <a:r>
              <a:rPr lang="en-US" dirty="0"/>
              <a:t> “</a:t>
            </a:r>
            <a:r>
              <a:rPr lang="en-US" dirty="0" err="1"/>
              <a:t>tidak</a:t>
            </a:r>
            <a:r>
              <a:rPr lang="en-US" dirty="0"/>
              <a:t> </a:t>
            </a:r>
            <a:r>
              <a:rPr lang="en-US" dirty="0" err="1"/>
              <a:t>dapat</a:t>
            </a:r>
            <a:r>
              <a:rPr lang="en-US" dirty="0"/>
              <a:t> </a:t>
            </a:r>
            <a:r>
              <a:rPr lang="en-US" dirty="0" err="1"/>
              <a:t>diterima</a:t>
            </a:r>
            <a:r>
              <a:rPr lang="en-US" dirty="0"/>
              <a:t>” yang </a:t>
            </a:r>
            <a:r>
              <a:rPr lang="en-US" dirty="0" err="1"/>
              <a:t>menyangkut</a:t>
            </a:r>
            <a:r>
              <a:rPr lang="en-US" dirty="0"/>
              <a:t> </a:t>
            </a:r>
            <a:r>
              <a:rPr lang="en-US" dirty="0" err="1"/>
              <a:t>kewenangan</a:t>
            </a:r>
            <a:r>
              <a:rPr lang="en-US" dirty="0"/>
              <a:t>/ </a:t>
            </a:r>
            <a:r>
              <a:rPr lang="en-US" dirty="0" err="1"/>
              <a:t>kompetensi</a:t>
            </a:r>
            <a:r>
              <a:rPr lang="en-US" dirty="0"/>
              <a:t> </a:t>
            </a:r>
            <a:r>
              <a:rPr lang="en-US" dirty="0" err="1"/>
              <a:t>pengadilan</a:t>
            </a:r>
            <a:r>
              <a:rPr lang="en-US" dirty="0"/>
              <a:t> </a:t>
            </a:r>
          </a:p>
        </p:txBody>
      </p:sp>
      <p:sp>
        <p:nvSpPr>
          <p:cNvPr id="6" name="Arrow: Down 5">
            <a:extLst>
              <a:ext uri="{FF2B5EF4-FFF2-40B4-BE49-F238E27FC236}">
                <a16:creationId xmlns:a16="http://schemas.microsoft.com/office/drawing/2014/main" id="{2D2B2C88-0398-8E3C-724A-4C8EDFA9697C}"/>
              </a:ext>
            </a:extLst>
          </p:cNvPr>
          <p:cNvSpPr/>
          <p:nvPr/>
        </p:nvSpPr>
        <p:spPr>
          <a:xfrm>
            <a:off x="4247964" y="3667149"/>
            <a:ext cx="432048" cy="504056"/>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p>
        </p:txBody>
      </p:sp>
      <p:sp>
        <p:nvSpPr>
          <p:cNvPr id="7" name="Rectangle 6">
            <a:extLst>
              <a:ext uri="{FF2B5EF4-FFF2-40B4-BE49-F238E27FC236}">
                <a16:creationId xmlns:a16="http://schemas.microsoft.com/office/drawing/2014/main" id="{984D4A2D-9BFE-5139-A306-AB3CC85E7593}"/>
              </a:ext>
            </a:extLst>
          </p:cNvPr>
          <p:cNvSpPr/>
          <p:nvPr/>
        </p:nvSpPr>
        <p:spPr>
          <a:xfrm>
            <a:off x="464205" y="4261467"/>
            <a:ext cx="8136904" cy="189783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US" dirty="0" err="1"/>
              <a:t>Putusan</a:t>
            </a:r>
            <a:r>
              <a:rPr lang="en-US" dirty="0"/>
              <a:t> </a:t>
            </a:r>
            <a:r>
              <a:rPr lang="en-US" dirty="0" err="1"/>
              <a:t>pengadilan</a:t>
            </a:r>
            <a:r>
              <a:rPr lang="en-US" dirty="0"/>
              <a:t> </a:t>
            </a:r>
            <a:r>
              <a:rPr lang="en-US" dirty="0" err="1"/>
              <a:t>pajak</a:t>
            </a:r>
            <a:r>
              <a:rPr lang="en-US" dirty="0"/>
              <a:t> </a:t>
            </a:r>
            <a:r>
              <a:rPr lang="en-US" dirty="0" err="1"/>
              <a:t>dapat</a:t>
            </a:r>
            <a:r>
              <a:rPr lang="en-US" dirty="0"/>
              <a:t> </a:t>
            </a:r>
            <a:r>
              <a:rPr lang="en-US" dirty="0" err="1"/>
              <a:t>berupa</a:t>
            </a:r>
            <a:r>
              <a:rPr lang="en-US" dirty="0"/>
              <a:t>:</a:t>
            </a:r>
          </a:p>
          <a:p>
            <a:pPr marL="342900" indent="-342900" algn="just">
              <a:buAutoNum type="arabicPeriod"/>
            </a:pPr>
            <a:r>
              <a:rPr lang="en-US" dirty="0" err="1"/>
              <a:t>Menolak</a:t>
            </a:r>
            <a:r>
              <a:rPr lang="en-US" dirty="0"/>
              <a:t> </a:t>
            </a:r>
          </a:p>
          <a:p>
            <a:pPr marL="342900" indent="-342900" algn="just">
              <a:buAutoNum type="arabicPeriod"/>
            </a:pPr>
            <a:r>
              <a:rPr lang="en-US" dirty="0" err="1"/>
              <a:t>Mengabulkan</a:t>
            </a:r>
            <a:r>
              <a:rPr lang="en-US" dirty="0"/>
              <a:t> </a:t>
            </a:r>
            <a:r>
              <a:rPr lang="en-US" dirty="0" err="1"/>
              <a:t>sebagian</a:t>
            </a:r>
            <a:r>
              <a:rPr lang="en-US" dirty="0"/>
              <a:t> </a:t>
            </a:r>
            <a:r>
              <a:rPr lang="en-US" dirty="0" err="1"/>
              <a:t>atau</a:t>
            </a:r>
            <a:r>
              <a:rPr lang="en-US" dirty="0"/>
              <a:t> </a:t>
            </a:r>
            <a:r>
              <a:rPr lang="en-US" dirty="0" err="1"/>
              <a:t>seluruhnya</a:t>
            </a:r>
            <a:r>
              <a:rPr lang="en-US" dirty="0"/>
              <a:t> </a:t>
            </a:r>
          </a:p>
          <a:p>
            <a:pPr marL="342900" indent="-342900" algn="just">
              <a:buAutoNum type="arabicPeriod"/>
            </a:pPr>
            <a:r>
              <a:rPr lang="en-US" dirty="0" err="1"/>
              <a:t>Menambah</a:t>
            </a:r>
            <a:r>
              <a:rPr lang="en-US" dirty="0"/>
              <a:t> </a:t>
            </a:r>
            <a:r>
              <a:rPr lang="en-US" dirty="0" err="1"/>
              <a:t>pajak</a:t>
            </a:r>
            <a:r>
              <a:rPr lang="en-US" dirty="0"/>
              <a:t> yang </a:t>
            </a:r>
            <a:r>
              <a:rPr lang="en-US" dirty="0" err="1"/>
              <a:t>harus</a:t>
            </a:r>
            <a:r>
              <a:rPr lang="en-US" dirty="0"/>
              <a:t> </a:t>
            </a:r>
            <a:r>
              <a:rPr lang="en-US" dirty="0" err="1"/>
              <a:t>dibayar</a:t>
            </a:r>
            <a:endParaRPr lang="en-US" dirty="0"/>
          </a:p>
          <a:p>
            <a:pPr marL="342900" indent="-342900" algn="just">
              <a:buAutoNum type="arabicPeriod"/>
            </a:pPr>
            <a:r>
              <a:rPr lang="en-US" dirty="0" err="1"/>
              <a:t>Tidak</a:t>
            </a:r>
            <a:r>
              <a:rPr lang="en-US" dirty="0"/>
              <a:t> </a:t>
            </a:r>
            <a:r>
              <a:rPr lang="en-US" dirty="0" err="1"/>
              <a:t>dapat</a:t>
            </a:r>
            <a:r>
              <a:rPr lang="en-US" dirty="0"/>
              <a:t> </a:t>
            </a:r>
            <a:r>
              <a:rPr lang="en-US" dirty="0" err="1"/>
              <a:t>diterima</a:t>
            </a:r>
            <a:endParaRPr lang="en-US" dirty="0"/>
          </a:p>
          <a:p>
            <a:pPr marL="342900" indent="-342900" algn="just">
              <a:buAutoNum type="arabicPeriod"/>
            </a:pPr>
            <a:r>
              <a:rPr lang="en-US" dirty="0" err="1"/>
              <a:t>Membetulkan</a:t>
            </a:r>
            <a:r>
              <a:rPr lang="en-US" dirty="0"/>
              <a:t> </a:t>
            </a:r>
            <a:r>
              <a:rPr lang="en-US" dirty="0" err="1"/>
              <a:t>kesalahan</a:t>
            </a:r>
            <a:r>
              <a:rPr lang="en-US" dirty="0"/>
              <a:t> </a:t>
            </a:r>
            <a:r>
              <a:rPr lang="en-US" dirty="0" err="1"/>
              <a:t>tulis</a:t>
            </a:r>
            <a:r>
              <a:rPr lang="en-US" dirty="0"/>
              <a:t> dan/</a:t>
            </a:r>
            <a:r>
              <a:rPr lang="en-US" dirty="0" err="1"/>
              <a:t>atau</a:t>
            </a:r>
            <a:r>
              <a:rPr lang="en-US" dirty="0"/>
              <a:t> </a:t>
            </a:r>
            <a:r>
              <a:rPr lang="en-US" dirty="0" err="1"/>
              <a:t>kesalahan</a:t>
            </a:r>
            <a:r>
              <a:rPr lang="en-US" dirty="0"/>
              <a:t> </a:t>
            </a:r>
            <a:r>
              <a:rPr lang="en-US" dirty="0" err="1"/>
              <a:t>hitung</a:t>
            </a:r>
            <a:r>
              <a:rPr lang="en-US" dirty="0"/>
              <a:t> dan/</a:t>
            </a:r>
            <a:r>
              <a:rPr lang="en-US" dirty="0" err="1"/>
              <a:t>atau</a:t>
            </a:r>
            <a:r>
              <a:rPr lang="en-US" dirty="0"/>
              <a:t> </a:t>
            </a:r>
          </a:p>
          <a:p>
            <a:pPr marL="342900" indent="-342900" algn="just">
              <a:buAutoNum type="arabicPeriod"/>
            </a:pPr>
            <a:r>
              <a:rPr lang="en-US" dirty="0" err="1"/>
              <a:t>Membatalkan</a:t>
            </a:r>
            <a:r>
              <a:rPr lang="en-US" dirty="0"/>
              <a:t> </a:t>
            </a:r>
            <a:endParaRPr lang="en-ID" dirty="0"/>
          </a:p>
        </p:txBody>
      </p:sp>
    </p:spTree>
    <p:extLst>
      <p:ext uri="{BB962C8B-B14F-4D97-AF65-F5344CB8AC3E}">
        <p14:creationId xmlns:p14="http://schemas.microsoft.com/office/powerpoint/2010/main" val="1155255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4048</TotalTime>
  <Words>580</Words>
  <Application>Microsoft Macintosh PowerPoint</Application>
  <PresentationFormat>Tampilan Layar (4:3)</PresentationFormat>
  <Paragraphs>71</Paragraphs>
  <Slides>12</Slides>
  <Notes>1</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12</vt:i4>
      </vt:variant>
    </vt:vector>
  </HeadingPairs>
  <TitlesOfParts>
    <vt:vector size="20" baseType="lpstr">
      <vt:lpstr>Arial</vt:lpstr>
      <vt:lpstr>Calibri</vt:lpstr>
      <vt:lpstr>Cambria</vt:lpstr>
      <vt:lpstr>inherit</vt:lpstr>
      <vt:lpstr>Times New Roman</vt:lpstr>
      <vt:lpstr>var(--ricos-custom-p-font-family,unset)</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sondikaragani5</cp:lastModifiedBy>
  <cp:revision>506</cp:revision>
  <cp:lastPrinted>2017-08-29T02:54:51Z</cp:lastPrinted>
  <dcterms:created xsi:type="dcterms:W3CDTF">2010-04-18T12:06:30Z</dcterms:created>
  <dcterms:modified xsi:type="dcterms:W3CDTF">2025-01-12T11:14:06Z</dcterms:modified>
</cp:coreProperties>
</file>