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0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76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!!!DATA RETNO_QAC\ARSIP Internal Memo\LOGO I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Kotak Teks 2">
            <a:extLst>
              <a:ext uri="{FF2B5EF4-FFF2-40B4-BE49-F238E27FC236}">
                <a16:creationId xmlns:a16="http://schemas.microsoft.com/office/drawing/2014/main" id="{F7F9C8D5-4555-E575-2ED0-B8868265AFCB}"/>
              </a:ext>
            </a:extLst>
          </p:cNvPr>
          <p:cNvSpPr txBox="1"/>
          <p:nvPr/>
        </p:nvSpPr>
        <p:spPr>
          <a:xfrm>
            <a:off x="1331640" y="764704"/>
            <a:ext cx="66967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PERMINTAAN DAN PENAWARAN PARIWISATA</a:t>
            </a:r>
            <a:endParaRPr lang="id-ID" sz="2800" dirty="0"/>
          </a:p>
        </p:txBody>
      </p:sp>
      <p:sp>
        <p:nvSpPr>
          <p:cNvPr id="7" name="Kotak Teks 6">
            <a:extLst>
              <a:ext uri="{FF2B5EF4-FFF2-40B4-BE49-F238E27FC236}">
                <a16:creationId xmlns:a16="http://schemas.microsoft.com/office/drawing/2014/main" id="{2234CB5E-BDE6-9354-F794-F6E7C969ADE5}"/>
              </a:ext>
            </a:extLst>
          </p:cNvPr>
          <p:cNvSpPr txBox="1"/>
          <p:nvPr/>
        </p:nvSpPr>
        <p:spPr>
          <a:xfrm>
            <a:off x="251520" y="1916833"/>
            <a:ext cx="856895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b="0" i="0" dirty="0">
                <a:solidFill>
                  <a:srgbClr val="FF0000"/>
                </a:solidFill>
                <a:effectLst/>
                <a:latin typeface="Google Sans"/>
              </a:rPr>
              <a:t>Memahami pengertian pasar pariwisata dapat dijelaskan melalui pengertian permintaan pariwisata menurut </a:t>
            </a:r>
            <a:r>
              <a:rPr lang="id-ID" b="0" i="0" dirty="0" err="1">
                <a:solidFill>
                  <a:srgbClr val="FF0000"/>
                </a:solidFill>
                <a:effectLst/>
                <a:latin typeface="Google Sans"/>
              </a:rPr>
              <a:t>Mathieson</a:t>
            </a:r>
            <a:r>
              <a:rPr lang="id-ID" b="0" i="0" dirty="0">
                <a:solidFill>
                  <a:srgbClr val="FF0000"/>
                </a:solidFill>
                <a:effectLst/>
                <a:latin typeface="Google Sans"/>
              </a:rPr>
              <a:t> dan </a:t>
            </a:r>
            <a:r>
              <a:rPr lang="id-ID" b="0" i="0" dirty="0" err="1">
                <a:solidFill>
                  <a:srgbClr val="FF0000"/>
                </a:solidFill>
                <a:effectLst/>
                <a:latin typeface="Google Sans"/>
              </a:rPr>
              <a:t>Wall</a:t>
            </a:r>
            <a:r>
              <a:rPr lang="id-ID" b="0" i="0" dirty="0">
                <a:solidFill>
                  <a:srgbClr val="FF0000"/>
                </a:solidFill>
                <a:effectLst/>
                <a:latin typeface="Google Sans"/>
              </a:rPr>
              <a:t> adalah jumlah total dari orang yang melakukan perjalanan atau ingin melakukan perjalanan untuk menggunakan fasilitas </a:t>
            </a:r>
            <a:r>
              <a:rPr lang="id-ID" b="0" i="0" dirty="0" err="1">
                <a:solidFill>
                  <a:srgbClr val="FF0000"/>
                </a:solidFill>
                <a:effectLst/>
                <a:latin typeface="Google Sans"/>
              </a:rPr>
              <a:t>da</a:t>
            </a:r>
            <a:r>
              <a:rPr lang="id-ID" b="0" i="0" dirty="0">
                <a:solidFill>
                  <a:srgbClr val="FF0000"/>
                </a:solidFill>
                <a:effectLst/>
                <a:latin typeface="Google Sans"/>
              </a:rPr>
              <a:t> pelayanan wisata </a:t>
            </a:r>
            <a:r>
              <a:rPr lang="id-ID" b="0" i="0" dirty="0" err="1">
                <a:solidFill>
                  <a:srgbClr val="FF0000"/>
                </a:solidFill>
                <a:effectLst/>
                <a:latin typeface="Google Sans"/>
              </a:rPr>
              <a:t>ditempat</a:t>
            </a:r>
            <a:r>
              <a:rPr lang="id-ID" b="0" i="0" dirty="0">
                <a:solidFill>
                  <a:srgbClr val="FF0000"/>
                </a:solidFill>
                <a:effectLst/>
                <a:latin typeface="Google Sans"/>
              </a:rPr>
              <a:t> yang jauh dari tempat tinggal dan tempat kerja</a:t>
            </a:r>
            <a:endParaRPr lang="en-US" b="0" i="0" dirty="0">
              <a:solidFill>
                <a:srgbClr val="FF0000"/>
              </a:solidFill>
              <a:effectLst/>
              <a:latin typeface="Google Sans"/>
            </a:endParaRPr>
          </a:p>
          <a:p>
            <a:endParaRPr lang="en-US" dirty="0">
              <a:solidFill>
                <a:srgbClr val="FF0000"/>
              </a:solidFill>
              <a:latin typeface="Google Sans"/>
            </a:endParaRPr>
          </a:p>
        </p:txBody>
      </p:sp>
      <p:pic>
        <p:nvPicPr>
          <p:cNvPr id="1026" name="Picture 2" descr="Jadi Kekuatan Baru Ekonomi, Pariwisata Bisa Tekan Defisit - Jateng Pos">
            <a:extLst>
              <a:ext uri="{FF2B5EF4-FFF2-40B4-BE49-F238E27FC236}">
                <a16:creationId xmlns:a16="http://schemas.microsoft.com/office/drawing/2014/main" id="{42451943-460C-83D9-439A-AC553810B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9144000" cy="363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447F1289-92B0-E6D9-D1F6-DD2ACE812F67}"/>
              </a:ext>
            </a:extLst>
          </p:cNvPr>
          <p:cNvSpPr txBox="1"/>
          <p:nvPr/>
        </p:nvSpPr>
        <p:spPr>
          <a:xfrm>
            <a:off x="323528" y="557807"/>
            <a:ext cx="8496944" cy="5148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1300" marR="343535" algn="just">
              <a:spcBef>
                <a:spcPts val="655"/>
              </a:spcBef>
              <a:spcAft>
                <a:spcPts val="0"/>
              </a:spcAft>
            </a:pPr>
            <a:r>
              <a:rPr lang="ms-MY" sz="2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Permintaan pariwisata menurut Mathieson dan Wall (1982), </a:t>
            </a:r>
            <a:r>
              <a:rPr lang="ms-MY" sz="24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terdiri atas tiga</a:t>
            </a:r>
            <a:r>
              <a:rPr lang="ms-MY" sz="2400" b="1" spc="-2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jenis</a:t>
            </a:r>
            <a:r>
              <a:rPr lang="ms-MY" sz="2400" b="1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yaitu:</a:t>
            </a:r>
          </a:p>
          <a:p>
            <a:pPr marL="241300" marR="343535" algn="just">
              <a:spcBef>
                <a:spcPts val="655"/>
              </a:spcBef>
              <a:spcAft>
                <a:spcPts val="0"/>
              </a:spcAft>
            </a:pP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43535" lvl="0" indent="-342900" algn="just">
              <a:lnSpc>
                <a:spcPct val="115000"/>
              </a:lnSpc>
              <a:spcBef>
                <a:spcPts val="61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6990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Permintaan efektif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 permintaan aktual wisatawan yang sedang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menikmati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fasilitas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misalnya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orang-orang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perjalanan.</a:t>
            </a:r>
          </a:p>
          <a:p>
            <a:pPr marR="343535" lvl="0" algn="just">
              <a:lnSpc>
                <a:spcPct val="115000"/>
              </a:lnSpc>
              <a:spcBef>
                <a:spcPts val="615"/>
              </a:spcBef>
              <a:spcAft>
                <a:spcPts val="0"/>
              </a:spcAft>
              <a:buSzPts val="1100"/>
              <a:tabLst>
                <a:tab pos="469900" algn="l"/>
              </a:tabLst>
            </a:pPr>
            <a:endParaRPr lang="id-ID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42265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6990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Permintaan tertahan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(suppressed demand) merupakan seluruh atau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sebagian masyarakat yang tidak melakukan perjalanan karena alasan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tertentu. Dua alasan yang membentuk permintaan tertahan yaitu: (i)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permintaan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potensial,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mereka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ingin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bepergian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tetapi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karena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belum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mempunyai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daya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saat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itu.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Jika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seandainya</a:t>
            </a:r>
            <a:r>
              <a:rPr lang="ms-MY" sz="18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nanti</a:t>
            </a:r>
            <a:r>
              <a:rPr lang="ms-MY" sz="18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memperoleh</a:t>
            </a:r>
            <a:r>
              <a:rPr lang="ms-MY" sz="18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kenaikan</a:t>
            </a:r>
            <a:r>
              <a:rPr lang="ms-MY" sz="18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pendapatan</a:t>
            </a:r>
            <a:r>
              <a:rPr lang="ms-MY" sz="18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maka</a:t>
            </a:r>
            <a:r>
              <a:rPr lang="ms-MY" sz="18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permintaan</a:t>
            </a:r>
            <a:r>
              <a:rPr lang="en-US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potensial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berubah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permintaan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efektif;</a:t>
            </a:r>
            <a:r>
              <a:rPr lang="ms-MY" sz="1800" spc="2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(ii)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permintaan tertunda, di mana golongan ini mampu membayar, tetapi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karena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alasan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tertentu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menunda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perjalanan.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Jika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alasan</a:t>
            </a:r>
            <a:r>
              <a:rPr lang="ms-MY" sz="1800" spc="2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menunda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 ada, maka permintaan tertunda ini akan menjadi permintaan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efektif.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86AA05E7-09EA-6B9C-66BF-48C2B7B6F601}"/>
              </a:ext>
            </a:extLst>
          </p:cNvPr>
          <p:cNvSpPr txBox="1"/>
          <p:nvPr/>
        </p:nvSpPr>
        <p:spPr>
          <a:xfrm>
            <a:off x="302840" y="557808"/>
            <a:ext cx="8661648" cy="1978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41630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tabLst>
                <a:tab pos="469900" algn="l"/>
              </a:tabLst>
            </a:pP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	Tidak ada permintaan. Mereka yang termasuk kategori ini adalah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mereka yang tidak  	ada dan tidak mau mengadakan perjalanan (no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demand)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Berdasar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pemikiran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 diharapkan menjadikan orang yang 	semula hanya ingin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berwisata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nyata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perjalanan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sedangkan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sedang/sudah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perjalanan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juga diharapkan 	untuk mengadakan perjalanan lagi pada kesempatan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 datang.</a:t>
            </a:r>
            <a:endParaRPr lang="id-ID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9 Contoh Kegiatan Ekonomi di Bidang Pariwisata dan Penjelasannya – Blog  Mamikos">
            <a:extLst>
              <a:ext uri="{FF2B5EF4-FFF2-40B4-BE49-F238E27FC236}">
                <a16:creationId xmlns:a16="http://schemas.microsoft.com/office/drawing/2014/main" id="{BC3EE359-C4E3-7BFF-5C45-37E676C8A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9930"/>
            <a:ext cx="9144000" cy="417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A6E9F326-3694-5D4B-9116-B00946B777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C0095045-FB21-2C07-9C6A-DE7E2DEAF6A4}"/>
              </a:ext>
            </a:extLst>
          </p:cNvPr>
          <p:cNvSpPr txBox="1"/>
          <p:nvPr/>
        </p:nvSpPr>
        <p:spPr>
          <a:xfrm>
            <a:off x="827584" y="620688"/>
            <a:ext cx="7200800" cy="1744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1300" marR="339725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2800" b="1" spc="-25" dirty="0" err="1">
                <a:effectLst/>
                <a:latin typeface="+mj-lt"/>
                <a:ea typeface="+mj-ea"/>
                <a:cs typeface="+mj-cs"/>
              </a:rPr>
              <a:t>Karakteristik</a:t>
            </a:r>
            <a:r>
              <a:rPr lang="en-US" sz="2800" b="1" spc="-2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1" spc="-20" dirty="0" err="1">
                <a:effectLst/>
                <a:latin typeface="+mj-lt"/>
                <a:ea typeface="+mj-ea"/>
                <a:cs typeface="+mj-cs"/>
              </a:rPr>
              <a:t>permintaan</a:t>
            </a:r>
            <a:r>
              <a:rPr lang="en-US" sz="2800" b="1" spc="-2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1" spc="-20" dirty="0" err="1">
                <a:effectLst/>
                <a:latin typeface="+mj-lt"/>
                <a:ea typeface="+mj-ea"/>
                <a:cs typeface="+mj-cs"/>
              </a:rPr>
              <a:t>wisata</a:t>
            </a:r>
            <a:r>
              <a:rPr lang="en-US" sz="2800" b="1" spc="-2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1" spc="-20" dirty="0" err="1">
                <a:effectLst/>
                <a:latin typeface="+mj-lt"/>
                <a:ea typeface="+mj-ea"/>
                <a:cs typeface="+mj-cs"/>
              </a:rPr>
              <a:t>menurut</a:t>
            </a:r>
            <a:r>
              <a:rPr lang="en-US" sz="2800" b="1" spc="-20" dirty="0">
                <a:effectLst/>
                <a:latin typeface="+mj-lt"/>
                <a:ea typeface="+mj-ea"/>
                <a:cs typeface="+mj-cs"/>
              </a:rPr>
              <a:t> Wahab (1996), </a:t>
            </a:r>
            <a:r>
              <a:rPr lang="en-US" sz="2800" b="1" spc="-20" dirty="0" err="1">
                <a:effectLst/>
                <a:latin typeface="+mj-lt"/>
                <a:ea typeface="+mj-ea"/>
                <a:cs typeface="+mj-cs"/>
              </a:rPr>
              <a:t>ditandai</a:t>
            </a:r>
            <a:r>
              <a:rPr lang="en-US" sz="2800" b="1" spc="-2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1" spc="-20" dirty="0" err="1">
                <a:effectLst/>
                <a:latin typeface="+mj-lt"/>
                <a:ea typeface="+mj-ea"/>
                <a:cs typeface="+mj-cs"/>
              </a:rPr>
              <a:t>dengan</a:t>
            </a:r>
            <a:r>
              <a:rPr lang="en-US" sz="2800" b="1" spc="-2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1" spc="-20" dirty="0" err="1">
                <a:effectLst/>
                <a:latin typeface="+mj-lt"/>
                <a:ea typeface="+mj-ea"/>
                <a:cs typeface="+mj-cs"/>
              </a:rPr>
              <a:t>ciri</a:t>
            </a:r>
            <a:r>
              <a:rPr lang="en-US" sz="2800" b="1" spc="-20" dirty="0">
                <a:effectLst/>
                <a:latin typeface="+mj-lt"/>
                <a:ea typeface="+mj-ea"/>
                <a:cs typeface="+mj-cs"/>
              </a:rPr>
              <a:t>-</a:t>
            </a:r>
            <a:r>
              <a:rPr lang="en-US" sz="2800" b="1" spc="-26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effectLst/>
                <a:latin typeface="+mj-lt"/>
                <a:ea typeface="+mj-ea"/>
                <a:cs typeface="+mj-cs"/>
              </a:rPr>
              <a:t>ciri</a:t>
            </a:r>
            <a:r>
              <a:rPr lang="en-US" sz="2800" b="1" dirty="0">
                <a:effectLst/>
                <a:latin typeface="+mj-lt"/>
                <a:ea typeface="+mj-ea"/>
                <a:cs typeface="+mj-cs"/>
              </a:rPr>
              <a:t>:</a:t>
            </a:r>
          </a:p>
          <a:p>
            <a:pPr marL="342900" marR="342265" lvl="0" indent="-3429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469900" algn="l"/>
              </a:tabLst>
            </a:pPr>
            <a:r>
              <a:rPr lang="en-US" sz="1800" b="1" spc="-5" dirty="0" err="1">
                <a:effectLst/>
                <a:latin typeface="+mj-lt"/>
                <a:ea typeface="+mj-ea"/>
                <a:cs typeface="+mj-cs"/>
              </a:rPr>
              <a:t>Kekenyalan</a:t>
            </a:r>
            <a:r>
              <a:rPr lang="en-US" sz="1800" b="1" spc="-5" dirty="0">
                <a:effectLst/>
                <a:latin typeface="+mj-lt"/>
                <a:ea typeface="+mj-ea"/>
                <a:cs typeface="+mj-cs"/>
              </a:rPr>
              <a:t> (elasticity),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seberapa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jauh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tingkat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kelenturannya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terhadap</a:t>
            </a:r>
            <a:r>
              <a:rPr lang="en-US" sz="1800" spc="-26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perubahan-perubahan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struktur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harga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atau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perubahan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macam-macam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keadaan</a:t>
            </a:r>
            <a:r>
              <a:rPr lang="en-US" sz="1800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ekonomi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di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pasaran</a:t>
            </a:r>
            <a:endParaRPr lang="en-US" sz="1800" spc="-5" dirty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5" name="image26.png">
            <a:extLst>
              <a:ext uri="{FF2B5EF4-FFF2-40B4-BE49-F238E27FC236}">
                <a16:creationId xmlns:a16="http://schemas.microsoft.com/office/drawing/2014/main" id="{76749B5E-210E-15AE-3F21-0EFA838BC1A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2943266"/>
            <a:ext cx="6120680" cy="379810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7183676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59CB9AC7-E917-A717-03E9-32DEAE10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099428" flipV="1">
            <a:off x="758534" y="6386892"/>
            <a:ext cx="6536274" cy="312590"/>
          </a:xfrm>
        </p:spPr>
        <p:txBody>
          <a:bodyPr>
            <a:normAutofit fontScale="62500" lnSpcReduction="20000"/>
          </a:bodyPr>
          <a:lstStyle/>
          <a:p>
            <a:endParaRPr lang="id-ID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9EC7C076-6E0D-2AB7-EE47-F0CCA329C0E9}"/>
              </a:ext>
            </a:extLst>
          </p:cNvPr>
          <p:cNvSpPr txBox="1"/>
          <p:nvPr/>
        </p:nvSpPr>
        <p:spPr>
          <a:xfrm>
            <a:off x="539552" y="980728"/>
            <a:ext cx="8208912" cy="28418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42900" lvl="0" indent="-3429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469900" algn="l"/>
              </a:tabLst>
            </a:pPr>
            <a:r>
              <a:rPr lang="en-US" sz="1800" b="1" spc="-5" dirty="0" err="1">
                <a:effectLst/>
                <a:latin typeface="+mj-lt"/>
                <a:ea typeface="+mj-ea"/>
                <a:cs typeface="+mj-cs"/>
              </a:rPr>
              <a:t>Kepekaan</a:t>
            </a:r>
            <a:r>
              <a:rPr lang="en-US" sz="1800" b="1" spc="-5" dirty="0">
                <a:effectLst/>
                <a:latin typeface="+mj-lt"/>
                <a:ea typeface="+mj-ea"/>
                <a:cs typeface="+mj-cs"/>
              </a:rPr>
              <a:t> (sensitivity)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terhadap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keadaan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sosial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politik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dan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terhadap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perubahan</a:t>
            </a:r>
            <a:r>
              <a:rPr lang="en-US" sz="1800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mode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perjalanan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.</a:t>
            </a:r>
          </a:p>
          <a:p>
            <a:pPr marL="342900" marR="342900" lvl="0" indent="-3429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469900" algn="l"/>
              </a:tabLst>
            </a:pPr>
            <a:r>
              <a:rPr lang="en-US" sz="1800" b="1" spc="-5" dirty="0" err="1">
                <a:effectLst/>
                <a:latin typeface="+mj-lt"/>
                <a:ea typeface="+mj-ea"/>
                <a:cs typeface="+mj-cs"/>
              </a:rPr>
              <a:t>Perluasan</a:t>
            </a:r>
            <a:r>
              <a:rPr lang="en-US" sz="1800" b="1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b="1" spc="-5" dirty="0">
                <a:effectLst/>
                <a:latin typeface="+mj-lt"/>
                <a:ea typeface="+mj-ea"/>
                <a:cs typeface="+mj-cs"/>
              </a:rPr>
              <a:t>(expansion)</a:t>
            </a:r>
            <a:r>
              <a:rPr lang="en-US" sz="1800" b="1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yaitu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adanya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peningkatan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arus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wisatawan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meskipun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ada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goncangan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.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Hal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ini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disebabkan</a:t>
            </a:r>
            <a:r>
              <a:rPr lang="en-US" sz="1800" spc="27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adanya</a:t>
            </a:r>
            <a:r>
              <a:rPr lang="en-US" sz="1800" spc="27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kemajuan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dalam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ilmu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pengetahuan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dan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teknologi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,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berkembangnya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media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informasi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,</a:t>
            </a:r>
            <a:r>
              <a:rPr lang="en-US" sz="1800" spc="10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pengaruh</a:t>
            </a:r>
            <a:r>
              <a:rPr lang="en-US" sz="1800" spc="10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ekonomi</a:t>
            </a:r>
            <a:r>
              <a:rPr lang="en-US" sz="1800" spc="10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di</a:t>
            </a:r>
            <a:r>
              <a:rPr lang="en-US" sz="1800" spc="1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negara</a:t>
            </a:r>
            <a:r>
              <a:rPr lang="en-US" sz="1800" spc="10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sumber</a:t>
            </a:r>
            <a:r>
              <a:rPr lang="en-US" sz="1800" spc="10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wisatawan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,</a:t>
            </a:r>
            <a:r>
              <a:rPr lang="en-US" sz="1800" spc="1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keadaan</a:t>
            </a:r>
            <a:r>
              <a:rPr lang="en-US" sz="1800" spc="-26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di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negara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sumber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wisatawan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yang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mendorong</a:t>
            </a:r>
            <a:r>
              <a:rPr lang="en-US" sz="1800" spc="28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mengadakan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perjalanan</a:t>
            </a:r>
            <a:r>
              <a:rPr lang="en-US" sz="1800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wisata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.</a:t>
            </a:r>
          </a:p>
          <a:p>
            <a:pPr marL="342900" marR="342900" lvl="0" indent="-3429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469900" algn="l"/>
              </a:tabLst>
            </a:pPr>
            <a:r>
              <a:rPr lang="en-US" sz="1800" b="1" spc="-5" dirty="0" err="1">
                <a:effectLst/>
                <a:latin typeface="+mj-lt"/>
                <a:ea typeface="+mj-ea"/>
                <a:cs typeface="+mj-cs"/>
              </a:rPr>
              <a:t>Musim</a:t>
            </a:r>
            <a:r>
              <a:rPr lang="en-US" sz="1800" b="1" spc="-5" dirty="0">
                <a:effectLst/>
                <a:latin typeface="+mj-lt"/>
                <a:ea typeface="+mj-ea"/>
                <a:cs typeface="+mj-cs"/>
              </a:rPr>
              <a:t> (seasonality)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yaitu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padat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senggangnya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kunjungan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wisatawan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.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Hal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ini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berkaitan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dengan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hal-hal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sebagai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berikut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: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musim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alam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di</a:t>
            </a:r>
            <a:r>
              <a:rPr lang="en-US" sz="1800" spc="-26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negara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asal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faktor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kelembagaan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(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libur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sekolah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tutupnya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pabrik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 pada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bulan</a:t>
            </a:r>
            <a:r>
              <a:rPr lang="en-US" sz="1800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spc="-5" dirty="0" err="1">
                <a:effectLst/>
                <a:latin typeface="+mj-lt"/>
                <a:ea typeface="+mj-ea"/>
                <a:cs typeface="+mj-cs"/>
              </a:rPr>
              <a:t>tertentu</a:t>
            </a:r>
            <a:r>
              <a:rPr lang="en-US" sz="1800" spc="-5" dirty="0">
                <a:effectLst/>
                <a:latin typeface="+mj-lt"/>
                <a:ea typeface="+mj-ea"/>
                <a:cs typeface="+mj-cs"/>
              </a:rPr>
              <a:t>).</a:t>
            </a:r>
          </a:p>
        </p:txBody>
      </p:sp>
      <p:pic>
        <p:nvPicPr>
          <p:cNvPr id="3076" name="Picture 4" descr="Targetkan 3 Juta Wisatawan, Pemprov DKI Jakarta Kenalkan Walking Tour Di  Lokasi Pariwisata Urban - Industry.co.id - Industry News - Berita Industri">
            <a:extLst>
              <a:ext uri="{FF2B5EF4-FFF2-40B4-BE49-F238E27FC236}">
                <a16:creationId xmlns:a16="http://schemas.microsoft.com/office/drawing/2014/main" id="{D84DCCE6-72FD-977E-3EF6-092A54428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22532"/>
            <a:ext cx="8712968" cy="303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18772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191451C3-1597-EC30-BB98-04E9215D1B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576" y="2780928"/>
            <a:ext cx="7016824" cy="2857872"/>
          </a:xfrm>
        </p:spPr>
        <p:txBody>
          <a:bodyPr>
            <a:normAutofit fontScale="85000" lnSpcReduction="20000"/>
          </a:bodyPr>
          <a:lstStyle/>
          <a:p>
            <a:pPr marL="584200" marR="339090" indent="-342900" algn="just">
              <a:spcBef>
                <a:spcPts val="960"/>
              </a:spcBef>
              <a:buAutoNum type="arabicPeriod"/>
            </a:pPr>
            <a:r>
              <a:rPr lang="ms-MY" sz="26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Biaya</a:t>
            </a:r>
          </a:p>
          <a:p>
            <a:pPr marL="584200" marR="339090" indent="-342900" algn="just">
              <a:spcBef>
                <a:spcPts val="960"/>
              </a:spcBef>
              <a:buFontTx/>
              <a:buAutoNum type="arabicPeriod"/>
            </a:pPr>
            <a:r>
              <a:rPr lang="ms-MY" sz="2600" b="1" spc="-5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Daerah</a:t>
            </a:r>
            <a:r>
              <a:rPr lang="ms-MY" sz="2600" b="1" spc="-85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600" b="1" spc="-5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Tujuan</a:t>
            </a:r>
            <a:r>
              <a:rPr lang="ms-MY" sz="2600" b="1" spc="-8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6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Wisata</a:t>
            </a:r>
            <a:endParaRPr lang="id-ID" sz="2600" b="1" spc="-3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584200" marR="339090" indent="-342900" algn="just">
              <a:spcBef>
                <a:spcPts val="960"/>
              </a:spcBef>
              <a:buFontTx/>
              <a:buAutoNum type="arabicPeriod"/>
            </a:pPr>
            <a:r>
              <a:rPr lang="ms-MY" sz="26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BentukPerjalanan</a:t>
            </a:r>
            <a:endParaRPr lang="id-ID" sz="2600" b="1" spc="-3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584200" marR="339090" indent="-342900" algn="just">
              <a:spcBef>
                <a:spcPts val="960"/>
              </a:spcBef>
              <a:buFontTx/>
              <a:buAutoNum type="arabicPeriod"/>
            </a:pPr>
            <a:r>
              <a:rPr lang="ms-MY" sz="26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Waktu</a:t>
            </a:r>
            <a:r>
              <a:rPr lang="ms-MY" sz="2600" b="1" spc="-85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6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dan</a:t>
            </a:r>
            <a:r>
              <a:rPr lang="ms-MY" sz="2600" b="1" spc="-85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6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Lama</a:t>
            </a:r>
            <a:r>
              <a:rPr lang="ms-MY" sz="2600" b="1" spc="-85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6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Berwisata</a:t>
            </a:r>
            <a:endParaRPr lang="id-ID" sz="2600" b="1" spc="-3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584200" marR="339090" indent="-342900" algn="just">
              <a:spcBef>
                <a:spcPts val="960"/>
              </a:spcBef>
              <a:buAutoNum type="arabicPeriod"/>
            </a:pPr>
            <a:r>
              <a:rPr lang="ms-MY" sz="2600" spc="-15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Penginapan</a:t>
            </a:r>
            <a:r>
              <a:rPr lang="ms-MY" sz="2600" spc="-85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ms-MY" sz="2600" spc="-1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yang</a:t>
            </a:r>
            <a:r>
              <a:rPr lang="ms-MY" sz="2600" spc="-85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ms-MY" sz="2600" spc="-1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Digunakan</a:t>
            </a:r>
          </a:p>
          <a:p>
            <a:pPr marL="584200" marR="339090" indent="-342900" algn="just">
              <a:spcBef>
                <a:spcPts val="960"/>
              </a:spcBef>
              <a:buFontTx/>
              <a:buAutoNum type="arabicPeriod"/>
            </a:pPr>
            <a:r>
              <a:rPr lang="ms-MY" sz="26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ModaTransportasi</a:t>
            </a:r>
            <a:endParaRPr lang="id-ID" sz="2600" b="1" spc="-3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584200" marR="339090" indent="-342900" algn="just">
              <a:spcBef>
                <a:spcPts val="960"/>
              </a:spcBef>
              <a:buFontTx/>
              <a:buAutoNum type="arabicPeriod"/>
            </a:pPr>
            <a:r>
              <a:rPr lang="ms-MY" sz="2600" b="1" spc="-5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Jasa</a:t>
            </a:r>
            <a:r>
              <a:rPr lang="ms-MY" sz="2600" b="1" spc="-9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2600" b="1" spc="-3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Lain</a:t>
            </a:r>
            <a:endParaRPr lang="id-ID" sz="2600" b="1" spc="-3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E39E4E45-3EF3-2EF7-191D-79B9BDAC7EF5}"/>
              </a:ext>
            </a:extLst>
          </p:cNvPr>
          <p:cNvSpPr txBox="1"/>
          <p:nvPr/>
        </p:nvSpPr>
        <p:spPr>
          <a:xfrm>
            <a:off x="323528" y="620688"/>
            <a:ext cx="849694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1300" marR="339090" algn="just">
              <a:spcBef>
                <a:spcPts val="960"/>
              </a:spcBef>
              <a:spcAft>
                <a:spcPts val="0"/>
              </a:spcAft>
            </a:pP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Proses</a:t>
            </a:r>
            <a:r>
              <a:rPr lang="ms-MY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pengambilan</a:t>
            </a:r>
            <a:r>
              <a:rPr lang="ms-MY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keputusan</a:t>
            </a:r>
            <a:r>
              <a:rPr lang="ms-MY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berwisata</a:t>
            </a:r>
            <a:r>
              <a:rPr lang="ms-MY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itu</a:t>
            </a:r>
            <a:r>
              <a:rPr lang="ms-MY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sendiri</a:t>
            </a:r>
            <a:r>
              <a:rPr lang="ms-MY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sebenarnya</a:t>
            </a:r>
            <a:r>
              <a:rPr lang="ms-MY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sangat</a:t>
            </a:r>
            <a:r>
              <a:rPr lang="ms-MY" spc="-2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kompleks karena banyak hal yang harus di pertimbangkan. </a:t>
            </a:r>
            <a:r>
              <a:rPr lang="ms-MY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Faktor kepribadian,</a:t>
            </a:r>
            <a:r>
              <a:rPr lang="ms-MY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daya tarik ODTW, ketersediaan sumber </a:t>
            </a:r>
            <a:r>
              <a:rPr lang="ms-MY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daya, jarak dan kondisi lingkungan</a:t>
            </a:r>
            <a:r>
              <a:rPr lang="ms-MY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wisata, </a:t>
            </a:r>
            <a:r>
              <a:rPr lang="ms-MY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semuanya ikut menentukan keputusan tersebut. Berikut diuraikan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beberapa pertimbangan penting yang dilakukan seseorang sebelum </a:t>
            </a:r>
            <a:r>
              <a:rPr lang="ms-MY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mengambil</a:t>
            </a:r>
            <a:r>
              <a:rPr lang="ms-MY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keputusan </a:t>
            </a:r>
            <a:r>
              <a:rPr lang="ms-MY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 melakukan perjalanan, yaitu biaya, daerah tujuan wisata,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bentuk perjalanan, waktu, dan lama berwisata, akomodasi </a:t>
            </a:r>
            <a:r>
              <a:rPr lang="ms-MY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 digunakan,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moda</a:t>
            </a:r>
            <a:r>
              <a:rPr lang="ms-MY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transportasi,</a:t>
            </a:r>
            <a:r>
              <a:rPr lang="ms-MY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lainnya.</a:t>
            </a:r>
            <a:endParaRPr lang="ms-MY" spc="-2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8" name="Picture 2" descr="G20 Momen Akselerasi Pemulihan Ekonomi Pariwisata Mabar - Jurnal Flores">
            <a:extLst>
              <a:ext uri="{FF2B5EF4-FFF2-40B4-BE49-F238E27FC236}">
                <a16:creationId xmlns:a16="http://schemas.microsoft.com/office/drawing/2014/main" id="{4BF6B2AF-005F-451F-1CCC-DB4BAFCCE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52936"/>
            <a:ext cx="3240360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13639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270B4B62-0D44-2E77-B7D5-8596593438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352928" cy="3433936"/>
          </a:xfrm>
        </p:spPr>
        <p:txBody>
          <a:bodyPr>
            <a:normAutofit fontScale="62500" lnSpcReduction="20000"/>
          </a:bodyPr>
          <a:lstStyle/>
          <a:p>
            <a:pPr marL="241300" marR="340360" algn="just">
              <a:spcBef>
                <a:spcPts val="660"/>
              </a:spcBef>
              <a:spcAft>
                <a:spcPts val="0"/>
              </a:spcAft>
            </a:pP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Menurut Wahab (1996), penawaran pariwisata </a:t>
            </a:r>
            <a:r>
              <a:rPr lang="ms-MY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ditandai oleh tiga ciri khas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utama:</a:t>
            </a:r>
            <a:endParaRPr lang="id-ID" sz="280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43535" lvl="0" indent="-342900" algn="just">
              <a:lnSpc>
                <a:spcPct val="115000"/>
              </a:lnSpc>
              <a:spcBef>
                <a:spcPts val="61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69900" algn="l"/>
              </a:tabLst>
            </a:pP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penawaran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jasa-jasa.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demikian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ditawarkan itu tidak mungkin ditimbun dan harus dimanfaatkan di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</a:t>
            </a:r>
            <a:r>
              <a:rPr lang="ms-MY" sz="2800" spc="-1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produk itu berada.</a:t>
            </a:r>
            <a:endParaRPr lang="id-ID" sz="2800" spc="-5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42265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69900" algn="l"/>
              </a:tabLst>
            </a:pP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 ditawarkan itu sifatnya kaku (rigid) dalam arti bahwa dalam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usaha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pengadaannya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keperluan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wisata,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sulit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sekali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mengubah</a:t>
            </a:r>
            <a:r>
              <a:rPr lang="ms-MY" sz="2800" spc="-1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sasaran</a:t>
            </a:r>
            <a:r>
              <a:rPr lang="ms-MY" sz="2800" spc="-1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penggunaannya</a:t>
            </a:r>
            <a:r>
              <a:rPr lang="ms-MY" sz="2800" spc="-1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diluar pariwisata.</a:t>
            </a:r>
            <a:endParaRPr lang="en-US" spc="-5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42265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69900" algn="l"/>
              </a:tabLst>
            </a:pP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Karena pariwisata belum menjadi kebutuhan pokok manusia, maka</a:t>
            </a:r>
            <a:r>
              <a:rPr lang="ms-MY" sz="2800" spc="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penawaran pariwisata harus bersaing ketat dengan penawaran barang-</a:t>
            </a:r>
            <a:r>
              <a:rPr lang="ms-MY" sz="2800" spc="-26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barang dan jasa-jasa yang lain. Dalam hal ini hukum substitusi sangat</a:t>
            </a:r>
            <a:r>
              <a:rPr lang="ms-MY" sz="2800" spc="-26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kuat</a:t>
            </a:r>
            <a:r>
              <a:rPr lang="ms-MY" sz="2800" spc="-1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spc="-5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berlaku.</a:t>
            </a:r>
            <a:endParaRPr lang="id-ID" sz="2800" spc="-5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49FD58F8-36F9-502A-C75F-7BCCBF2CD07D}"/>
              </a:ext>
            </a:extLst>
          </p:cNvPr>
          <p:cNvSpPr txBox="1"/>
          <p:nvPr/>
        </p:nvSpPr>
        <p:spPr>
          <a:xfrm>
            <a:off x="323528" y="764704"/>
            <a:ext cx="82089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b="0" i="0" dirty="0">
                <a:solidFill>
                  <a:srgbClr val="FF0000"/>
                </a:solidFill>
                <a:effectLst/>
                <a:latin typeface="Google Sans"/>
              </a:rPr>
              <a:t>Penawaran pariwisata diartikan sebagai sejumlah barang maupun jasa yang ditawarkan kepada wisatawan dengan harga tertentu. Penawaran pariwisata meliputi semua daerah tujuan yang ditawarkan kepada wisatawan, baik wisatawan potensial maupun riil.</a:t>
            </a:r>
            <a:endParaRPr lang="id-ID" dirty="0">
              <a:solidFill>
                <a:srgbClr val="FF0000"/>
              </a:solidFill>
            </a:endParaRPr>
          </a:p>
        </p:txBody>
      </p:sp>
      <p:pic>
        <p:nvPicPr>
          <p:cNvPr id="5" name="image29.jpeg">
            <a:extLst>
              <a:ext uri="{FF2B5EF4-FFF2-40B4-BE49-F238E27FC236}">
                <a16:creationId xmlns:a16="http://schemas.microsoft.com/office/drawing/2014/main" id="{4416BED9-8392-F452-F084-FFE7AF40526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25144"/>
            <a:ext cx="9144000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6677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8039B51B-A9FC-7B34-5CE8-16406D75E9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" name="Picture 2" descr="ANALISIS PENAWARAN DAN PERMINTAAN EKOWISATA BEKANTAN DI HUTAN RAWA GELAM  TAPIN KALIMANTAN SELATAN (The Supply and Demand Analysi">
            <a:extLst>
              <a:ext uri="{FF2B5EF4-FFF2-40B4-BE49-F238E27FC236}">
                <a16:creationId xmlns:a16="http://schemas.microsoft.com/office/drawing/2014/main" id="{7E01D26C-DAEC-E10B-C9EF-EB673F967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3340" y="1124744"/>
            <a:ext cx="7349060" cy="475252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20463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AFD4416C-89B1-501E-DA8A-B65750C457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6920" y="5522488"/>
            <a:ext cx="6400800" cy="2812496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79DA9DA7-A451-E359-5172-C4CCFCDC54BF}"/>
              </a:ext>
            </a:extLst>
          </p:cNvPr>
          <p:cNvSpPr txBox="1"/>
          <p:nvPr/>
        </p:nvSpPr>
        <p:spPr>
          <a:xfrm>
            <a:off x="457200" y="836712"/>
            <a:ext cx="8219256" cy="346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b="1" dirty="0" err="1">
                <a:effectLst/>
                <a:latin typeface="+mj-lt"/>
                <a:ea typeface="+mj-ea"/>
                <a:cs typeface="+mj-cs"/>
              </a:rPr>
              <a:t>Untuk</a:t>
            </a:r>
            <a:r>
              <a:rPr lang="en-US" sz="2400" b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effectLst/>
                <a:latin typeface="+mj-lt"/>
                <a:ea typeface="+mj-ea"/>
                <a:cs typeface="+mj-cs"/>
              </a:rPr>
              <a:t>itu</a:t>
            </a:r>
            <a:r>
              <a:rPr lang="en-US" sz="2400" b="1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2400" b="1" dirty="0" err="1">
                <a:effectLst/>
                <a:latin typeface="+mj-lt"/>
                <a:ea typeface="+mj-ea"/>
                <a:cs typeface="+mj-cs"/>
              </a:rPr>
              <a:t>berikut</a:t>
            </a:r>
            <a:r>
              <a:rPr lang="en-US" sz="2400" b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effectLst/>
                <a:latin typeface="+mj-lt"/>
                <a:ea typeface="+mj-ea"/>
                <a:cs typeface="+mj-cs"/>
              </a:rPr>
              <a:t>akan</a:t>
            </a:r>
            <a:r>
              <a:rPr lang="en-US" sz="2400" b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effectLst/>
                <a:latin typeface="+mj-lt"/>
                <a:ea typeface="+mj-ea"/>
                <a:cs typeface="+mj-cs"/>
              </a:rPr>
              <a:t>dijelaskan</a:t>
            </a:r>
            <a:r>
              <a:rPr lang="en-US" sz="2400" b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effectLst/>
                <a:latin typeface="+mj-lt"/>
                <a:ea typeface="+mj-ea"/>
                <a:cs typeface="+mj-cs"/>
              </a:rPr>
              <a:t>tentang</a:t>
            </a:r>
            <a:r>
              <a:rPr lang="en-US" sz="2400" b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effectLst/>
                <a:latin typeface="+mj-lt"/>
                <a:ea typeface="+mj-ea"/>
                <a:cs typeface="+mj-cs"/>
              </a:rPr>
              <a:t>penawaran</a:t>
            </a:r>
            <a:r>
              <a:rPr lang="en-US" sz="2400" b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effectLst/>
                <a:latin typeface="+mj-lt"/>
                <a:ea typeface="+mj-ea"/>
                <a:cs typeface="+mj-cs"/>
              </a:rPr>
              <a:t>wisata</a:t>
            </a:r>
            <a:r>
              <a:rPr lang="en-US" sz="2400" b="1" dirty="0">
                <a:effectLst/>
                <a:latin typeface="+mj-lt"/>
                <a:ea typeface="+mj-ea"/>
                <a:cs typeface="+mj-cs"/>
              </a:rPr>
              <a:t> yang </a:t>
            </a:r>
            <a:r>
              <a:rPr lang="en-US" sz="2400" b="1" dirty="0" err="1">
                <a:effectLst/>
                <a:latin typeface="+mj-lt"/>
                <a:ea typeface="+mj-ea"/>
                <a:cs typeface="+mj-cs"/>
              </a:rPr>
              <a:t>sering</a:t>
            </a:r>
            <a:r>
              <a:rPr lang="en-US" sz="2400" b="1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spc="-30" dirty="0" err="1">
                <a:effectLst/>
                <a:latin typeface="+mj-lt"/>
                <a:ea typeface="+mj-ea"/>
                <a:cs typeface="+mj-cs"/>
              </a:rPr>
              <a:t>disebut</a:t>
            </a:r>
            <a:r>
              <a:rPr lang="en-US" sz="2400" b="1" spc="-6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spc="-30" dirty="0">
                <a:effectLst/>
                <a:latin typeface="+mj-lt"/>
                <a:ea typeface="+mj-ea"/>
                <a:cs typeface="+mj-cs"/>
              </a:rPr>
              <a:t>triple</a:t>
            </a:r>
            <a:r>
              <a:rPr lang="en-US" sz="2400" b="1" spc="-6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spc="-30" dirty="0">
                <a:effectLst/>
                <a:latin typeface="+mj-lt"/>
                <a:ea typeface="+mj-ea"/>
                <a:cs typeface="+mj-cs"/>
              </a:rPr>
              <a:t>“A”</a:t>
            </a:r>
            <a:r>
              <a:rPr lang="en-US" sz="2400" b="1" spc="-6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spc="-30" dirty="0" err="1">
                <a:effectLst/>
                <a:latin typeface="+mj-lt"/>
                <a:ea typeface="+mj-ea"/>
                <a:cs typeface="+mj-cs"/>
              </a:rPr>
              <a:t>yakni</a:t>
            </a:r>
            <a:r>
              <a:rPr lang="en-US" sz="2400" b="1" spc="-6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spc="-30" dirty="0" err="1">
                <a:effectLst/>
                <a:latin typeface="+mj-lt"/>
                <a:ea typeface="+mj-ea"/>
                <a:cs typeface="+mj-cs"/>
              </a:rPr>
              <a:t>atraksi</a:t>
            </a:r>
            <a:r>
              <a:rPr lang="en-US" sz="2400" b="1" spc="-30" dirty="0">
                <a:effectLst/>
                <a:latin typeface="+mj-lt"/>
                <a:ea typeface="+mj-ea"/>
                <a:cs typeface="+mj-cs"/>
              </a:rPr>
              <a:t>,</a:t>
            </a:r>
            <a:r>
              <a:rPr lang="en-US" sz="2400" b="1" spc="-6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spc="-30" dirty="0" err="1">
                <a:effectLst/>
                <a:latin typeface="+mj-lt"/>
                <a:ea typeface="+mj-ea"/>
                <a:cs typeface="+mj-cs"/>
              </a:rPr>
              <a:t>aksesibilitas</a:t>
            </a:r>
            <a:r>
              <a:rPr lang="en-US" sz="2400" b="1" spc="-30" dirty="0">
                <a:effectLst/>
                <a:latin typeface="+mj-lt"/>
                <a:ea typeface="+mj-ea"/>
                <a:cs typeface="+mj-cs"/>
              </a:rPr>
              <a:t>,</a:t>
            </a:r>
            <a:r>
              <a:rPr lang="en-US" sz="2400" b="1" spc="-6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spc="-30" dirty="0">
                <a:effectLst/>
                <a:latin typeface="+mj-lt"/>
                <a:ea typeface="+mj-ea"/>
                <a:cs typeface="+mj-cs"/>
              </a:rPr>
              <a:t>dan</a:t>
            </a:r>
            <a:r>
              <a:rPr lang="en-US" sz="2400" b="1" spc="-6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spc="-25" dirty="0" err="1">
                <a:effectLst/>
                <a:latin typeface="+mj-lt"/>
                <a:ea typeface="+mj-ea"/>
                <a:cs typeface="+mj-cs"/>
              </a:rPr>
              <a:t>amenitas</a:t>
            </a:r>
            <a:r>
              <a:rPr lang="en-US" sz="2400" b="1" spc="-25" dirty="0">
                <a:effectLst/>
                <a:latin typeface="+mj-lt"/>
                <a:ea typeface="+mj-ea"/>
                <a:cs typeface="+mj-cs"/>
              </a:rPr>
              <a:t> :</a:t>
            </a:r>
            <a:endParaRPr lang="en-US" sz="1800" spc="-25" dirty="0">
              <a:latin typeface="+mj-lt"/>
              <a:ea typeface="+mj-ea"/>
              <a:cs typeface="+mj-cs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800" b="1" dirty="0" err="1">
                <a:effectLst/>
                <a:latin typeface="+mj-lt"/>
                <a:ea typeface="+mj-ea"/>
                <a:cs typeface="+mj-cs"/>
              </a:rPr>
              <a:t>Atraksi</a:t>
            </a:r>
            <a:r>
              <a:rPr lang="en-US" sz="1800" b="1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b="1" dirty="0" err="1">
                <a:effectLst/>
                <a:latin typeface="+mj-lt"/>
                <a:ea typeface="+mj-ea"/>
                <a:cs typeface="+mj-cs"/>
              </a:rPr>
              <a:t>secara</a:t>
            </a:r>
            <a:r>
              <a:rPr lang="en-US" sz="1800" b="1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b="1" dirty="0" err="1">
                <a:effectLst/>
                <a:latin typeface="+mj-lt"/>
                <a:ea typeface="+mj-ea"/>
                <a:cs typeface="+mj-cs"/>
              </a:rPr>
              <a:t>singkat</a:t>
            </a:r>
            <a:r>
              <a:rPr lang="en-US" sz="1800" b="1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diartikan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sebagai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objek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wisata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(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baik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yang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bersifat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tangible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maupun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intangible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800" b="1" dirty="0" err="1">
                <a:effectLst/>
                <a:latin typeface="+mj-lt"/>
                <a:ea typeface="+mj-ea"/>
                <a:cs typeface="+mj-cs"/>
              </a:rPr>
              <a:t>Aksesibilita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s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adalah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segala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sesuatu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yang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dapat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memberi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kemudahan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kepada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wisatawan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untuk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dapat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berkunjung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pada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suatu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tempat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.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Komponen-komponen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yang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perlu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diperhatikan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dari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aksesibilitas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adalah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transportasi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infrastruktur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peraturan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pemerintah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dan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prosedur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operasional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. 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800" b="1" dirty="0" err="1">
                <a:effectLst/>
                <a:latin typeface="+mj-lt"/>
                <a:ea typeface="+mj-ea"/>
                <a:cs typeface="+mj-cs"/>
              </a:rPr>
              <a:t>Amenitas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adalah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infrastruktur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yang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sebenarnya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tidak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langsung</a:t>
            </a:r>
            <a:r>
              <a:rPr lang="en-US" sz="180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terkait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dengan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pariwisata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tetapi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sering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menjadi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bagian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dari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kebutuhan</a:t>
            </a:r>
            <a:r>
              <a:rPr lang="en-US" sz="1800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effectLst/>
                <a:latin typeface="+mj-lt"/>
                <a:ea typeface="+mj-ea"/>
                <a:cs typeface="+mj-cs"/>
              </a:rPr>
              <a:t>wisatawan</a:t>
            </a:r>
            <a:endParaRPr lang="en-US" sz="1800" dirty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 descr="Investor Didorong ikut Kembangkan Pariwisata dan Ekonomi Kreatif">
            <a:extLst>
              <a:ext uri="{FF2B5EF4-FFF2-40B4-BE49-F238E27FC236}">
                <a16:creationId xmlns:a16="http://schemas.microsoft.com/office/drawing/2014/main" id="{43CA8078-CE6B-C9AE-B254-53B349616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5354"/>
            <a:ext cx="9144000" cy="255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76136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2961</TotalTime>
  <Words>698</Words>
  <Application>Microsoft Office PowerPoint</Application>
  <PresentationFormat>Tampilan Layar (4:3)</PresentationFormat>
  <Paragraphs>34</Paragraphs>
  <Slides>10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7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10</vt:i4>
      </vt:variant>
    </vt:vector>
  </HeadingPairs>
  <TitlesOfParts>
    <vt:vector size="18" baseType="lpstr">
      <vt:lpstr>Arial</vt:lpstr>
      <vt:lpstr>Calibri</vt:lpstr>
      <vt:lpstr>Cambria</vt:lpstr>
      <vt:lpstr>Google Sans</vt:lpstr>
      <vt:lpstr>Times New Roman</vt:lpstr>
      <vt:lpstr>Trebuchet MS</vt:lpstr>
      <vt:lpstr>Wingdings 3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444</cp:revision>
  <cp:lastPrinted>2017-08-29T02:54:51Z</cp:lastPrinted>
  <dcterms:created xsi:type="dcterms:W3CDTF">2010-04-18T12:06:30Z</dcterms:created>
  <dcterms:modified xsi:type="dcterms:W3CDTF">2023-12-12T02:17:38Z</dcterms:modified>
</cp:coreProperties>
</file>