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3" r:id="rId5"/>
    <p:sldId id="258" r:id="rId6"/>
    <p:sldId id="259" r:id="rId7"/>
    <p:sldId id="264" r:id="rId8"/>
    <p:sldId id="265" r:id="rId9"/>
    <p:sldId id="266" r:id="rId10"/>
    <p:sldId id="267" r:id="rId11"/>
    <p:sldId id="260" r:id="rId12"/>
    <p:sldId id="268" r:id="rId13"/>
    <p:sldId id="269" r:id="rId14"/>
    <p:sldId id="261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D54"/>
    <a:srgbClr val="DA852D"/>
    <a:srgbClr val="104886"/>
    <a:srgbClr val="0A2F56"/>
    <a:srgbClr val="009DB8"/>
    <a:srgbClr val="FF8105"/>
    <a:srgbClr val="FF4764"/>
    <a:srgbClr val="F97B8D"/>
    <a:srgbClr val="D4D4D4"/>
    <a:srgbClr val="F424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4E19E-0AA7-417A-82AF-F066EBE8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31C767-B729-4B99-BFD3-3097FCD19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9DB5A-99B3-4748-BBC9-A9CFEA8E3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DDC55B-BDCD-40BE-9D13-DCF0A3077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44186-C4CF-4227-BCFC-61B71932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73857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BD922-8820-445F-8556-420DC4D8A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86ADFB-C0C7-4EE7-BBD1-E174C40F7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0EDDE-83DE-4130-B986-356AD3661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E0668-5215-4F11-AF80-F35DC54AB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1175-3AF9-45DE-B64D-97B16032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22116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29E4C-FE86-45CD-BF6B-61B3AD7D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0DAFC0-74CE-40F3-AEA8-37EE177A6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A5D9C-1ADC-4D42-9340-ADE56B81C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066E0-4D95-41BB-BD7D-59D8B6FA8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76CAE-35AC-441F-BACD-6A41AE0EF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2697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7D871-20FD-4985-A469-1D016B9A9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332A-0FB3-4825-B750-C21755D44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A7E21-DDED-4A08-8F3F-6B6F9580D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E027A-64BB-4B05-BE0F-6C17BF913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4D3B0-B08E-4921-90A1-9195476F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549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9F8BB-803B-442C-B265-9BA3F639B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D632F-8063-48B2-9BA4-59763B7E3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C92B6-9233-4D91-BA88-B46890814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EE720-26D1-45F1-B1E4-4680780DD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C3082-CC77-4272-9E41-492F7EFCE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7317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8685E-D638-48F7-86A8-DE5E9479E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6ED2F-020E-481B-9136-834A46190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8CE3D-DA0B-4D8A-89A8-0B21B69DA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1834E-B669-45DD-A576-94FBCB1CF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A7FBFB-0718-4268-965C-F1A5E71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69BE2-64FC-462E-BFA5-28CB8DD20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074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5EFE7-0946-46AA-960E-E31CF1FFA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716EE-C970-43D3-BDA6-575CEAA12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BF4B81-DB1C-484A-9F68-5489E4FA8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87689D-D797-41D6-910F-A3CD0E7876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7268CC-47C1-4664-94E3-C18B040BC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4E4A35-DBD0-4ACB-93C4-EC1379C59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2B9944-994E-476B-A778-09696B025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82F45C-1EEF-47BC-BB2E-A2CA9D149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9082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E619F-8BB9-49C7-BEF8-DD14F973A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A00A07-3C46-4473-AFF8-FCFA7D12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036D16-F875-429C-99B8-F53EB880F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272D74-B30D-4D5D-94A2-86429478E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9462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8F2635-E2E8-47B4-8831-E4CDF400D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7A64B2-059F-47B4-B4EB-396DF9581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A1887-039E-4504-AECD-6FE04D0F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32426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EDD48-CF94-473E-B238-6BA404816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CCBC8-00E5-4A86-9D65-1D9AD0BFB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EACD5D-D260-490B-9165-680083BF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047AEA-D870-4EE6-AC07-361F78A59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69A90-EAC8-4929-9164-E1A77864C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4704DE-9536-4A65-9984-E62E5D032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4067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A9E86-E381-44FA-BC00-672C81630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54A6FA-3699-4458-B460-7BEC31343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62F1D8-73E0-48BB-87EA-124578DCC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E548C-206F-4119-BA4E-9D325E292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727BA-E8E2-40B0-A9F7-7C612F429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B516D-5375-4339-86DB-DA9F46E59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327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C45A04-0699-488E-8C9A-84EA3E992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7C1F2-3AD4-4EEB-98F1-2CB37C8C6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5D983-4863-4111-B801-DF78EBA13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12467-94DC-4635-A5A9-449B65C9661A}" type="datetimeFigureOut">
              <a:rPr lang="en-ID" smtClean="0"/>
              <a:t>14/12/2022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EE182-5646-4B8B-BF0C-4EB31EA8FB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9B34B-CA50-406E-96EE-97F66CD64E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9C103-6A54-4D37-8E2C-58CD2DD9A75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4374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6.svg"/><Relationship Id="rId3" Type="http://schemas.openxmlformats.org/officeDocument/2006/relationships/image" Target="../media/image9.png"/><Relationship Id="rId7" Type="http://schemas.openxmlformats.org/officeDocument/2006/relationships/image" Target="../media/image12.svg"/><Relationship Id="rId12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slide" Target="slide5.xml"/><Relationship Id="rId5" Type="http://schemas.openxmlformats.org/officeDocument/2006/relationships/slide" Target="slide11.xml"/><Relationship Id="rId10" Type="http://schemas.openxmlformats.org/officeDocument/2006/relationships/image" Target="../media/image14.svg"/><Relationship Id="rId4" Type="http://schemas.openxmlformats.org/officeDocument/2006/relationships/image" Target="../media/image10.sv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Institut Informatika dan Bisnis Darmajaya - Wikipedia bahasa Indonesia,  ensiklopedia bebas">
            <a:extLst>
              <a:ext uri="{FF2B5EF4-FFF2-40B4-BE49-F238E27FC236}">
                <a16:creationId xmlns:a16="http://schemas.microsoft.com/office/drawing/2014/main" id="{CFF2B984-2BA0-AC79-4246-A227D15C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21" y="140158"/>
            <a:ext cx="5951878" cy="397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me | Merdeka Belajar - Kampus Merdeka">
            <a:extLst>
              <a:ext uri="{FF2B5EF4-FFF2-40B4-BE49-F238E27FC236}">
                <a16:creationId xmlns:a16="http://schemas.microsoft.com/office/drawing/2014/main" id="{2242581A-99F0-2FCC-0FB5-5581D026E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211" y="140158"/>
            <a:ext cx="3725979" cy="142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nyampaian Logo “Merdeka Belajar” – Fakultas Kedokteran ULM">
            <a:extLst>
              <a:ext uri="{FF2B5EF4-FFF2-40B4-BE49-F238E27FC236}">
                <a16:creationId xmlns:a16="http://schemas.microsoft.com/office/drawing/2014/main" id="{F0086DDA-33B7-B1FB-A086-B9B50B7BE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18" y="1221964"/>
            <a:ext cx="3368794" cy="220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 &amp; Motto | IIB Darmajaya">
            <a:extLst>
              <a:ext uri="{FF2B5EF4-FFF2-40B4-BE49-F238E27FC236}">
                <a16:creationId xmlns:a16="http://schemas.microsoft.com/office/drawing/2014/main" id="{EF24E6DA-4FB6-FA27-B949-A08AC420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21" y="274006"/>
            <a:ext cx="1522554" cy="160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3 Alasan Utama Kita Harus Peduli Keamanan Email - CANGGIH ID">
            <a:extLst>
              <a:ext uri="{FF2B5EF4-FFF2-40B4-BE49-F238E27FC236}">
                <a16:creationId xmlns:a16="http://schemas.microsoft.com/office/drawing/2014/main" id="{11767AA0-1C57-8DFD-D4EC-D8C7C270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611" y="3198623"/>
            <a:ext cx="2943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5 Tips Tingkatkan Keamanan Gmail dalam 5 Menit - Tekno Liputan6.com">
            <a:extLst>
              <a:ext uri="{FF2B5EF4-FFF2-40B4-BE49-F238E27FC236}">
                <a16:creationId xmlns:a16="http://schemas.microsoft.com/office/drawing/2014/main" id="{BE5DD8AD-0DE6-C504-834A-92C565222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25" y="5405564"/>
            <a:ext cx="2003542" cy="112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Yahoo Mail Logo and symbol, meaning, history, PNG, brand">
            <a:extLst>
              <a:ext uri="{FF2B5EF4-FFF2-40B4-BE49-F238E27FC236}">
                <a16:creationId xmlns:a16="http://schemas.microsoft.com/office/drawing/2014/main" id="{9BCCF9EE-23CC-DE40-7C57-4F5E54674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438" y="5285364"/>
            <a:ext cx="2056333" cy="115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icrosoft: Hotmail perception is a big problem | TechRadar">
            <a:extLst>
              <a:ext uri="{FF2B5EF4-FFF2-40B4-BE49-F238E27FC236}">
                <a16:creationId xmlns:a16="http://schemas.microsoft.com/office/drawing/2014/main" id="{9BBA6BF6-37C4-78DE-F420-6C5EE5285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78" y="5327388"/>
            <a:ext cx="1801505" cy="92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D86E98-A5A6-A065-B19E-CF5CA3608BB5}"/>
              </a:ext>
            </a:extLst>
          </p:cNvPr>
          <p:cNvSpPr/>
          <p:nvPr/>
        </p:nvSpPr>
        <p:spPr>
          <a:xfrm>
            <a:off x="275228" y="4220019"/>
            <a:ext cx="56712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KEAMANAN EMAIL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CA191D-88F5-D3E9-7EB7-42DFDD1C3A95}"/>
              </a:ext>
            </a:extLst>
          </p:cNvPr>
          <p:cNvSpPr/>
          <p:nvPr/>
        </p:nvSpPr>
        <p:spPr>
          <a:xfrm>
            <a:off x="7538433" y="6179152"/>
            <a:ext cx="39639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Zulkarnaini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S.Kom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., M.T.I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682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ACA5440-36D0-4D85-A7E3-8F0BBAA8BBD5}"/>
              </a:ext>
            </a:extLst>
          </p:cNvPr>
          <p:cNvSpPr/>
          <p:nvPr/>
        </p:nvSpPr>
        <p:spPr>
          <a:xfrm>
            <a:off x="494751" y="356315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490793-A8E6-4892-8F7D-254C7F317F63}"/>
              </a:ext>
            </a:extLst>
          </p:cNvPr>
          <p:cNvGrpSpPr/>
          <p:nvPr/>
        </p:nvGrpSpPr>
        <p:grpSpPr>
          <a:xfrm>
            <a:off x="454139" y="38029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EE480B1-302D-4DAF-AE73-7B3AE12CFC71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CEEF426-13A5-4FF2-BE8F-019BE2B32B4B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69" name="Graphic 68" descr="Programmer">
            <a:extLst>
              <a:ext uri="{FF2B5EF4-FFF2-40B4-BE49-F238E27FC236}">
                <a16:creationId xmlns:a16="http://schemas.microsoft.com/office/drawing/2014/main" id="{AB2A3013-F329-42A9-953D-CF7970FF9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838" y="606499"/>
            <a:ext cx="404122" cy="404122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19652F6-13AF-46FD-B236-E5ACC47E34F3}"/>
              </a:ext>
            </a:extLst>
          </p:cNvPr>
          <p:cNvSpPr txBox="1"/>
          <p:nvPr/>
        </p:nvSpPr>
        <p:spPr>
          <a:xfrm>
            <a:off x="1549785" y="649565"/>
            <a:ext cx="4342547" cy="37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PROTEKSI : EMAIL PALSU</a:t>
            </a:r>
            <a:endParaRPr lang="en-ID" dirty="0">
              <a:latin typeface="Nexa Bold" panose="02000000000000000000" pitchFamily="50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4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978CA4A3-76A2-72B8-17AD-FD38BAF5603E}"/>
              </a:ext>
            </a:extLst>
          </p:cNvPr>
          <p:cNvSpPr txBox="1">
            <a:spLocks noChangeArrowheads="1"/>
          </p:cNvSpPr>
          <p:nvPr/>
        </p:nvSpPr>
        <p:spPr>
          <a:xfrm>
            <a:off x="1349794" y="1927556"/>
            <a:ext cx="8229600" cy="2271702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dirty="0" err="1"/>
              <a:t>Lihat</a:t>
            </a:r>
            <a:r>
              <a:rPr lang="en-GB" altLang="en-US" dirty="0"/>
              <a:t> header </a:t>
            </a:r>
            <a:r>
              <a:rPr lang="en-GB" altLang="en-US" dirty="0" err="1"/>
              <a:t>untuk</a:t>
            </a:r>
            <a:r>
              <a:rPr lang="en-GB" altLang="en-US" dirty="0"/>
              <a:t> </a:t>
            </a:r>
            <a:r>
              <a:rPr lang="en-GB" altLang="en-US" dirty="0" err="1"/>
              <a:t>mengetahui</a:t>
            </a:r>
            <a:r>
              <a:rPr lang="en-GB" altLang="en-US" dirty="0"/>
              <a:t> </a:t>
            </a:r>
            <a:r>
              <a:rPr lang="en-GB" altLang="en-US" dirty="0" err="1"/>
              <a:t>asal</a:t>
            </a:r>
            <a:r>
              <a:rPr lang="en-GB" altLang="en-US" dirty="0"/>
              <a:t> email</a:t>
            </a:r>
          </a:p>
          <a:p>
            <a:r>
              <a:rPr lang="en-GB" altLang="en-US" dirty="0" err="1"/>
              <a:t>Menggunakan</a:t>
            </a:r>
            <a:r>
              <a:rPr lang="en-GB" altLang="en-US" dirty="0"/>
              <a:t> digital signature</a:t>
            </a:r>
          </a:p>
        </p:txBody>
      </p:sp>
    </p:spTree>
    <p:extLst>
      <p:ext uri="{BB962C8B-B14F-4D97-AF65-F5344CB8AC3E}">
        <p14:creationId xmlns:p14="http://schemas.microsoft.com/office/powerpoint/2010/main" val="5790788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7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74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2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E82CACB-5784-45C0-BE84-A71AD1427307}"/>
              </a:ext>
            </a:extLst>
          </p:cNvPr>
          <p:cNvSpPr/>
          <p:nvPr/>
        </p:nvSpPr>
        <p:spPr>
          <a:xfrm>
            <a:off x="217124" y="173967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9DB8"/>
              </a:gs>
              <a:gs pos="100000">
                <a:srgbClr val="009DB8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C998657-729F-4542-A1B8-A09B3A4C8366}"/>
              </a:ext>
            </a:extLst>
          </p:cNvPr>
          <p:cNvGrpSpPr/>
          <p:nvPr/>
        </p:nvGrpSpPr>
        <p:grpSpPr>
          <a:xfrm>
            <a:off x="245670" y="19794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B977285-0958-420A-BBD2-BB8677BE8973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D9FECEB-FBCF-44D6-9EFF-50096A3D4812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45" name="Graphic 44" descr="Laptop">
            <a:extLst>
              <a:ext uri="{FF2B5EF4-FFF2-40B4-BE49-F238E27FC236}">
                <a16:creationId xmlns:a16="http://schemas.microsoft.com/office/drawing/2014/main" id="{FA9DEDB4-7919-4156-805D-BAB2A1FB7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657" y="467419"/>
            <a:ext cx="404122" cy="40412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62AD78E-9B3C-4541-90CE-B2CA3792CE3B}"/>
              </a:ext>
            </a:extLst>
          </p:cNvPr>
          <p:cNvSpPr txBox="1"/>
          <p:nvPr/>
        </p:nvSpPr>
        <p:spPr>
          <a:xfrm>
            <a:off x="1344624" y="466073"/>
            <a:ext cx="127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SPAMMING</a:t>
            </a:r>
            <a:endParaRPr lang="en-ID" dirty="0">
              <a:latin typeface="Nexa Bold" panose="02000000000000000000" pitchFamily="50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2CA3EE4-74B5-7B0D-DB07-C8D9FD5AF67A}"/>
              </a:ext>
            </a:extLst>
          </p:cNvPr>
          <p:cNvSpPr txBox="1">
            <a:spLocks noChangeArrowheads="1"/>
          </p:cNvSpPr>
          <p:nvPr/>
        </p:nvSpPr>
        <p:spPr>
          <a:xfrm>
            <a:off x="1256764" y="1772965"/>
            <a:ext cx="8229600" cy="4530725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/>
              <a:t>Mengirim satu email ke banyak orang</a:t>
            </a:r>
          </a:p>
          <a:p>
            <a:r>
              <a:rPr lang="en-GB" altLang="en-US"/>
              <a:t>Asal kata “spam”</a:t>
            </a:r>
          </a:p>
          <a:p>
            <a:r>
              <a:rPr lang="en-GB" altLang="en-US"/>
              <a:t>Proteksi: MTA dipasang proteksi terhadap spamming (RBL)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43593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2000" fill="hold" nodeType="click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2000" fill="hold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2000" fill="hold" grpId="0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1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2000" fill="hold" grpId="0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2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6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2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E82CACB-5784-45C0-BE84-A71AD1427307}"/>
              </a:ext>
            </a:extLst>
          </p:cNvPr>
          <p:cNvSpPr/>
          <p:nvPr/>
        </p:nvSpPr>
        <p:spPr>
          <a:xfrm>
            <a:off x="217124" y="173967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9DB8"/>
              </a:gs>
              <a:gs pos="100000">
                <a:srgbClr val="009DB8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C998657-729F-4542-A1B8-A09B3A4C8366}"/>
              </a:ext>
            </a:extLst>
          </p:cNvPr>
          <p:cNvGrpSpPr/>
          <p:nvPr/>
        </p:nvGrpSpPr>
        <p:grpSpPr>
          <a:xfrm>
            <a:off x="245670" y="19794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B977285-0958-420A-BBD2-BB8677BE8973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D9FECEB-FBCF-44D6-9EFF-50096A3D4812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45" name="Graphic 44" descr="Laptop">
            <a:extLst>
              <a:ext uri="{FF2B5EF4-FFF2-40B4-BE49-F238E27FC236}">
                <a16:creationId xmlns:a16="http://schemas.microsoft.com/office/drawing/2014/main" id="{FA9DEDB4-7919-4156-805D-BAB2A1FB7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657" y="467419"/>
            <a:ext cx="404122" cy="40412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62AD78E-9B3C-4541-90CE-B2CA3792CE3B}"/>
              </a:ext>
            </a:extLst>
          </p:cNvPr>
          <p:cNvSpPr txBox="1"/>
          <p:nvPr/>
        </p:nvSpPr>
        <p:spPr>
          <a:xfrm>
            <a:off x="1344624" y="466073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MAILBOMB</a:t>
            </a:r>
            <a:endParaRPr lang="en-ID" dirty="0">
              <a:latin typeface="Nexa Bold" panose="02000000000000000000" pitchFamily="50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534601-90A8-9FD5-C6EB-76264CC0DCA0}"/>
              </a:ext>
            </a:extLst>
          </p:cNvPr>
          <p:cNvSpPr txBox="1">
            <a:spLocks noChangeArrowheads="1"/>
          </p:cNvSpPr>
          <p:nvPr/>
        </p:nvSpPr>
        <p:spPr>
          <a:xfrm>
            <a:off x="1190883" y="1541255"/>
            <a:ext cx="8229600" cy="4530725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/>
              <a:t>Mengirim banyak email ke satu orang</a:t>
            </a:r>
          </a:p>
          <a:p>
            <a:r>
              <a:rPr lang="en-GB" altLang="en-US"/>
              <a:t>Proteksi: membatasi ukuran email, quota disk, menggunakan filter khusus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225932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2000" fill="hold" nodeType="click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2000" fill="hold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2000" fill="hold" grpId="0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1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2000" fill="hold" grpId="0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2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6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2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E82CACB-5784-45C0-BE84-A71AD1427307}"/>
              </a:ext>
            </a:extLst>
          </p:cNvPr>
          <p:cNvSpPr/>
          <p:nvPr/>
        </p:nvSpPr>
        <p:spPr>
          <a:xfrm>
            <a:off x="217124" y="173967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9DB8"/>
              </a:gs>
              <a:gs pos="100000">
                <a:srgbClr val="009DB8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C998657-729F-4542-A1B8-A09B3A4C8366}"/>
              </a:ext>
            </a:extLst>
          </p:cNvPr>
          <p:cNvGrpSpPr/>
          <p:nvPr/>
        </p:nvGrpSpPr>
        <p:grpSpPr>
          <a:xfrm>
            <a:off x="245670" y="19794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B977285-0958-420A-BBD2-BB8677BE8973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D9FECEB-FBCF-44D6-9EFF-50096A3D4812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45" name="Graphic 44" descr="Laptop">
            <a:extLst>
              <a:ext uri="{FF2B5EF4-FFF2-40B4-BE49-F238E27FC236}">
                <a16:creationId xmlns:a16="http://schemas.microsoft.com/office/drawing/2014/main" id="{FA9DEDB4-7919-4156-805D-BAB2A1FB7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657" y="467419"/>
            <a:ext cx="404122" cy="40412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62AD78E-9B3C-4541-90CE-B2CA3792CE3B}"/>
              </a:ext>
            </a:extLst>
          </p:cNvPr>
          <p:cNvSpPr txBox="1"/>
          <p:nvPr/>
        </p:nvSpPr>
        <p:spPr>
          <a:xfrm>
            <a:off x="1344624" y="466073"/>
            <a:ext cx="1286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MAIL RELAY</a:t>
            </a:r>
            <a:endParaRPr lang="en-ID" dirty="0">
              <a:latin typeface="Nexa Bold" panose="02000000000000000000" pitchFamily="50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81E5B7F-7AE6-7CA9-6914-68DE916EDD63}"/>
              </a:ext>
            </a:extLst>
          </p:cNvPr>
          <p:cNvSpPr txBox="1">
            <a:spLocks noChangeArrowheads="1"/>
          </p:cNvSpPr>
          <p:nvPr/>
        </p:nvSpPr>
        <p:spPr>
          <a:xfrm>
            <a:off x="1463336" y="1368657"/>
            <a:ext cx="8229600" cy="2451960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dirty="0" err="1"/>
              <a:t>Menggunakan</a:t>
            </a:r>
            <a:r>
              <a:rPr lang="en-GB" altLang="en-US" dirty="0"/>
              <a:t> server orang lain </a:t>
            </a:r>
            <a:r>
              <a:rPr lang="en-GB" altLang="en-US" dirty="0" err="1"/>
              <a:t>untuk</a:t>
            </a:r>
            <a:r>
              <a:rPr lang="en-GB" altLang="en-US" dirty="0"/>
              <a:t> </a:t>
            </a:r>
            <a:r>
              <a:rPr lang="en-GB" altLang="en-US" dirty="0" err="1"/>
              <a:t>mengirimkan</a:t>
            </a:r>
            <a:r>
              <a:rPr lang="en-GB" altLang="en-US" dirty="0"/>
              <a:t> email</a:t>
            </a:r>
          </a:p>
          <a:p>
            <a:r>
              <a:rPr lang="en-GB" altLang="en-US" dirty="0" err="1"/>
              <a:t>Akibat</a:t>
            </a:r>
            <a:r>
              <a:rPr lang="en-GB" altLang="en-US" dirty="0"/>
              <a:t>:</a:t>
            </a:r>
          </a:p>
          <a:p>
            <a:pPr lvl="1"/>
            <a:r>
              <a:rPr lang="en-GB" altLang="en-US" dirty="0"/>
              <a:t>Bandwidth orang lain </a:t>
            </a:r>
            <a:r>
              <a:rPr lang="en-GB" altLang="en-US" dirty="0" err="1"/>
              <a:t>terpakai</a:t>
            </a:r>
            <a:r>
              <a:rPr lang="en-GB" altLang="en-US" dirty="0"/>
              <a:t> </a:t>
            </a:r>
            <a:r>
              <a:rPr lang="en-GB" altLang="en-US" dirty="0" err="1"/>
              <a:t>untuk</a:t>
            </a:r>
            <a:r>
              <a:rPr lang="en-GB" altLang="en-US" dirty="0"/>
              <a:t> </a:t>
            </a:r>
            <a:r>
              <a:rPr lang="en-GB" altLang="en-US" dirty="0" err="1"/>
              <a:t>mengirim</a:t>
            </a:r>
            <a:r>
              <a:rPr lang="en-GB" altLang="en-US" dirty="0"/>
              <a:t> email </a:t>
            </a:r>
            <a:r>
              <a:rPr lang="en-GB" altLang="en-US" dirty="0" err="1"/>
              <a:t>tersebut</a:t>
            </a:r>
            <a:r>
              <a:rPr lang="en-GB" altLang="en-US" dirty="0"/>
              <a:t> (yang </a:t>
            </a:r>
            <a:r>
              <a:rPr lang="en-GB" altLang="en-US" dirty="0" err="1"/>
              <a:t>biasanya</a:t>
            </a:r>
            <a:r>
              <a:rPr lang="en-GB" altLang="en-US" dirty="0"/>
              <a:t> </a:t>
            </a:r>
            <a:r>
              <a:rPr lang="en-GB" altLang="en-US" dirty="0" err="1"/>
              <a:t>banyak</a:t>
            </a:r>
            <a:r>
              <a:rPr lang="en-GB" altLang="en-US" dirty="0"/>
              <a:t>)</a:t>
            </a:r>
          </a:p>
          <a:p>
            <a:pPr lvl="1"/>
            <a:r>
              <a:rPr lang="en-GB" altLang="en-US" dirty="0" err="1"/>
              <a:t>Mengelabui</a:t>
            </a:r>
            <a:r>
              <a:rPr lang="en-GB" altLang="en-US" dirty="0"/>
              <a:t> </a:t>
            </a:r>
            <a:r>
              <a:rPr lang="en-GB" altLang="en-US" dirty="0" err="1"/>
              <a:t>penerima</a:t>
            </a:r>
            <a:r>
              <a:rPr lang="en-GB" altLang="en-US" dirty="0"/>
              <a:t> email</a:t>
            </a:r>
            <a:endParaRPr lang="en-US" altLang="en-US" dirty="0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903EAE92-E461-ED9C-0BB8-62B0CC593F6B}"/>
              </a:ext>
            </a:extLst>
          </p:cNvPr>
          <p:cNvSpPr txBox="1">
            <a:spLocks noChangeArrowheads="1"/>
          </p:cNvSpPr>
          <p:nvPr/>
        </p:nvSpPr>
        <p:spPr>
          <a:xfrm>
            <a:off x="1459204" y="3686000"/>
            <a:ext cx="8229600" cy="31851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 err="1"/>
              <a:t>Proteksi</a:t>
            </a:r>
            <a:endParaRPr lang="en-US" altLang="en-US" dirty="0"/>
          </a:p>
          <a:p>
            <a:pPr lvl="1"/>
            <a:r>
              <a:rPr lang="en-US" altLang="en-US" dirty="0"/>
              <a:t>Mail Abuse Prevention System</a:t>
            </a:r>
            <a:br>
              <a:rPr lang="en-US" altLang="en-US" dirty="0"/>
            </a:br>
            <a:r>
              <a:rPr lang="en-GB" altLang="en-US" dirty="0"/>
              <a:t>http://mail-abuse.org/</a:t>
            </a:r>
            <a:endParaRPr lang="en-US" altLang="en-US" dirty="0"/>
          </a:p>
          <a:p>
            <a:pPr lvl="1"/>
            <a:r>
              <a:rPr lang="en-US" altLang="en-US" dirty="0"/>
              <a:t>ORBZ – Open Relay Blackhole Zone</a:t>
            </a:r>
            <a:br>
              <a:rPr lang="en-US" altLang="en-US" dirty="0"/>
            </a:br>
            <a:r>
              <a:rPr lang="en-GB" altLang="en-US" dirty="0"/>
              <a:t>http://www.orbz.org/</a:t>
            </a:r>
            <a:endParaRPr lang="en-US" altLang="en-US" dirty="0"/>
          </a:p>
          <a:p>
            <a:pPr lvl="1"/>
            <a:r>
              <a:rPr lang="en-US" altLang="en-US" dirty="0"/>
              <a:t>ORDB – Open Relay Database</a:t>
            </a:r>
            <a:br>
              <a:rPr lang="en-US" altLang="en-US" dirty="0"/>
            </a:br>
            <a:r>
              <a:rPr lang="en-GB" altLang="en-US" dirty="0"/>
              <a:t>http://www.ordb.org/</a:t>
            </a:r>
            <a:endParaRPr lang="en-US" altLang="en-US" dirty="0"/>
          </a:p>
          <a:p>
            <a:pPr lvl="1"/>
            <a:r>
              <a:rPr lang="en-US" altLang="en-US" dirty="0"/>
              <a:t>RBL-type services</a:t>
            </a:r>
            <a:br>
              <a:rPr lang="en-US" altLang="en-US" dirty="0"/>
            </a:br>
            <a:r>
              <a:rPr lang="en-GB" altLang="en-US" dirty="0"/>
              <a:t>http://www.ling.helsinki.fi/users/reriksso/rbl/rbl.html</a:t>
            </a:r>
          </a:p>
        </p:txBody>
      </p:sp>
    </p:spTree>
    <p:extLst>
      <p:ext uri="{BB962C8B-B14F-4D97-AF65-F5344CB8AC3E}">
        <p14:creationId xmlns:p14="http://schemas.microsoft.com/office/powerpoint/2010/main" val="6562243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2000" fill="hold" nodeType="click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2000" fill="hold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2000" fill="hold" grpId="0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1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2000" fill="hold" grpId="0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2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2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6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2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606530C-65C4-4D97-947C-C0483D649682}"/>
              </a:ext>
            </a:extLst>
          </p:cNvPr>
          <p:cNvSpPr/>
          <p:nvPr/>
        </p:nvSpPr>
        <p:spPr>
          <a:xfrm>
            <a:off x="161160" y="173967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104886"/>
              </a:gs>
              <a:gs pos="100000">
                <a:srgbClr val="104886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  <a:reflection blurRad="6350" stA="52000" endA="300" endPos="13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0129B63-7930-4F07-BFC1-3D397DD793A4}"/>
              </a:ext>
            </a:extLst>
          </p:cNvPr>
          <p:cNvGrpSpPr/>
          <p:nvPr/>
        </p:nvGrpSpPr>
        <p:grpSpPr>
          <a:xfrm>
            <a:off x="189706" y="19794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6AC73AB-1CCF-45ED-BCA7-E3B7A43D3463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9A08AE6-3F7A-49C9-9CA8-4C901C7A964D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104886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51" name="Graphic 50" descr="Computer">
            <a:extLst>
              <a:ext uri="{FF2B5EF4-FFF2-40B4-BE49-F238E27FC236}">
                <a16:creationId xmlns:a16="http://schemas.microsoft.com/office/drawing/2014/main" id="{397499A2-9B86-4E76-A5D3-08F58CCA7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7934" y="459463"/>
            <a:ext cx="404122" cy="40412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0506DE6-42A6-4559-99BB-6D61A82892B0}"/>
              </a:ext>
            </a:extLst>
          </p:cNvPr>
          <p:cNvSpPr txBox="1"/>
          <p:nvPr/>
        </p:nvSpPr>
        <p:spPr>
          <a:xfrm>
            <a:off x="1288660" y="476858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Nexa Bold" panose="02000000000000000000" pitchFamily="50" charset="0"/>
              </a:rPr>
              <a:t>LAIN- LAIN</a:t>
            </a:r>
            <a:endParaRPr lang="en-ID" dirty="0">
              <a:solidFill>
                <a:schemeClr val="bg1">
                  <a:lumMod val="75000"/>
                </a:schemeClr>
              </a:solidFill>
              <a:latin typeface="Nexa Bold" panose="02000000000000000000" pitchFamily="50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8F727D2-854D-7B28-E0E8-F7CE948CDD3E}"/>
              </a:ext>
            </a:extLst>
          </p:cNvPr>
          <p:cNvSpPr txBox="1">
            <a:spLocks noChangeArrowheads="1"/>
          </p:cNvSpPr>
          <p:nvPr/>
        </p:nvSpPr>
        <p:spPr>
          <a:xfrm>
            <a:off x="1473619" y="2215397"/>
            <a:ext cx="8229600" cy="1315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/>
              <a:t>Mail sebagai media untuk mengirimkan virus / trojan horse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90412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6000" fill="hold" nodeType="click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7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8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6000" fill="hold" nodeType="with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11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6000" fill="hold" grpId="0" nodeType="with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1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16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6000" fill="hold" grpId="0" nodeType="withEffect" p14:presetBounceEnd="4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2000">
                                          <p:cBhvr additive="base">
                                            <p:cTn id="19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2000">
                                          <p:cBhvr additive="base">
                                            <p:cTn id="20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5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52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ome | Merdeka Belajar - Kampus Merdeka">
            <a:extLst>
              <a:ext uri="{FF2B5EF4-FFF2-40B4-BE49-F238E27FC236}">
                <a16:creationId xmlns:a16="http://schemas.microsoft.com/office/drawing/2014/main" id="{2242581A-99F0-2FCC-0FB5-5581D026E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206" y="142460"/>
            <a:ext cx="2837702" cy="108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nyampaian Logo “Merdeka Belajar” – Fakultas Kedokteran ULM">
            <a:extLst>
              <a:ext uri="{FF2B5EF4-FFF2-40B4-BE49-F238E27FC236}">
                <a16:creationId xmlns:a16="http://schemas.microsoft.com/office/drawing/2014/main" id="{F0086DDA-33B7-B1FB-A086-B9B50B7BE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201" y="1229222"/>
            <a:ext cx="2067707" cy="135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Logo &amp; Motto | IIB Darmajaya">
            <a:extLst>
              <a:ext uri="{FF2B5EF4-FFF2-40B4-BE49-F238E27FC236}">
                <a16:creationId xmlns:a16="http://schemas.microsoft.com/office/drawing/2014/main" id="{EF24E6DA-4FB6-FA27-B949-A08AC420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224" y="305892"/>
            <a:ext cx="874085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5 Tips Tingkatkan Keamanan Gmail dalam 5 Menit - Tekno Liputan6.com">
            <a:extLst>
              <a:ext uri="{FF2B5EF4-FFF2-40B4-BE49-F238E27FC236}">
                <a16:creationId xmlns:a16="http://schemas.microsoft.com/office/drawing/2014/main" id="{BE5DD8AD-0DE6-C504-834A-92C565222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25" y="5405564"/>
            <a:ext cx="2003542" cy="112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Yahoo Mail Logo and symbol, meaning, history, PNG, brand">
            <a:extLst>
              <a:ext uri="{FF2B5EF4-FFF2-40B4-BE49-F238E27FC236}">
                <a16:creationId xmlns:a16="http://schemas.microsoft.com/office/drawing/2014/main" id="{9BCCF9EE-23CC-DE40-7C57-4F5E54674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438" y="5285364"/>
            <a:ext cx="2056333" cy="115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icrosoft: Hotmail perception is a big problem | TechRadar">
            <a:extLst>
              <a:ext uri="{FF2B5EF4-FFF2-40B4-BE49-F238E27FC236}">
                <a16:creationId xmlns:a16="http://schemas.microsoft.com/office/drawing/2014/main" id="{9BBA6BF6-37C4-78DE-F420-6C5EE5285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78" y="5327388"/>
            <a:ext cx="1801505" cy="92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D86E98-A5A6-A065-B19E-CF5CA3608BB5}"/>
              </a:ext>
            </a:extLst>
          </p:cNvPr>
          <p:cNvSpPr/>
          <p:nvPr/>
        </p:nvSpPr>
        <p:spPr>
          <a:xfrm>
            <a:off x="1858478" y="2967335"/>
            <a:ext cx="7003840" cy="1446550"/>
          </a:xfrm>
          <a:prstGeom prst="rect">
            <a:avLst/>
          </a:prstGeom>
          <a:noFill/>
          <a:scene3d>
            <a:camera prst="perspectiveRelaxed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>
                <a:ln/>
                <a:solidFill>
                  <a:schemeClr val="accent4"/>
                </a:solidFill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906660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val 78">
            <a:extLst>
              <a:ext uri="{FF2B5EF4-FFF2-40B4-BE49-F238E27FC236}">
                <a16:creationId xmlns:a16="http://schemas.microsoft.com/office/drawing/2014/main" id="{C20480DE-C316-43C5-8399-1207C0DDB5D0}"/>
              </a:ext>
            </a:extLst>
          </p:cNvPr>
          <p:cNvSpPr/>
          <p:nvPr/>
        </p:nvSpPr>
        <p:spPr>
          <a:xfrm>
            <a:off x="4941143" y="6156191"/>
            <a:ext cx="1564668" cy="36785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2838" y="1562309"/>
            <a:ext cx="4817560" cy="4906254"/>
            <a:chOff x="410098" y="620532"/>
            <a:chExt cx="5489107" cy="5590164"/>
          </a:xfrm>
          <a:effectLst>
            <a:reflection blurRad="6350" stA="52000" endA="300" endPos="13000" dir="5400000" sy="-100000" algn="bl" rotWithShape="0"/>
          </a:effectLst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innerShdw blurRad="292100">
                    <a:prstClr val="black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ACA5440-36D0-4D85-A7E3-8F0BBAA8BBD5}"/>
              </a:ext>
            </a:extLst>
          </p:cNvPr>
          <p:cNvSpPr/>
          <p:nvPr/>
        </p:nvSpPr>
        <p:spPr>
          <a:xfrm>
            <a:off x="6770465" y="2265907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490793-A8E6-4892-8F7D-254C7F317F63}"/>
              </a:ext>
            </a:extLst>
          </p:cNvPr>
          <p:cNvGrpSpPr/>
          <p:nvPr/>
        </p:nvGrpSpPr>
        <p:grpSpPr>
          <a:xfrm>
            <a:off x="6799011" y="228988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EE480B1-302D-4DAF-AE73-7B3AE12CFC71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CEEF426-13A5-4FF2-BE8F-019BE2B32B4B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083B2F8-EE9D-4F0E-95D7-34F6032BAE00}"/>
              </a:ext>
            </a:extLst>
          </p:cNvPr>
          <p:cNvSpPr/>
          <p:nvPr/>
        </p:nvSpPr>
        <p:spPr>
          <a:xfrm>
            <a:off x="6770465" y="3352378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97B8D"/>
              </a:gs>
              <a:gs pos="100000">
                <a:srgbClr val="FF4764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338418-488C-4B58-90F2-9724EB4BD758}"/>
              </a:ext>
            </a:extLst>
          </p:cNvPr>
          <p:cNvGrpSpPr/>
          <p:nvPr/>
        </p:nvGrpSpPr>
        <p:grpSpPr>
          <a:xfrm>
            <a:off x="6799011" y="3376359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3487FCA-9012-4E89-8C84-51E1D2520491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3EDE48E-BBB1-4362-B835-E9F54267A944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6C519011-D02D-4E6A-A6F2-0944FEEE2846}"/>
              </a:ext>
            </a:extLst>
          </p:cNvPr>
          <p:cNvSpPr txBox="1"/>
          <p:nvPr/>
        </p:nvSpPr>
        <p:spPr>
          <a:xfrm>
            <a:off x="1412729" y="284918"/>
            <a:ext cx="95892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Nexa Bold" panose="02000000000000000000" pitchFamily="50" charset="0"/>
              </a:rPr>
              <a:t>JUDUL TUGAS/PENELITIAN ANDA</a:t>
            </a:r>
            <a:endParaRPr lang="en-ID" sz="4400" b="1" dirty="0">
              <a:latin typeface="Nexa Bold" panose="02000000000000000000" pitchFamily="50" charset="0"/>
            </a:endParaRPr>
          </a:p>
        </p:txBody>
      </p:sp>
      <p:pic>
        <p:nvPicPr>
          <p:cNvPr id="69" name="Graphic 68" descr="Programmer">
            <a:hlinkClick r:id="rId2" action="ppaction://hlinksldjump"/>
            <a:extLst>
              <a:ext uri="{FF2B5EF4-FFF2-40B4-BE49-F238E27FC236}">
                <a16:creationId xmlns:a16="http://schemas.microsoft.com/office/drawing/2014/main" id="{AB2A3013-F329-42A9-953D-CF7970FF9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55710" y="2516089"/>
            <a:ext cx="404122" cy="404122"/>
          </a:xfrm>
          <a:prstGeom prst="rect">
            <a:avLst/>
          </a:prstGeom>
        </p:spPr>
      </p:pic>
      <p:pic>
        <p:nvPicPr>
          <p:cNvPr id="71" name="Graphic 70" descr="Laptop">
            <a:hlinkClick r:id="rId5" action="ppaction://hlinksldjump"/>
            <a:extLst>
              <a:ext uri="{FF2B5EF4-FFF2-40B4-BE49-F238E27FC236}">
                <a16:creationId xmlns:a16="http://schemas.microsoft.com/office/drawing/2014/main" id="{E3E9885F-2133-449A-8E97-08206813B6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55710" y="4878564"/>
            <a:ext cx="404122" cy="404122"/>
          </a:xfrm>
          <a:prstGeom prst="rect">
            <a:avLst/>
          </a:prstGeom>
        </p:spPr>
      </p:pic>
      <p:pic>
        <p:nvPicPr>
          <p:cNvPr id="72" name="Graphic 71" descr="Internet">
            <a:hlinkClick r:id="rId8" action="ppaction://hlinksldjump"/>
            <a:extLst>
              <a:ext uri="{FF2B5EF4-FFF2-40B4-BE49-F238E27FC236}">
                <a16:creationId xmlns:a16="http://schemas.microsoft.com/office/drawing/2014/main" id="{E5292665-343A-4A23-9EF4-FFA9A2EFCC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27410" y="3764831"/>
            <a:ext cx="404122" cy="404122"/>
          </a:xfrm>
          <a:prstGeom prst="rect">
            <a:avLst/>
          </a:prstGeom>
        </p:spPr>
      </p:pic>
      <p:pic>
        <p:nvPicPr>
          <p:cNvPr id="73" name="Graphic 72" descr="Monitor">
            <a:hlinkClick r:id="rId11" action="ppaction://hlinksldjump"/>
            <a:extLst>
              <a:ext uri="{FF2B5EF4-FFF2-40B4-BE49-F238E27FC236}">
                <a16:creationId xmlns:a16="http://schemas.microsoft.com/office/drawing/2014/main" id="{6420154E-99B1-481B-8033-01BD2A5EBF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62951" y="3638033"/>
            <a:ext cx="404122" cy="404122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19652F6-13AF-46FD-B236-E5ACC47E34F3}"/>
              </a:ext>
            </a:extLst>
          </p:cNvPr>
          <p:cNvSpPr txBox="1"/>
          <p:nvPr/>
        </p:nvSpPr>
        <p:spPr>
          <a:xfrm>
            <a:off x="7894657" y="2559155"/>
            <a:ext cx="344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KONSEP DASAR KEAMANAN EMAIL</a:t>
            </a:r>
            <a:endParaRPr lang="en-ID" dirty="0">
              <a:latin typeface="Nexa Bold" panose="02000000000000000000" pitchFamily="50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919BD09-42D3-4C58-AD0D-FA461F4E7996}"/>
              </a:ext>
            </a:extLst>
          </p:cNvPr>
          <p:cNvSpPr txBox="1"/>
          <p:nvPr/>
        </p:nvSpPr>
        <p:spPr>
          <a:xfrm>
            <a:off x="7871733" y="3731860"/>
            <a:ext cx="2448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SERANGAN PADA EMAIL</a:t>
            </a:r>
            <a:endParaRPr lang="en-ID" dirty="0">
              <a:latin typeface="Nexa Bold" panose="02000000000000000000" pitchFamily="50" charset="0"/>
            </a:endParaRPr>
          </a:p>
        </p:txBody>
      </p:sp>
      <p:pic>
        <p:nvPicPr>
          <p:cNvPr id="1026" name="Picture 2" descr="Image result for character vector png">
            <a:extLst>
              <a:ext uri="{FF2B5EF4-FFF2-40B4-BE49-F238E27FC236}">
                <a16:creationId xmlns:a16="http://schemas.microsoft.com/office/drawing/2014/main" id="{433C6ADB-F474-4BDD-8905-0AEF58CA2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605" y="1791477"/>
            <a:ext cx="2013745" cy="4677086"/>
          </a:xfrm>
          <a:prstGeom prst="rect">
            <a:avLst/>
          </a:prstGeom>
          <a:noFill/>
          <a:effectLst>
            <a:reflection blurRad="6350" stA="52000" endA="300" endPos="1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821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accel="12000" fill="hold" grpId="0" nodeType="click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25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26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accel="12000" fill="hold" nodeType="with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29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3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accel="12000" fill="hold" nodeType="with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33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34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12000" fill="hold" grpId="0" nodeType="withEffect" p14:presetBounceEnd="3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8000">
                                          <p:cBhvr additive="base">
                                            <p:cTn id="37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8000">
                                          <p:cBhvr additive="base">
                                            <p:cTn id="38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accel="14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41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42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accel="14000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5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6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36" grpId="0" animBg="1"/>
          <p:bldP spid="74" grpId="0"/>
          <p:bldP spid="7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accel="12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2" accel="1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2" accel="1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accel="1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2" accel="14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1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1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accel="1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" presetClass="entr" presetSubtype="2" accel="14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accel="1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2" accel="1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" presetClass="entr" presetSubtype="2" accel="1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0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5" fill="hold">
                          <p:stCondLst>
                            <p:cond delay="indefinite"/>
                          </p:stCondLst>
                          <p:childTnLst>
                            <p:par>
                              <p:cTn id="7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7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36" grpId="0" animBg="1"/>
          <p:bldP spid="41" grpId="0" animBg="1"/>
          <p:bldP spid="45" grpId="0" animBg="1"/>
          <p:bldP spid="49" grpId="0" animBg="1"/>
          <p:bldP spid="74" grpId="0"/>
          <p:bldP spid="75" grpId="0"/>
          <p:bldP spid="76" grpId="0"/>
          <p:bldP spid="77" grpId="0"/>
          <p:bldP spid="78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ACA5440-36D0-4D85-A7E3-8F0BBAA8BBD5}"/>
              </a:ext>
            </a:extLst>
          </p:cNvPr>
          <p:cNvSpPr/>
          <p:nvPr/>
        </p:nvSpPr>
        <p:spPr>
          <a:xfrm>
            <a:off x="425593" y="356317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490793-A8E6-4892-8F7D-254C7F317F63}"/>
              </a:ext>
            </a:extLst>
          </p:cNvPr>
          <p:cNvGrpSpPr/>
          <p:nvPr/>
        </p:nvGrpSpPr>
        <p:grpSpPr>
          <a:xfrm>
            <a:off x="454139" y="38029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EE480B1-302D-4DAF-AE73-7B3AE12CFC71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CEEF426-13A5-4FF2-BE8F-019BE2B32B4B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69" name="Graphic 68" descr="Programmer">
            <a:extLst>
              <a:ext uri="{FF2B5EF4-FFF2-40B4-BE49-F238E27FC236}">
                <a16:creationId xmlns:a16="http://schemas.microsoft.com/office/drawing/2014/main" id="{AB2A3013-F329-42A9-953D-CF7970FF9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838" y="606499"/>
            <a:ext cx="404122" cy="404122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19652F6-13AF-46FD-B236-E5ACC47E34F3}"/>
              </a:ext>
            </a:extLst>
          </p:cNvPr>
          <p:cNvSpPr txBox="1"/>
          <p:nvPr/>
        </p:nvSpPr>
        <p:spPr>
          <a:xfrm>
            <a:off x="1549785" y="649565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EMAIL</a:t>
            </a:r>
            <a:endParaRPr lang="en-ID" dirty="0">
              <a:latin typeface="Nexa Bold" panose="02000000000000000000" pitchFamily="50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4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3C5435CA-10A6-65AC-207D-9F57877D3520}"/>
              </a:ext>
            </a:extLst>
          </p:cNvPr>
          <p:cNvSpPr txBox="1">
            <a:spLocks noChangeArrowheads="1"/>
          </p:cNvSpPr>
          <p:nvPr/>
        </p:nvSpPr>
        <p:spPr>
          <a:xfrm>
            <a:off x="1395926" y="1703366"/>
            <a:ext cx="8229600" cy="4530725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/>
              <a:t>Email merupakan aplikasi yang paling populer di Internet</a:t>
            </a:r>
          </a:p>
          <a:p>
            <a:r>
              <a:rPr lang="en-GB" altLang="en-US"/>
              <a:t>Masalah email</a:t>
            </a:r>
          </a:p>
          <a:p>
            <a:pPr lvl="1"/>
            <a:r>
              <a:rPr lang="en-GB" altLang="en-US"/>
              <a:t>disadap</a:t>
            </a:r>
          </a:p>
          <a:p>
            <a:pPr lvl="1"/>
            <a:r>
              <a:rPr lang="en-GB" altLang="en-US"/>
              <a:t>dipalsukan</a:t>
            </a:r>
          </a:p>
          <a:p>
            <a:pPr lvl="1"/>
            <a:r>
              <a:rPr lang="en-GB" altLang="en-US"/>
              <a:t>spamming</a:t>
            </a:r>
          </a:p>
          <a:p>
            <a:pPr lvl="1"/>
            <a:r>
              <a:rPr lang="en-GB" altLang="en-US"/>
              <a:t>mailbomb</a:t>
            </a:r>
          </a:p>
          <a:p>
            <a:pPr lvl="1"/>
            <a:r>
              <a:rPr lang="en-GB" altLang="en-US"/>
              <a:t>relay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09365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7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74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ACA5440-36D0-4D85-A7E3-8F0BBAA8BBD5}"/>
              </a:ext>
            </a:extLst>
          </p:cNvPr>
          <p:cNvSpPr/>
          <p:nvPr/>
        </p:nvSpPr>
        <p:spPr>
          <a:xfrm>
            <a:off x="425593" y="356317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490793-A8E6-4892-8F7D-254C7F317F63}"/>
              </a:ext>
            </a:extLst>
          </p:cNvPr>
          <p:cNvGrpSpPr/>
          <p:nvPr/>
        </p:nvGrpSpPr>
        <p:grpSpPr>
          <a:xfrm>
            <a:off x="454139" y="38029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EE480B1-302D-4DAF-AE73-7B3AE12CFC71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CEEF426-13A5-4FF2-BE8F-019BE2B32B4B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69" name="Graphic 68" descr="Programmer">
            <a:extLst>
              <a:ext uri="{FF2B5EF4-FFF2-40B4-BE49-F238E27FC236}">
                <a16:creationId xmlns:a16="http://schemas.microsoft.com/office/drawing/2014/main" id="{AB2A3013-F329-42A9-953D-CF7970FF9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838" y="606499"/>
            <a:ext cx="404122" cy="404122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19652F6-13AF-46FD-B236-E5ACC47E34F3}"/>
              </a:ext>
            </a:extLst>
          </p:cNvPr>
          <p:cNvSpPr txBox="1"/>
          <p:nvPr/>
        </p:nvSpPr>
        <p:spPr>
          <a:xfrm>
            <a:off x="1549785" y="649565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EMAIL</a:t>
            </a:r>
            <a:endParaRPr lang="en-ID" dirty="0">
              <a:latin typeface="Nexa Bold" panose="02000000000000000000" pitchFamily="50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4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1C259E7-3F13-BBA0-B53E-C1CA97A93994}"/>
              </a:ext>
            </a:extLst>
          </p:cNvPr>
          <p:cNvSpPr txBox="1">
            <a:spLocks noChangeArrowheads="1"/>
          </p:cNvSpPr>
          <p:nvPr/>
        </p:nvSpPr>
        <p:spPr>
          <a:xfrm>
            <a:off x="1327430" y="1602061"/>
            <a:ext cx="8229600" cy="4530725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/>
              <a:t>Sistem email memiliki dua komponen</a:t>
            </a:r>
          </a:p>
          <a:p>
            <a:pPr lvl="1"/>
            <a:r>
              <a:rPr lang="en-GB" altLang="en-US">
                <a:solidFill>
                  <a:schemeClr val="tx2"/>
                </a:solidFill>
              </a:rPr>
              <a:t>Mail User Agent (MUA)</a:t>
            </a:r>
            <a:br>
              <a:rPr lang="en-GB" altLang="en-US">
                <a:solidFill>
                  <a:schemeClr val="tx2"/>
                </a:solidFill>
              </a:rPr>
            </a:br>
            <a:r>
              <a:rPr lang="en-GB" altLang="en-US"/>
              <a:t>Berhubungan dengan pengguna; menyusun isi header dan body email</a:t>
            </a:r>
            <a:br>
              <a:rPr lang="en-GB" altLang="en-US"/>
            </a:br>
            <a:r>
              <a:rPr lang="en-GB" altLang="en-US"/>
              <a:t>Contoh: elm, mutt, pine, pegasus, eudora, netscape, outlook</a:t>
            </a:r>
          </a:p>
          <a:p>
            <a:pPr lvl="1"/>
            <a:r>
              <a:rPr lang="en-GB" altLang="en-US">
                <a:solidFill>
                  <a:schemeClr val="tx2"/>
                </a:solidFill>
              </a:rPr>
              <a:t>Mail Transfer Agent (MTA)</a:t>
            </a:r>
            <a:br>
              <a:rPr lang="en-GB" altLang="en-US">
                <a:solidFill>
                  <a:schemeClr val="tx2"/>
                </a:solidFill>
              </a:rPr>
            </a:br>
            <a:r>
              <a:rPr lang="en-GB" altLang="en-US"/>
              <a:t>Yang melakukan pengiriman email (“pak pos”)</a:t>
            </a:r>
            <a:br>
              <a:rPr lang="en-GB" altLang="en-US"/>
            </a:br>
            <a:r>
              <a:rPr lang="en-GB" altLang="en-US"/>
              <a:t>Contoh: sendmail, qmail, postfix, exchange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687926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7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74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2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3FFE5F4-92A0-489D-BE91-BAB72F25B828}"/>
              </a:ext>
            </a:extLst>
          </p:cNvPr>
          <p:cNvSpPr/>
          <p:nvPr/>
        </p:nvSpPr>
        <p:spPr>
          <a:xfrm>
            <a:off x="425593" y="212591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97B8D"/>
              </a:gs>
              <a:gs pos="100000">
                <a:srgbClr val="FF4764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5D9A037-5A47-46A4-88B4-7D1EF48AAEBC}"/>
              </a:ext>
            </a:extLst>
          </p:cNvPr>
          <p:cNvGrpSpPr/>
          <p:nvPr/>
        </p:nvGrpSpPr>
        <p:grpSpPr>
          <a:xfrm>
            <a:off x="454139" y="236572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526EE19-F02F-4584-BB79-A1AD3A2203AC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22694DB-713A-4B05-9052-A40C0E677E4D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45" name="Graphic 44" descr="Monitor">
            <a:extLst>
              <a:ext uri="{FF2B5EF4-FFF2-40B4-BE49-F238E27FC236}">
                <a16:creationId xmlns:a16="http://schemas.microsoft.com/office/drawing/2014/main" id="{8B1AE365-8A5C-4F68-B448-BF8A1EAC8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8079" y="498246"/>
            <a:ext cx="404122" cy="40412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AB19F14-A02B-40F4-AA76-DFB267742893}"/>
              </a:ext>
            </a:extLst>
          </p:cNvPr>
          <p:cNvSpPr txBox="1"/>
          <p:nvPr/>
        </p:nvSpPr>
        <p:spPr>
          <a:xfrm>
            <a:off x="1549785" y="504698"/>
            <a:ext cx="2452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HUBUNGAN MTA - MUA</a:t>
            </a:r>
            <a:endParaRPr lang="en-ID" dirty="0">
              <a:latin typeface="Nexa Bold" panose="02000000000000000000" pitchFamily="50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6A9BBAE4-7B77-A7B7-1CD1-BFBE70FD6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75" y="1946275"/>
            <a:ext cx="1195388" cy="8350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/>
              <a:t>MUA</a:t>
            </a:r>
            <a:br>
              <a:rPr lang="en-US" altLang="en-US"/>
            </a:br>
            <a:r>
              <a:rPr lang="en-US" altLang="en-US">
                <a:solidFill>
                  <a:schemeClr val="tx2"/>
                </a:solidFill>
              </a:rPr>
              <a:t>Outlook</a:t>
            </a:r>
            <a:endParaRPr lang="en-US" altLang="en-US"/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611C07E-73C9-C6B9-0754-A02D5024E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343400"/>
            <a:ext cx="2225675" cy="835025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/>
              <a:t>MTA</a:t>
            </a:r>
            <a:br>
              <a:rPr lang="en-US" altLang="en-US"/>
            </a:br>
            <a:r>
              <a:rPr lang="en-US" altLang="en-US"/>
              <a:t>sendmail/postfix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62A1F153-4F64-5B05-C52A-EABCC53B2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346575"/>
            <a:ext cx="2225675" cy="835025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/>
              <a:t>MTA</a:t>
            </a:r>
            <a:br>
              <a:rPr lang="en-US" altLang="en-US"/>
            </a:br>
            <a:r>
              <a:rPr lang="en-US" altLang="en-US"/>
              <a:t>sendmail/postfix</a:t>
            </a:r>
          </a:p>
        </p:txBody>
      </p:sp>
      <p:sp>
        <p:nvSpPr>
          <p:cNvPr id="28" name="Text Box 8">
            <a:extLst>
              <a:ext uri="{FF2B5EF4-FFF2-40B4-BE49-F238E27FC236}">
                <a16:creationId xmlns:a16="http://schemas.microsoft.com/office/drawing/2014/main" id="{0260CDBA-AB5A-B741-93A9-94C21DDCC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9688" y="2057400"/>
            <a:ext cx="1362075" cy="835025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/>
              <a:t>MUA</a:t>
            </a:r>
            <a:br>
              <a:rPr lang="en-US" altLang="en-US"/>
            </a:br>
            <a:r>
              <a:rPr lang="en-US" altLang="en-US">
                <a:solidFill>
                  <a:schemeClr val="tx2"/>
                </a:solidFill>
              </a:rPr>
              <a:t>mutt/pine</a:t>
            </a:r>
            <a:endParaRPr lang="en-US" altLang="en-US"/>
          </a:p>
        </p:txBody>
      </p:sp>
      <p:sp>
        <p:nvSpPr>
          <p:cNvPr id="31" name="AutoShape 9">
            <a:extLst>
              <a:ext uri="{FF2B5EF4-FFF2-40B4-BE49-F238E27FC236}">
                <a16:creationId xmlns:a16="http://schemas.microsoft.com/office/drawing/2014/main" id="{7A1731F5-B9A0-32F3-1C4A-0A2F78789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971800"/>
            <a:ext cx="457200" cy="1143000"/>
          </a:xfrm>
          <a:prstGeom prst="upDownArrow">
            <a:avLst>
              <a:gd name="adj1" fmla="val 50000"/>
              <a:gd name="adj2" fmla="val 50000"/>
            </a:avLst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" name="AutoShape 10">
            <a:extLst>
              <a:ext uri="{FF2B5EF4-FFF2-40B4-BE49-F238E27FC236}">
                <a16:creationId xmlns:a16="http://schemas.microsoft.com/office/drawing/2014/main" id="{7C35906A-CEC9-A616-4C2A-777ACD2DF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2971800"/>
            <a:ext cx="457200" cy="1143000"/>
          </a:xfrm>
          <a:prstGeom prst="upDownArrow">
            <a:avLst>
              <a:gd name="adj1" fmla="val 50000"/>
              <a:gd name="adj2" fmla="val 50000"/>
            </a:avLst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" name="AutoShape 11">
            <a:extLst>
              <a:ext uri="{FF2B5EF4-FFF2-40B4-BE49-F238E27FC236}">
                <a16:creationId xmlns:a16="http://schemas.microsoft.com/office/drawing/2014/main" id="{D45B39D1-A8F2-3108-4EC9-DEEB9E330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495800"/>
            <a:ext cx="1676400" cy="457200"/>
          </a:xfrm>
          <a:prstGeom prst="leftRightArrow">
            <a:avLst>
              <a:gd name="adj1" fmla="val 50000"/>
              <a:gd name="adj2" fmla="val 73333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" name="Text Box 12">
            <a:extLst>
              <a:ext uri="{FF2B5EF4-FFF2-40B4-BE49-F238E27FC236}">
                <a16:creationId xmlns:a16="http://schemas.microsoft.com/office/drawing/2014/main" id="{5BC536B1-B82A-6142-7FDB-027CE0C20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038600"/>
            <a:ext cx="1112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/>
              <a:t>internet</a:t>
            </a:r>
          </a:p>
        </p:txBody>
      </p:sp>
    </p:spTree>
    <p:extLst>
      <p:ext uri="{BB962C8B-B14F-4D97-AF65-F5344CB8AC3E}">
        <p14:creationId xmlns:p14="http://schemas.microsoft.com/office/powerpoint/2010/main" val="233916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" fill="hold" grpId="0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6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6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6000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 animBg="1"/>
          <p:bldP spid="4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2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5D20C36-DB45-4B83-8CDF-AADEEE5ED659}"/>
              </a:ext>
            </a:extLst>
          </p:cNvPr>
          <p:cNvSpPr/>
          <p:nvPr/>
        </p:nvSpPr>
        <p:spPr>
          <a:xfrm>
            <a:off x="217124" y="230044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8105"/>
              </a:gs>
              <a:gs pos="100000">
                <a:srgbClr val="FF8105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06BAFC3-C132-4253-8ED7-1B5AE8D4CA58}"/>
              </a:ext>
            </a:extLst>
          </p:cNvPr>
          <p:cNvGrpSpPr/>
          <p:nvPr/>
        </p:nvGrpSpPr>
        <p:grpSpPr>
          <a:xfrm>
            <a:off x="245670" y="254025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B361D55-14CA-4314-81E4-CD7FF7A0D75D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0EC6A54-3BA9-4DB2-80D4-17349E26AF5F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FF8105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51" name="Graphic 50" descr="Internet">
            <a:extLst>
              <a:ext uri="{FF2B5EF4-FFF2-40B4-BE49-F238E27FC236}">
                <a16:creationId xmlns:a16="http://schemas.microsoft.com/office/drawing/2014/main" id="{807FE086-6729-4FCB-89CB-40804C633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903" y="460470"/>
            <a:ext cx="404122" cy="40412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AF9E9F3F-49AC-4594-A2BC-782C942DAE94}"/>
              </a:ext>
            </a:extLst>
          </p:cNvPr>
          <p:cNvSpPr txBox="1"/>
          <p:nvPr/>
        </p:nvSpPr>
        <p:spPr>
          <a:xfrm>
            <a:off x="1373170" y="506435"/>
            <a:ext cx="1640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FORMAT EMAIL</a:t>
            </a:r>
            <a:endParaRPr lang="en-ID" dirty="0">
              <a:latin typeface="Nexa Bold" panose="02000000000000000000" pitchFamily="50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8E94561-89EF-2C02-3CF5-0A2DF167D472}"/>
              </a:ext>
            </a:extLst>
          </p:cNvPr>
          <p:cNvSpPr txBox="1">
            <a:spLocks noChangeArrowheads="1"/>
          </p:cNvSpPr>
          <p:nvPr/>
        </p:nvSpPr>
        <p:spPr>
          <a:xfrm>
            <a:off x="1507031" y="1564115"/>
            <a:ext cx="8229600" cy="4530725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/>
              <a:t>Di definisikan oleh RFC 822</a:t>
            </a:r>
          </a:p>
          <a:p>
            <a:pPr lvl="1"/>
            <a:r>
              <a:rPr lang="en-GB" altLang="en-US">
                <a:solidFill>
                  <a:schemeClr val="tx2"/>
                </a:solidFill>
              </a:rPr>
              <a:t>header</a:t>
            </a:r>
            <a:br>
              <a:rPr lang="en-GB" altLang="en-US"/>
            </a:br>
            <a:r>
              <a:rPr lang="en-GB" altLang="en-US"/>
              <a:t>Seperti amplop, berisi informasi tentang alamat pengirim dan yang dituju.</a:t>
            </a:r>
          </a:p>
          <a:p>
            <a:pPr lvl="1"/>
            <a:r>
              <a:rPr lang="en-GB" altLang="en-US">
                <a:solidFill>
                  <a:schemeClr val="tx2"/>
                </a:solidFill>
              </a:rPr>
              <a:t>body</a:t>
            </a:r>
            <a:br>
              <a:rPr lang="en-GB" altLang="en-US"/>
            </a:br>
            <a:r>
              <a:rPr lang="en-GB" altLang="en-US"/>
              <a:t>Isi dari surat. Dipisahkan dari header dengan sebuah baris kosong.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63263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9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5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52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2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5D20C36-DB45-4B83-8CDF-AADEEE5ED659}"/>
              </a:ext>
            </a:extLst>
          </p:cNvPr>
          <p:cNvSpPr/>
          <p:nvPr/>
        </p:nvSpPr>
        <p:spPr>
          <a:xfrm>
            <a:off x="217124" y="230044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8105"/>
              </a:gs>
              <a:gs pos="100000">
                <a:srgbClr val="FF8105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06BAFC3-C132-4253-8ED7-1B5AE8D4CA58}"/>
              </a:ext>
            </a:extLst>
          </p:cNvPr>
          <p:cNvGrpSpPr/>
          <p:nvPr/>
        </p:nvGrpSpPr>
        <p:grpSpPr>
          <a:xfrm>
            <a:off x="245670" y="254025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B361D55-14CA-4314-81E4-CD7FF7A0D75D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0EC6A54-3BA9-4DB2-80D4-17349E26AF5F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FF8105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51" name="Graphic 50" descr="Internet">
            <a:extLst>
              <a:ext uri="{FF2B5EF4-FFF2-40B4-BE49-F238E27FC236}">
                <a16:creationId xmlns:a16="http://schemas.microsoft.com/office/drawing/2014/main" id="{807FE086-6729-4FCB-89CB-40804C633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903" y="460470"/>
            <a:ext cx="404122" cy="40412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AF9E9F3F-49AC-4594-A2BC-782C942DAE94}"/>
              </a:ext>
            </a:extLst>
          </p:cNvPr>
          <p:cNvSpPr txBox="1"/>
          <p:nvPr/>
        </p:nvSpPr>
        <p:spPr>
          <a:xfrm>
            <a:off x="1373170" y="506435"/>
            <a:ext cx="2889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PENYADAPAN EMAIL –</a:t>
            </a:r>
          </a:p>
          <a:p>
            <a:r>
              <a:rPr lang="en-US" dirty="0">
                <a:latin typeface="Nexa Bold" panose="02000000000000000000" pitchFamily="50" charset="0"/>
              </a:rPr>
              <a:t> CONFIDENTIALITY PROBLEM</a:t>
            </a:r>
            <a:endParaRPr lang="en-ID" dirty="0">
              <a:latin typeface="Nexa Bold" panose="02000000000000000000" pitchFamily="50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80434E-F622-B1BF-6752-5622C711A487}"/>
              </a:ext>
            </a:extLst>
          </p:cNvPr>
          <p:cNvSpPr txBox="1">
            <a:spLocks noChangeArrowheads="1"/>
          </p:cNvSpPr>
          <p:nvPr/>
        </p:nvSpPr>
        <p:spPr>
          <a:xfrm>
            <a:off x="1132122" y="1738604"/>
            <a:ext cx="8229600" cy="4530725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/>
              <a:t>Email seperti kartu pos (postcard) yang dapat dibaca oleh siapa saja. Terbuka.</a:t>
            </a:r>
          </a:p>
          <a:p>
            <a:r>
              <a:rPr lang="en-GB" altLang="en-US"/>
              <a:t>Email dikirimkan oleh MTA ke “kantor pos” terdekat untuk diteruskan ke “kantor pos” berikutnya. Hopping. Sampai akhirnya di tujuan.</a:t>
            </a:r>
          </a:p>
          <a:p>
            <a:r>
              <a:rPr lang="en-GB" altLang="en-US"/>
              <a:t>Potensi penyadapan dapat terjadi di setiap titik yang dilalui.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756484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9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5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52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2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5D20C36-DB45-4B83-8CDF-AADEEE5ED659}"/>
              </a:ext>
            </a:extLst>
          </p:cNvPr>
          <p:cNvSpPr/>
          <p:nvPr/>
        </p:nvSpPr>
        <p:spPr>
          <a:xfrm>
            <a:off x="217124" y="230044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FF8105"/>
              </a:gs>
              <a:gs pos="100000">
                <a:srgbClr val="FF8105"/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06BAFC3-C132-4253-8ED7-1B5AE8D4CA58}"/>
              </a:ext>
            </a:extLst>
          </p:cNvPr>
          <p:cNvGrpSpPr/>
          <p:nvPr/>
        </p:nvGrpSpPr>
        <p:grpSpPr>
          <a:xfrm>
            <a:off x="245670" y="254025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B361D55-14CA-4314-81E4-CD7FF7A0D75D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0EC6A54-3BA9-4DB2-80D4-17349E26AF5F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rgbClr val="FF8105"/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51" name="Graphic 50" descr="Internet">
            <a:extLst>
              <a:ext uri="{FF2B5EF4-FFF2-40B4-BE49-F238E27FC236}">
                <a16:creationId xmlns:a16="http://schemas.microsoft.com/office/drawing/2014/main" id="{807FE086-6729-4FCB-89CB-40804C633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903" y="460470"/>
            <a:ext cx="404122" cy="40412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AF9E9F3F-49AC-4594-A2BC-782C942DAE94}"/>
              </a:ext>
            </a:extLst>
          </p:cNvPr>
          <p:cNvSpPr txBox="1"/>
          <p:nvPr/>
        </p:nvSpPr>
        <p:spPr>
          <a:xfrm>
            <a:off x="1373170" y="506435"/>
            <a:ext cx="3465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PROTEKSI TERHADAP PENYADAPAN</a:t>
            </a:r>
            <a:endParaRPr lang="en-ID" dirty="0">
              <a:latin typeface="Nexa Bold" panose="02000000000000000000" pitchFamily="50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DF7AC13-61A1-2874-553C-3E130F69AD35}"/>
              </a:ext>
            </a:extLst>
          </p:cNvPr>
          <p:cNvSpPr txBox="1">
            <a:spLocks noChangeArrowheads="1"/>
          </p:cNvSpPr>
          <p:nvPr/>
        </p:nvSpPr>
        <p:spPr>
          <a:xfrm>
            <a:off x="1124250" y="1666919"/>
            <a:ext cx="8229600" cy="2435044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dirty="0" err="1"/>
              <a:t>Menggunakan</a:t>
            </a:r>
            <a:r>
              <a:rPr lang="en-GB" altLang="en-US" dirty="0"/>
              <a:t> </a:t>
            </a:r>
            <a:r>
              <a:rPr lang="en-GB" altLang="en-US" dirty="0" err="1"/>
              <a:t>enkripsi</a:t>
            </a:r>
            <a:r>
              <a:rPr lang="en-GB" altLang="en-US" dirty="0"/>
              <a:t> </a:t>
            </a:r>
            <a:r>
              <a:rPr lang="en-GB" altLang="en-US" dirty="0" err="1"/>
              <a:t>untuk</a:t>
            </a:r>
            <a:r>
              <a:rPr lang="en-GB" altLang="en-US" dirty="0"/>
              <a:t> </a:t>
            </a:r>
            <a:r>
              <a:rPr lang="en-GB" altLang="en-US" dirty="0" err="1"/>
              <a:t>mengacak</a:t>
            </a:r>
            <a:r>
              <a:rPr lang="en-GB" altLang="en-US" dirty="0"/>
              <a:t> </a:t>
            </a:r>
            <a:r>
              <a:rPr lang="en-GB" altLang="en-US" dirty="0" err="1"/>
              <a:t>isi</a:t>
            </a:r>
            <a:r>
              <a:rPr lang="en-GB" altLang="en-US" dirty="0"/>
              <a:t> </a:t>
            </a:r>
            <a:r>
              <a:rPr lang="en-GB" altLang="en-US" dirty="0" err="1"/>
              <a:t>surat</a:t>
            </a:r>
            <a:endParaRPr lang="en-GB" altLang="en-US" dirty="0"/>
          </a:p>
          <a:p>
            <a:r>
              <a:rPr lang="en-GB" altLang="en-US" dirty="0" err="1"/>
              <a:t>Contoh</a:t>
            </a:r>
            <a:r>
              <a:rPr lang="en-GB" altLang="en-US" dirty="0"/>
              <a:t> </a:t>
            </a:r>
            <a:r>
              <a:rPr lang="en-GB" altLang="en-US" dirty="0" err="1"/>
              <a:t>proteksi</a:t>
            </a:r>
            <a:r>
              <a:rPr lang="en-GB" altLang="en-US" dirty="0"/>
              <a:t>: PGP, PEM</a:t>
            </a:r>
          </a:p>
        </p:txBody>
      </p:sp>
    </p:spTree>
    <p:extLst>
      <p:ext uri="{BB962C8B-B14F-4D97-AF65-F5344CB8AC3E}">
        <p14:creationId xmlns:p14="http://schemas.microsoft.com/office/powerpoint/2010/main" val="1657674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9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5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52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63D4DBA-EA61-449D-A593-B3D284220D3A}"/>
              </a:ext>
            </a:extLst>
          </p:cNvPr>
          <p:cNvGrpSpPr/>
          <p:nvPr/>
        </p:nvGrpSpPr>
        <p:grpSpPr>
          <a:xfrm>
            <a:off x="177943" y="-598848"/>
            <a:ext cx="2591349" cy="543105"/>
            <a:chOff x="1181100" y="237766"/>
            <a:chExt cx="2591349" cy="54310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A3A2A93-D2C7-4D24-B252-9D5C4B68BF14}"/>
                </a:ext>
              </a:extLst>
            </p:cNvPr>
            <p:cNvSpPr/>
            <p:nvPr/>
          </p:nvSpPr>
          <p:spPr>
            <a:xfrm>
              <a:off x="1181100" y="238125"/>
              <a:ext cx="247650" cy="247650"/>
            </a:xfrm>
            <a:prstGeom prst="ellipse">
              <a:avLst/>
            </a:prstGeom>
            <a:solidFill>
              <a:srgbClr val="0A2F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F74D69B-D366-4D52-AB0C-4FE8DE1464C6}"/>
                </a:ext>
              </a:extLst>
            </p:cNvPr>
            <p:cNvSpPr/>
            <p:nvPr/>
          </p:nvSpPr>
          <p:spPr>
            <a:xfrm>
              <a:off x="1571717" y="238125"/>
              <a:ext cx="247650" cy="247650"/>
            </a:xfrm>
            <a:prstGeom prst="ellipse">
              <a:avLst/>
            </a:prstGeom>
            <a:solidFill>
              <a:srgbClr val="009D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9FF45A9-CB7B-4BA1-9E0F-9DBF980B8829}"/>
                </a:ext>
              </a:extLst>
            </p:cNvPr>
            <p:cNvSpPr/>
            <p:nvPr/>
          </p:nvSpPr>
          <p:spPr>
            <a:xfrm>
              <a:off x="1962334" y="237766"/>
              <a:ext cx="247650" cy="247650"/>
            </a:xfrm>
            <a:prstGeom prst="ellipse">
              <a:avLst/>
            </a:prstGeom>
            <a:solidFill>
              <a:srgbClr val="FF83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40F3AB-7811-43C7-A7CC-E5565C046180}"/>
                </a:ext>
              </a:extLst>
            </p:cNvPr>
            <p:cNvSpPr/>
            <p:nvPr/>
          </p:nvSpPr>
          <p:spPr>
            <a:xfrm>
              <a:off x="2352951" y="237766"/>
              <a:ext cx="247650" cy="247650"/>
            </a:xfrm>
            <a:prstGeom prst="ellipse">
              <a:avLst/>
            </a:prstGeom>
            <a:solidFill>
              <a:srgbClr val="F42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A95C1FA-88BD-400F-8017-76A7A78361B1}"/>
                </a:ext>
              </a:extLst>
            </p:cNvPr>
            <p:cNvSpPr/>
            <p:nvPr/>
          </p:nvSpPr>
          <p:spPr>
            <a:xfrm>
              <a:off x="2743568" y="247650"/>
              <a:ext cx="247650" cy="24765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22AEB0E-EE69-4E7F-931F-06B353F3A7DB}"/>
                </a:ext>
              </a:extLst>
            </p:cNvPr>
            <p:cNvSpPr/>
            <p:nvPr/>
          </p:nvSpPr>
          <p:spPr>
            <a:xfrm>
              <a:off x="3134184" y="247650"/>
              <a:ext cx="247650" cy="247650"/>
            </a:xfrm>
            <a:prstGeom prst="ellipse">
              <a:avLst/>
            </a:prstGeom>
            <a:solidFill>
              <a:srgbClr val="DFAD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4D15C6-4E50-4B53-AED7-C6FF947B82F3}"/>
                </a:ext>
              </a:extLst>
            </p:cNvPr>
            <p:cNvSpPr/>
            <p:nvPr/>
          </p:nvSpPr>
          <p:spPr>
            <a:xfrm>
              <a:off x="3524799" y="247650"/>
              <a:ext cx="247650" cy="247650"/>
            </a:xfrm>
            <a:prstGeom prst="ellipse">
              <a:avLst/>
            </a:prstGeom>
            <a:solidFill>
              <a:srgbClr val="DA85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65F8FD0-F70F-4616-BC57-1765822479EE}"/>
                </a:ext>
              </a:extLst>
            </p:cNvPr>
            <p:cNvSpPr/>
            <p:nvPr/>
          </p:nvSpPr>
          <p:spPr>
            <a:xfrm>
              <a:off x="1181100" y="533221"/>
              <a:ext cx="247650" cy="247650"/>
            </a:xfrm>
            <a:prstGeom prst="ellipse">
              <a:avLst/>
            </a:prstGeom>
            <a:solidFill>
              <a:srgbClr val="1047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D1571DB-08B4-470A-B691-CC84ED9CC664}"/>
                </a:ext>
              </a:extLst>
            </p:cNvPr>
            <p:cNvSpPr/>
            <p:nvPr/>
          </p:nvSpPr>
          <p:spPr>
            <a:xfrm>
              <a:off x="1571717" y="533221"/>
              <a:ext cx="247650" cy="247650"/>
            </a:xfrm>
            <a:prstGeom prst="ellipse">
              <a:avLst/>
            </a:prstGeom>
            <a:solidFill>
              <a:srgbClr val="00AC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E1DF6D-7ED1-41D8-8071-8924B02AAB4C}"/>
                </a:ext>
              </a:extLst>
            </p:cNvPr>
            <p:cNvSpPr/>
            <p:nvPr/>
          </p:nvSpPr>
          <p:spPr>
            <a:xfrm>
              <a:off x="1962334" y="532502"/>
              <a:ext cx="247650" cy="247650"/>
            </a:xfrm>
            <a:prstGeom prst="ellipse">
              <a:avLst/>
            </a:prstGeom>
            <a:solidFill>
              <a:srgbClr val="FF7F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38AB242-1603-4140-8A0E-CA0B486F45A8}"/>
                </a:ext>
              </a:extLst>
            </p:cNvPr>
            <p:cNvSpPr/>
            <p:nvPr/>
          </p:nvSpPr>
          <p:spPr>
            <a:xfrm>
              <a:off x="2352951" y="532502"/>
              <a:ext cx="247650" cy="247650"/>
            </a:xfrm>
            <a:prstGeom prst="ellipse">
              <a:avLst/>
            </a:prstGeom>
            <a:solidFill>
              <a:srgbClr val="FF47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028B6DD-C154-4C3C-828B-2577FEB8166A}"/>
                </a:ext>
              </a:extLst>
            </p:cNvPr>
            <p:cNvSpPr/>
            <p:nvPr/>
          </p:nvSpPr>
          <p:spPr>
            <a:xfrm>
              <a:off x="2743566" y="532502"/>
              <a:ext cx="247650" cy="247650"/>
            </a:xfrm>
            <a:prstGeom prst="ellipse">
              <a:avLst/>
            </a:prstGeom>
            <a:solidFill>
              <a:srgbClr val="D4D4D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A1E6556-A701-4A03-8261-A0B084A6BDFA}"/>
              </a:ext>
            </a:extLst>
          </p:cNvPr>
          <p:cNvGrpSpPr/>
          <p:nvPr/>
        </p:nvGrpSpPr>
        <p:grpSpPr>
          <a:xfrm>
            <a:off x="8909980" y="17206"/>
            <a:ext cx="3350116" cy="3411794"/>
            <a:chOff x="410098" y="620532"/>
            <a:chExt cx="5489107" cy="5590164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F6D2F0A-423F-4397-8D96-22EDD42423BD}"/>
                </a:ext>
              </a:extLst>
            </p:cNvPr>
            <p:cNvSpPr/>
            <p:nvPr/>
          </p:nvSpPr>
          <p:spPr>
            <a:xfrm>
              <a:off x="410098" y="5791558"/>
              <a:ext cx="4681013" cy="41913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B528D24-6498-4127-B19D-92A652D74625}"/>
                </a:ext>
              </a:extLst>
            </p:cNvPr>
            <p:cNvGrpSpPr/>
            <p:nvPr/>
          </p:nvGrpSpPr>
          <p:grpSpPr>
            <a:xfrm>
              <a:off x="1110704" y="620532"/>
              <a:ext cx="4788501" cy="5543449"/>
              <a:chOff x="983548" y="978331"/>
              <a:chExt cx="4788501" cy="5543449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ACC8635E-2666-447F-9EB5-4BB39ED74DA2}"/>
                  </a:ext>
                </a:extLst>
              </p:cNvPr>
              <p:cNvSpPr/>
              <p:nvPr/>
            </p:nvSpPr>
            <p:spPr>
              <a:xfrm rot="1800000" flipH="1">
                <a:off x="1323232" y="4095277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6EF7922A-E52B-4C49-B4EC-2115647C5F23}"/>
                  </a:ext>
                </a:extLst>
              </p:cNvPr>
              <p:cNvSpPr/>
              <p:nvPr/>
            </p:nvSpPr>
            <p:spPr>
              <a:xfrm rot="-1800000">
                <a:off x="3694194" y="4039180"/>
                <a:ext cx="223150" cy="2426503"/>
              </a:xfrm>
              <a:prstGeom prst="roundRect">
                <a:avLst>
                  <a:gd name="adj" fmla="val 50000"/>
                </a:avLst>
              </a:prstGeom>
              <a:solidFill>
                <a:srgbClr val="DFA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7ABEB41E-8490-4C6E-B3BF-83A4A6D09183}"/>
                  </a:ext>
                </a:extLst>
              </p:cNvPr>
              <p:cNvSpPr/>
              <p:nvPr/>
            </p:nvSpPr>
            <p:spPr>
              <a:xfrm>
                <a:off x="2521991" y="4313608"/>
                <a:ext cx="202917" cy="2101414"/>
              </a:xfrm>
              <a:prstGeom prst="roundRect">
                <a:avLst>
                  <a:gd name="adj" fmla="val 50000"/>
                </a:avLst>
              </a:prstGeom>
              <a:solidFill>
                <a:srgbClr val="DA85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C59DC63E-46F0-4244-B296-BE177C79493E}"/>
                  </a:ext>
                </a:extLst>
              </p:cNvPr>
              <p:cNvGrpSpPr/>
              <p:nvPr/>
            </p:nvGrpSpPr>
            <p:grpSpPr>
              <a:xfrm rot="19734196">
                <a:off x="983548" y="978331"/>
                <a:ext cx="4788501" cy="3010732"/>
                <a:chOff x="4644605" y="418268"/>
                <a:chExt cx="4788501" cy="3010732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B349E24-1AEB-4647-86CC-5BFF5D071758}"/>
                    </a:ext>
                  </a:extLst>
                </p:cNvPr>
                <p:cNvSpPr/>
                <p:nvPr/>
              </p:nvSpPr>
              <p:spPr>
                <a:xfrm>
                  <a:off x="4644605" y="418268"/>
                  <a:ext cx="3026614" cy="3010732"/>
                </a:xfrm>
                <a:prstGeom prst="ellipse">
                  <a:avLst/>
                </a:prstGeom>
                <a:solidFill>
                  <a:srgbClr val="0A2F56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1C6C0A9-C24B-49B2-9441-E57BE7B53876}"/>
                    </a:ext>
                  </a:extLst>
                </p:cNvPr>
                <p:cNvSpPr/>
                <p:nvPr/>
              </p:nvSpPr>
              <p:spPr>
                <a:xfrm>
                  <a:off x="4959169" y="731182"/>
                  <a:ext cx="2397486" cy="2384905"/>
                </a:xfrm>
                <a:prstGeom prst="ellipse">
                  <a:avLst/>
                </a:prstGeom>
                <a:solidFill>
                  <a:srgbClr val="009DB8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5CB30910-5A79-4147-BA9A-90EC936CC801}"/>
                    </a:ext>
                  </a:extLst>
                </p:cNvPr>
                <p:cNvSpPr/>
                <p:nvPr/>
              </p:nvSpPr>
              <p:spPr>
                <a:xfrm>
                  <a:off x="5239696" y="1010237"/>
                  <a:ext cx="1836432" cy="1826795"/>
                </a:xfrm>
                <a:prstGeom prst="ellipse">
                  <a:avLst/>
                </a:prstGeom>
                <a:solidFill>
                  <a:srgbClr val="FF8304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17C40E9-EAC8-4D51-887A-2994BECC0F6C}"/>
                    </a:ext>
                  </a:extLst>
                </p:cNvPr>
                <p:cNvSpPr/>
                <p:nvPr/>
              </p:nvSpPr>
              <p:spPr>
                <a:xfrm>
                  <a:off x="5571499" y="1340299"/>
                  <a:ext cx="1172826" cy="1166671"/>
                </a:xfrm>
                <a:prstGeom prst="ellipse">
                  <a:avLst/>
                </a:prstGeom>
                <a:solidFill>
                  <a:srgbClr val="F42442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A603A0E8-F96A-4E9A-94FB-E8C0466DDCCC}"/>
                    </a:ext>
                  </a:extLst>
                </p:cNvPr>
                <p:cNvSpPr/>
                <p:nvPr/>
              </p:nvSpPr>
              <p:spPr>
                <a:xfrm>
                  <a:off x="5849972" y="1617310"/>
                  <a:ext cx="615880" cy="612648"/>
                </a:xfrm>
                <a:prstGeom prst="ellipse">
                  <a:avLst/>
                </a:prstGeom>
                <a:solidFill>
                  <a:srgbClr val="D9D9D9"/>
                </a:solidFill>
                <a:ln>
                  <a:noFill/>
                </a:ln>
                <a:effectLst>
                  <a:outerShdw blurRad="57785" dist="33020" dir="318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rightRoom" dir="t">
                    <a:rot lat="0" lon="0" rev="600000"/>
                  </a:lightRig>
                </a:scene3d>
                <a:sp3d prstMaterial="metal">
                  <a:bevelT w="38100" h="571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2626FAE8-8E3B-4E5C-BBE7-C328DE671417}"/>
                    </a:ext>
                  </a:extLst>
                </p:cNvPr>
                <p:cNvSpPr/>
                <p:nvPr/>
              </p:nvSpPr>
              <p:spPr>
                <a:xfrm flipH="1">
                  <a:off x="6135053" y="1904663"/>
                  <a:ext cx="45719" cy="1524337"/>
                </a:xfrm>
                <a:prstGeom prst="rect">
                  <a:avLst/>
                </a:prstGeom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62C94C6-78F5-4BAA-A809-2D0499D7AE7E}"/>
                    </a:ext>
                  </a:extLst>
                </p:cNvPr>
                <p:cNvSpPr/>
                <p:nvPr/>
              </p:nvSpPr>
              <p:spPr>
                <a:xfrm rot="16200000" flipH="1">
                  <a:off x="7756211" y="286024"/>
                  <a:ext cx="53206" cy="3300581"/>
                </a:xfrm>
                <a:prstGeom prst="rect">
                  <a:avLst/>
                </a:prstGeom>
                <a:solidFill>
                  <a:srgbClr val="F42442">
                    <a:alpha val="94000"/>
                  </a:srgb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8C5320-DADE-491E-9383-4E84568574CD}"/>
                    </a:ext>
                  </a:extLst>
                </p:cNvPr>
                <p:cNvSpPr/>
                <p:nvPr/>
              </p:nvSpPr>
              <p:spPr>
                <a:xfrm rot="16200000" flipH="1">
                  <a:off x="9340306" y="1866375"/>
                  <a:ext cx="45719" cy="139880"/>
                </a:xfrm>
                <a:prstGeom prst="rect">
                  <a:avLst/>
                </a:prstGeom>
                <a:solidFill>
                  <a:schemeClr val="tx1">
                    <a:alpha val="94000"/>
                  </a:schemeClr>
                </a:solidFill>
                <a:ln>
                  <a:noFill/>
                </a:ln>
                <a:effectLst>
                  <a:outerShdw blurRad="520700" sx="121000" sy="121000" algn="ctr" rotWithShape="0">
                    <a:prstClr val="black">
                      <a:alpha val="40000"/>
                    </a:prstClr>
                  </a:outerShdw>
                  <a:softEdge rad="127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7" name="Right Triangle 26">
                  <a:extLst>
                    <a:ext uri="{FF2B5EF4-FFF2-40B4-BE49-F238E27FC236}">
                      <a16:creationId xmlns:a16="http://schemas.microsoft.com/office/drawing/2014/main" id="{D40D2121-D5F2-4B1A-90B6-D0C43EBA123B}"/>
                    </a:ext>
                  </a:extLst>
                </p:cNvPr>
                <p:cNvSpPr/>
                <p:nvPr/>
              </p:nvSpPr>
              <p:spPr>
                <a:xfrm flipH="1">
                  <a:off x="8931275" y="1751334"/>
                  <a:ext cx="361950" cy="165549"/>
                </a:xfrm>
                <a:prstGeom prst="rtTriangle">
                  <a:avLst/>
                </a:prstGeom>
                <a:solidFill>
                  <a:srgbClr val="F97B8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29" name="Right Triangle 28">
                  <a:extLst>
                    <a:ext uri="{FF2B5EF4-FFF2-40B4-BE49-F238E27FC236}">
                      <a16:creationId xmlns:a16="http://schemas.microsoft.com/office/drawing/2014/main" id="{703AFA27-1978-409B-96F0-52C6AC74989B}"/>
                    </a:ext>
                  </a:extLst>
                </p:cNvPr>
                <p:cNvSpPr/>
                <p:nvPr/>
              </p:nvSpPr>
              <p:spPr>
                <a:xfrm flipH="1" flipV="1">
                  <a:off x="8931274" y="1940833"/>
                  <a:ext cx="361950" cy="165549"/>
                </a:xfrm>
                <a:prstGeom prst="rtTriangl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ACA5440-36D0-4D85-A7E3-8F0BBAA8BBD5}"/>
              </a:ext>
            </a:extLst>
          </p:cNvPr>
          <p:cNvSpPr/>
          <p:nvPr/>
        </p:nvSpPr>
        <p:spPr>
          <a:xfrm>
            <a:off x="425593" y="356317"/>
            <a:ext cx="5248423" cy="95354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innerShdw blurRad="1524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490793-A8E6-4892-8F7D-254C7F317F63}"/>
              </a:ext>
            </a:extLst>
          </p:cNvPr>
          <p:cNvGrpSpPr/>
          <p:nvPr/>
        </p:nvGrpSpPr>
        <p:grpSpPr>
          <a:xfrm>
            <a:off x="454139" y="380298"/>
            <a:ext cx="905581" cy="905581"/>
            <a:chOff x="6748623" y="2728032"/>
            <a:chExt cx="905581" cy="905581"/>
          </a:xfrm>
          <a:effectLst>
            <a:outerShdw blurRad="203200" dist="38100" sx="102000" sy="102000" algn="l" rotWithShape="0">
              <a:prstClr val="black">
                <a:alpha val="40000"/>
              </a:prstClr>
            </a:outerShdw>
          </a:effectLst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EE480B1-302D-4DAF-AE73-7B3AE12CFC71}"/>
                </a:ext>
              </a:extLst>
            </p:cNvPr>
            <p:cNvSpPr/>
            <p:nvPr/>
          </p:nvSpPr>
          <p:spPr>
            <a:xfrm>
              <a:off x="6748623" y="2728032"/>
              <a:ext cx="905581" cy="905581"/>
            </a:xfrm>
            <a:prstGeom prst="ellipse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rgbClr val="D4D4D4"/>
                </a:gs>
              </a:gsLst>
              <a:lin ang="189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CEEF426-13A5-4FF2-BE8F-019BE2B32B4B}"/>
                </a:ext>
              </a:extLst>
            </p:cNvPr>
            <p:cNvSpPr/>
            <p:nvPr/>
          </p:nvSpPr>
          <p:spPr>
            <a:xfrm>
              <a:off x="6845441" y="2824850"/>
              <a:ext cx="711945" cy="71194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innerShdw blurRad="2032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pic>
        <p:nvPicPr>
          <p:cNvPr id="69" name="Graphic 68" descr="Programmer">
            <a:extLst>
              <a:ext uri="{FF2B5EF4-FFF2-40B4-BE49-F238E27FC236}">
                <a16:creationId xmlns:a16="http://schemas.microsoft.com/office/drawing/2014/main" id="{AB2A3013-F329-42A9-953D-CF7970FF9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838" y="606499"/>
            <a:ext cx="404122" cy="404122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019652F6-13AF-46FD-B236-E5ACC47E34F3}"/>
              </a:ext>
            </a:extLst>
          </p:cNvPr>
          <p:cNvSpPr txBox="1"/>
          <p:nvPr/>
        </p:nvSpPr>
        <p:spPr>
          <a:xfrm>
            <a:off x="1549785" y="649565"/>
            <a:ext cx="2610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exa Bold" panose="02000000000000000000" pitchFamily="50" charset="0"/>
              </a:rPr>
              <a:t>EMAIL PALSU</a:t>
            </a:r>
            <a:endParaRPr lang="en-ID" dirty="0">
              <a:latin typeface="Nexa Bold" panose="02000000000000000000" pitchFamily="50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0640F-6158-4BD9-9354-733771F69B12}"/>
              </a:ext>
            </a:extLst>
          </p:cNvPr>
          <p:cNvGrpSpPr/>
          <p:nvPr/>
        </p:nvGrpSpPr>
        <p:grpSpPr>
          <a:xfrm>
            <a:off x="110800" y="1470814"/>
            <a:ext cx="1396231" cy="3222975"/>
            <a:chOff x="4941143" y="1791477"/>
            <a:chExt cx="2050207" cy="4732573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20480DE-C316-43C5-8399-1207C0DDB5D0}"/>
                </a:ext>
              </a:extLst>
            </p:cNvPr>
            <p:cNvSpPr/>
            <p:nvPr/>
          </p:nvSpPr>
          <p:spPr>
            <a:xfrm>
              <a:off x="4941143" y="6156191"/>
              <a:ext cx="1564668" cy="36785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Image result for character vector png">
              <a:hlinkClick r:id="rId4" action="ppaction://hlinksldjump"/>
              <a:extLst>
                <a:ext uri="{FF2B5EF4-FFF2-40B4-BE49-F238E27FC236}">
                  <a16:creationId xmlns:a16="http://schemas.microsoft.com/office/drawing/2014/main" id="{433C6ADB-F474-4BDD-8905-0AEF58CA2D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7605" y="1791477"/>
              <a:ext cx="2013745" cy="4677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6CC2DBA2-2B65-3387-DD9C-A278477F173F}"/>
              </a:ext>
            </a:extLst>
          </p:cNvPr>
          <p:cNvSpPr txBox="1">
            <a:spLocks noChangeArrowheads="1"/>
          </p:cNvSpPr>
          <p:nvPr/>
        </p:nvSpPr>
        <p:spPr>
          <a:xfrm>
            <a:off x="1400175" y="1527846"/>
            <a:ext cx="8229600" cy="4530725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/>
              <a:t>Mudah membuat email palsu dengan membuat header sesuka anda.</a:t>
            </a:r>
          </a:p>
          <a:p>
            <a:r>
              <a:rPr lang="en-GB" altLang="en-US"/>
              <a:t>Email palsu ini kemudian dikirimkan via MTA atau langsung via SMTP</a:t>
            </a:r>
          </a:p>
          <a:p>
            <a:r>
              <a:rPr lang="en-GB" altLang="en-US"/>
              <a:t>Aktivitas tercatat di server dalam berkas log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36915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7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1000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1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 animBg="1"/>
          <p:bldP spid="74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423</Words>
  <Application>Microsoft Office PowerPoint</Application>
  <PresentationFormat>Widescreen</PresentationFormat>
  <Paragraphs>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Nexa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14</cp:revision>
  <dcterms:created xsi:type="dcterms:W3CDTF">2020-03-11T14:30:24Z</dcterms:created>
  <dcterms:modified xsi:type="dcterms:W3CDTF">2022-12-14T09:56:22Z</dcterms:modified>
</cp:coreProperties>
</file>