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9" r:id="rId2"/>
    <p:sldId id="271" r:id="rId3"/>
    <p:sldId id="272" r:id="rId4"/>
    <p:sldId id="259" r:id="rId5"/>
    <p:sldId id="261" r:id="rId6"/>
    <p:sldId id="260" r:id="rId7"/>
    <p:sldId id="262" r:id="rId8"/>
    <p:sldId id="268" r:id="rId9"/>
    <p:sldId id="264" r:id="rId10"/>
    <p:sldId id="263" r:id="rId11"/>
    <p:sldId id="270" r:id="rId12"/>
    <p:sldId id="266" r:id="rId13"/>
    <p:sldId id="274" r:id="rId14"/>
    <p:sldId id="267"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9900FF"/>
    <a:srgbClr val="FFFF66"/>
    <a:srgbClr val="FFFF99"/>
    <a:srgbClr val="9999FF"/>
    <a:srgbClr val="9966FF"/>
    <a:srgbClr val="99FF66"/>
    <a:srgbClr val="00FF00"/>
    <a:srgbClr val="FFCC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24" autoAdjust="0"/>
    <p:restoredTop sz="94630"/>
  </p:normalViewPr>
  <p:slideViewPr>
    <p:cSldViewPr>
      <p:cViewPr>
        <p:scale>
          <a:sx n="94" d="100"/>
          <a:sy n="94" d="100"/>
        </p:scale>
        <p:origin x="1296" y="6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17130" cy="3035808"/>
          </a:xfrm>
        </p:spPr>
        <p:txBody>
          <a:bodyPr anchor="ctr">
            <a:noAutofit/>
          </a:bodyPr>
          <a:lstStyle>
            <a:lvl1pPr algn="l">
              <a:lnSpc>
                <a:spcPct val="85000"/>
              </a:lnSpc>
              <a:defRPr sz="60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97F895-C82D-4E58-8346-D59E03DE2238}" type="datetimeFigureOut">
              <a:rPr lang="id-ID" smtClean="0"/>
              <a:t>14/03/23</a:t>
            </a:fld>
            <a:endParaRPr lang="id-ID"/>
          </a:p>
        </p:txBody>
      </p:sp>
      <p:sp>
        <p:nvSpPr>
          <p:cNvPr id="5" name="Footer Placeholder 4"/>
          <p:cNvSpPr>
            <a:spLocks noGrp="1"/>
          </p:cNvSpPr>
          <p:nvPr>
            <p:ph type="ftr" sz="quarter" idx="11"/>
          </p:nvPr>
        </p:nvSpPr>
        <p:spPr>
          <a:xfrm>
            <a:off x="812805" y="6272785"/>
            <a:ext cx="4745736" cy="365125"/>
          </a:xfrm>
        </p:spPr>
        <p:txBody>
          <a:bodyPr/>
          <a:lstStyle/>
          <a:p>
            <a:endParaRPr lang="id-ID"/>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399AD984-A737-4860-9731-9C5693813D95}" type="slidenum">
              <a:rPr lang="id-ID" smtClean="0"/>
              <a:t>‹#›</a:t>
            </a:fld>
            <a:endParaRPr lang="id-ID"/>
          </a:p>
        </p:txBody>
      </p:sp>
    </p:spTree>
    <p:extLst>
      <p:ext uri="{BB962C8B-B14F-4D97-AF65-F5344CB8AC3E}">
        <p14:creationId xmlns:p14="http://schemas.microsoft.com/office/powerpoint/2010/main" val="2052343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7F895-C82D-4E58-8346-D59E03DE2238}" type="datetimeFigureOut">
              <a:rPr lang="id-ID" smtClean="0"/>
              <a:t>14/03/23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99AD984-A737-4860-9731-9C5693813D95}" type="slidenum">
              <a:rPr lang="id-ID" smtClean="0"/>
              <a:t>‹#›</a:t>
            </a:fld>
            <a:endParaRPr lang="id-ID"/>
          </a:p>
        </p:txBody>
      </p:sp>
    </p:spTree>
    <p:extLst>
      <p:ext uri="{BB962C8B-B14F-4D97-AF65-F5344CB8AC3E}">
        <p14:creationId xmlns:p14="http://schemas.microsoft.com/office/powerpoint/2010/main" val="304662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97F895-C82D-4E58-8346-D59E03DE2238}" type="datetimeFigureOut">
              <a:rPr lang="id-ID" smtClean="0"/>
              <a:t>14/03/23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99AD984-A737-4860-9731-9C5693813D95}" type="slidenum">
              <a:rPr lang="id-ID" smtClean="0"/>
              <a:t>‹#›</a:t>
            </a:fld>
            <a:endParaRPr lang="id-ID"/>
          </a:p>
        </p:txBody>
      </p:sp>
    </p:spTree>
    <p:extLst>
      <p:ext uri="{BB962C8B-B14F-4D97-AF65-F5344CB8AC3E}">
        <p14:creationId xmlns:p14="http://schemas.microsoft.com/office/powerpoint/2010/main" val="1113208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97F895-C82D-4E58-8346-D59E03DE2238}" type="datetimeFigureOut">
              <a:rPr lang="id-ID" smtClean="0"/>
              <a:t>14/03/23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99AD984-A737-4860-9731-9C5693813D95}" type="slidenum">
              <a:rPr lang="id-ID" smtClean="0"/>
              <a:t>‹#›</a:t>
            </a:fld>
            <a:endParaRPr lang="id-ID"/>
          </a:p>
        </p:txBody>
      </p:sp>
    </p:spTree>
    <p:extLst>
      <p:ext uri="{BB962C8B-B14F-4D97-AF65-F5344CB8AC3E}">
        <p14:creationId xmlns:p14="http://schemas.microsoft.com/office/powerpoint/2010/main" val="1101527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5000"/>
              </a:lnSpc>
              <a:defRPr sz="6600" b="1"/>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D797F895-C82D-4E58-8346-D59E03DE2238}" type="datetimeFigureOut">
              <a:rPr lang="id-ID" smtClean="0"/>
              <a:t>14/03/23</a:t>
            </a:fld>
            <a:endParaRPr lang="id-ID"/>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id-ID"/>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399AD984-A737-4860-9731-9C5693813D95}" type="slidenum">
              <a:rPr lang="id-ID" smtClean="0"/>
              <a:t>‹#›</a:t>
            </a:fld>
            <a:endParaRPr lang="id-ID"/>
          </a:p>
        </p:txBody>
      </p:sp>
    </p:spTree>
    <p:extLst>
      <p:ext uri="{BB962C8B-B14F-4D97-AF65-F5344CB8AC3E}">
        <p14:creationId xmlns:p14="http://schemas.microsoft.com/office/powerpoint/2010/main" val="2200552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97F895-C82D-4E58-8346-D59E03DE2238}" type="datetimeFigureOut">
              <a:rPr lang="id-ID" smtClean="0"/>
              <a:t>14/03/23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99AD984-A737-4860-9731-9C5693813D95}" type="slidenum">
              <a:rPr lang="id-ID" smtClean="0"/>
              <a:t>‹#›</a:t>
            </a:fld>
            <a:endParaRPr lang="id-ID"/>
          </a:p>
        </p:txBody>
      </p:sp>
    </p:spTree>
    <p:extLst>
      <p:ext uri="{BB962C8B-B14F-4D97-AF65-F5344CB8AC3E}">
        <p14:creationId xmlns:p14="http://schemas.microsoft.com/office/powerpoint/2010/main" val="3664147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97F895-C82D-4E58-8346-D59E03DE2238}" type="datetimeFigureOut">
              <a:rPr lang="id-ID" smtClean="0"/>
              <a:t>14/03/23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99AD984-A737-4860-9731-9C5693813D95}" type="slidenum">
              <a:rPr lang="id-ID" smtClean="0"/>
              <a:t>‹#›</a:t>
            </a:fld>
            <a:endParaRPr lang="id-ID"/>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31650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D797F895-C82D-4E58-8346-D59E03DE2238}" type="datetimeFigureOut">
              <a:rPr lang="id-ID" smtClean="0"/>
              <a:t>14/03/23</a:t>
            </a:fld>
            <a:endParaRPr lang="id-ID"/>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id-ID"/>
          </a:p>
        </p:txBody>
      </p:sp>
      <p:sp>
        <p:nvSpPr>
          <p:cNvPr id="5" name="Slide Number Placeholder 4"/>
          <p:cNvSpPr>
            <a:spLocks noGrp="1"/>
          </p:cNvSpPr>
          <p:nvPr>
            <p:ph type="sldNum" sz="quarter" idx="12"/>
          </p:nvPr>
        </p:nvSpPr>
        <p:spPr/>
        <p:txBody>
          <a:bodyPr/>
          <a:lstStyle/>
          <a:p>
            <a:fld id="{399AD984-A737-4860-9731-9C5693813D95}" type="slidenum">
              <a:rPr lang="id-ID" smtClean="0"/>
              <a:t>‹#›</a:t>
            </a:fld>
            <a:endParaRPr lang="id-ID"/>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2424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97F895-C82D-4E58-8346-D59E03DE2238}" type="datetimeFigureOut">
              <a:rPr lang="id-ID" smtClean="0"/>
              <a:t>14/03/23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99AD984-A737-4860-9731-9C5693813D95}" type="slidenum">
              <a:rPr lang="id-ID" smtClean="0"/>
              <a:t>‹#›</a:t>
            </a:fld>
            <a:endParaRPr lang="id-ID"/>
          </a:p>
        </p:txBody>
      </p:sp>
    </p:spTree>
    <p:extLst>
      <p:ext uri="{BB962C8B-B14F-4D97-AF65-F5344CB8AC3E}">
        <p14:creationId xmlns:p14="http://schemas.microsoft.com/office/powerpoint/2010/main" val="2207636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D797F895-C82D-4E58-8346-D59E03DE2238}" type="datetimeFigureOut">
              <a:rPr lang="id-ID" smtClean="0"/>
              <a:t>14/03/23</a:t>
            </a:fld>
            <a:endParaRPr lang="id-ID"/>
          </a:p>
        </p:txBody>
      </p:sp>
      <p:sp>
        <p:nvSpPr>
          <p:cNvPr id="10" name="Footer Placeholder 9"/>
          <p:cNvSpPr>
            <a:spLocks noGrp="1"/>
          </p:cNvSpPr>
          <p:nvPr>
            <p:ph type="ftr" sz="quarter" idx="11"/>
          </p:nvPr>
        </p:nvSpPr>
        <p:spPr/>
        <p:txBody>
          <a:bodyPr/>
          <a:lstStyle/>
          <a:p>
            <a:endParaRPr lang="id-ID"/>
          </a:p>
        </p:txBody>
      </p:sp>
      <p:sp>
        <p:nvSpPr>
          <p:cNvPr id="11" name="Slide Number Placeholder 10"/>
          <p:cNvSpPr>
            <a:spLocks noGrp="1"/>
          </p:cNvSpPr>
          <p:nvPr>
            <p:ph type="sldNum" sz="quarter" idx="12"/>
          </p:nvPr>
        </p:nvSpPr>
        <p:spPr/>
        <p:txBody>
          <a:bodyPr/>
          <a:lstStyle/>
          <a:p>
            <a:fld id="{399AD984-A737-4860-9731-9C5693813D95}" type="slidenum">
              <a:rPr lang="id-ID" smtClean="0"/>
              <a:t>‹#›</a:t>
            </a:fld>
            <a:endParaRPr lang="id-ID"/>
          </a:p>
        </p:txBody>
      </p:sp>
    </p:spTree>
    <p:extLst>
      <p:ext uri="{BB962C8B-B14F-4D97-AF65-F5344CB8AC3E}">
        <p14:creationId xmlns:p14="http://schemas.microsoft.com/office/powerpoint/2010/main" val="635253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en-US"/>
              <a:t>Click to edit Master title style</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D797F895-C82D-4E58-8346-D59E03DE2238}" type="datetimeFigureOut">
              <a:rPr lang="id-ID" smtClean="0"/>
              <a:t>14/03/23</a:t>
            </a:fld>
            <a:endParaRPr lang="id-ID"/>
          </a:p>
        </p:txBody>
      </p:sp>
      <p:sp>
        <p:nvSpPr>
          <p:cNvPr id="10" name="Slide Number Placeholder 9"/>
          <p:cNvSpPr>
            <a:spLocks noGrp="1"/>
          </p:cNvSpPr>
          <p:nvPr>
            <p:ph type="sldNum" sz="quarter" idx="12"/>
          </p:nvPr>
        </p:nvSpPr>
        <p:spPr/>
        <p:txBody>
          <a:bodyPr/>
          <a:lstStyle/>
          <a:p>
            <a:fld id="{399AD984-A737-4860-9731-9C5693813D95}" type="slidenum">
              <a:rPr lang="id-ID" smtClean="0"/>
              <a:t>‹#›</a:t>
            </a:fld>
            <a:endParaRPr lang="id-ID"/>
          </a:p>
        </p:txBody>
      </p:sp>
    </p:spTree>
    <p:extLst>
      <p:ext uri="{BB962C8B-B14F-4D97-AF65-F5344CB8AC3E}">
        <p14:creationId xmlns:p14="http://schemas.microsoft.com/office/powerpoint/2010/main" val="74686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D797F895-C82D-4E58-8346-D59E03DE2238}" type="datetimeFigureOut">
              <a:rPr lang="id-ID" smtClean="0"/>
              <a:t>14/03/23</a:t>
            </a:fld>
            <a:endParaRPr lang="id-ID"/>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id-ID"/>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399AD984-A737-4860-9731-9C5693813D95}" type="slidenum">
              <a:rPr lang="id-ID" smtClean="0"/>
              <a:t>‹#›</a:t>
            </a:fld>
            <a:endParaRPr lang="id-ID"/>
          </a:p>
        </p:txBody>
      </p:sp>
    </p:spTree>
    <p:extLst>
      <p:ext uri="{BB962C8B-B14F-4D97-AF65-F5344CB8AC3E}">
        <p14:creationId xmlns:p14="http://schemas.microsoft.com/office/powerpoint/2010/main" val="13218317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2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3.bp.blogspot.com/-QFD65LWnECg/VCbj1aURDbI/AAAAAAAABPU/ijgRjcQjfUI/s1600/proyeksi-eropa.jpg" TargetMode="External"/><Relationship Id="rId1" Type="http://schemas.openxmlformats.org/officeDocument/2006/relationships/slideLayout" Target="../slideLayouts/slideLayout8.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4.bp.blogspot.com/-XdkQR9452zg/VCbjtPmwfaI/AAAAAAAABPM/oOc216G7Q08/s1600/proyeksi-amerika.jpg" TargetMode="External"/><Relationship Id="rId1" Type="http://schemas.openxmlformats.org/officeDocument/2006/relationships/slideLayout" Target="../slideLayouts/slideLayout8.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D918B-8C4A-284A-A169-EB0EC6906FDB}"/>
              </a:ext>
            </a:extLst>
          </p:cNvPr>
          <p:cNvSpPr>
            <a:spLocks noGrp="1"/>
          </p:cNvSpPr>
          <p:nvPr>
            <p:ph type="ctrTitle"/>
          </p:nvPr>
        </p:nvSpPr>
        <p:spPr/>
        <p:txBody>
          <a:bodyPr/>
          <a:lstStyle/>
          <a:p>
            <a:r>
              <a:rPr lang="en-US" sz="4400" dirty="0" err="1"/>
              <a:t>Menggambar</a:t>
            </a:r>
            <a:r>
              <a:rPr lang="en-US" sz="4400" dirty="0"/>
              <a:t> </a:t>
            </a:r>
            <a:r>
              <a:rPr lang="en-US" sz="4400" dirty="0" err="1"/>
              <a:t>Proyeksi</a:t>
            </a:r>
            <a:endParaRPr lang="en-US" sz="4400" dirty="0"/>
          </a:p>
        </p:txBody>
      </p:sp>
      <p:sp>
        <p:nvSpPr>
          <p:cNvPr id="3" name="Subtitle 2">
            <a:extLst>
              <a:ext uri="{FF2B5EF4-FFF2-40B4-BE49-F238E27FC236}">
                <a16:creationId xmlns:a16="http://schemas.microsoft.com/office/drawing/2014/main" id="{4B8026C8-58BB-3347-A5B1-755BCE09F1B3}"/>
              </a:ext>
            </a:extLst>
          </p:cNvPr>
          <p:cNvSpPr>
            <a:spLocks noGrp="1"/>
          </p:cNvSpPr>
          <p:nvPr>
            <p:ph type="subTitle" idx="1"/>
          </p:nvPr>
        </p:nvSpPr>
        <p:spPr/>
        <p:txBody>
          <a:bodyPr/>
          <a:lstStyle/>
          <a:p>
            <a:r>
              <a:rPr lang="en-US" dirty="0"/>
              <a:t>ROHIMAN</a:t>
            </a:r>
          </a:p>
        </p:txBody>
      </p:sp>
    </p:spTree>
    <p:extLst>
      <p:ext uri="{BB962C8B-B14F-4D97-AF65-F5344CB8AC3E}">
        <p14:creationId xmlns:p14="http://schemas.microsoft.com/office/powerpoint/2010/main" val="391446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9900"/>
          </a:solidFill>
        </p:spPr>
        <p:style>
          <a:lnRef idx="0">
            <a:schemeClr val="accent1"/>
          </a:lnRef>
          <a:fillRef idx="3">
            <a:schemeClr val="accent1"/>
          </a:fillRef>
          <a:effectRef idx="3">
            <a:schemeClr val="accent1"/>
          </a:effectRef>
          <a:fontRef idx="minor">
            <a:schemeClr val="lt1"/>
          </a:fontRef>
        </p:style>
        <p:txBody>
          <a:bodyPr>
            <a:normAutofit fontScale="90000"/>
          </a:bodyPr>
          <a:lstStyle/>
          <a:p>
            <a:br>
              <a:rPr lang="id-ID" dirty="0">
                <a:solidFill>
                  <a:schemeClr val="bg1"/>
                </a:solidFill>
              </a:rPr>
            </a:br>
            <a:r>
              <a:rPr lang="id-ID" sz="4900" b="1" dirty="0">
                <a:solidFill>
                  <a:schemeClr val="tx1"/>
                </a:solidFill>
              </a:rPr>
              <a:t>Gambar Perspektif</a:t>
            </a:r>
            <a:br>
              <a:rPr lang="id-ID" sz="4900" b="1" dirty="0">
                <a:solidFill>
                  <a:schemeClr val="tx1"/>
                </a:solidFill>
              </a:rPr>
            </a:br>
            <a:endParaRPr lang="id-ID" sz="4900" b="1" dirty="0">
              <a:solidFill>
                <a:schemeClr val="tx1"/>
              </a:solidFill>
            </a:endParaRPr>
          </a:p>
        </p:txBody>
      </p:sp>
      <p:sp>
        <p:nvSpPr>
          <p:cNvPr id="3" name="Content Placeholder 2"/>
          <p:cNvSpPr>
            <a:spLocks noGrp="1"/>
          </p:cNvSpPr>
          <p:nvPr>
            <p:ph idx="1"/>
          </p:nvPr>
        </p:nvSpPr>
        <p:spPr>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0" indent="0">
              <a:buNone/>
            </a:pPr>
            <a:r>
              <a:rPr lang="id-ID" dirty="0"/>
              <a:t>Proyeksi perspektif merupakan proyeksi piktorial yang terbaik kesan visualnya, tetapi cara penggambarannya sangat sulit dan rumit, apalagi untuk menggambar bagian-bagian yang rumit dan kecil. Pada proyeksi perspektif garis-garis pandangan (garis proyeksi) di pusatkan pada satu atau beberapa titik. Titik tersebut dianggap sebagai mata pengamat. Bayangan yang terbentuk pada bidang proyeksi disebut dengan gambar perspektif.</a:t>
            </a:r>
            <a:br>
              <a:rPr lang="id-ID" dirty="0"/>
            </a:br>
            <a:br>
              <a:rPr lang="id-ID" dirty="0"/>
            </a:br>
            <a:endParaRPr lang="id-ID" dirty="0"/>
          </a:p>
        </p:txBody>
      </p:sp>
      <p:sp>
        <p:nvSpPr>
          <p:cNvPr id="4" name="Action Button: Home 3">
            <a:hlinkClick r:id="rId2" action="ppaction://hlinksldjump" highlightClick="1"/>
          </p:cNvPr>
          <p:cNvSpPr/>
          <p:nvPr/>
        </p:nvSpPr>
        <p:spPr>
          <a:xfrm>
            <a:off x="107504" y="6309320"/>
            <a:ext cx="432048" cy="4320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050671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DB6B9-C6F1-8E4B-8287-44CD3B2E03EE}"/>
              </a:ext>
            </a:extLst>
          </p:cNvPr>
          <p:cNvSpPr>
            <a:spLocks noGrp="1"/>
          </p:cNvSpPr>
          <p:nvPr>
            <p:ph type="title"/>
          </p:nvPr>
        </p:nvSpPr>
        <p:spPr/>
        <p:txBody>
          <a:bodyPr/>
          <a:lstStyle/>
          <a:p>
            <a:r>
              <a:rPr lang="id-ID" sz="4400" dirty="0">
                <a:latin typeface="Arial" pitchFamily="34" charset="0"/>
                <a:cs typeface="Arial" pitchFamily="34" charset="0"/>
              </a:rPr>
              <a:t>Proyeksi Ortogonal</a:t>
            </a:r>
            <a:br>
              <a:rPr lang="id-ID" sz="4400" dirty="0">
                <a:latin typeface="Arial" pitchFamily="34" charset="0"/>
                <a:cs typeface="Arial" pitchFamily="34" charset="0"/>
              </a:rPr>
            </a:br>
            <a:endParaRPr lang="en-US" dirty="0"/>
          </a:p>
        </p:txBody>
      </p:sp>
      <p:sp>
        <p:nvSpPr>
          <p:cNvPr id="3" name="Rectangle 2">
            <a:extLst>
              <a:ext uri="{FF2B5EF4-FFF2-40B4-BE49-F238E27FC236}">
                <a16:creationId xmlns:a16="http://schemas.microsoft.com/office/drawing/2014/main" id="{3033144A-5914-4D4A-AA52-EFE1CE37D781}"/>
              </a:ext>
            </a:extLst>
          </p:cNvPr>
          <p:cNvSpPr/>
          <p:nvPr/>
        </p:nvSpPr>
        <p:spPr>
          <a:xfrm>
            <a:off x="251520" y="1536174"/>
            <a:ext cx="4320480" cy="5262979"/>
          </a:xfrm>
          <a:prstGeom prst="rect">
            <a:avLst/>
          </a:prstGeom>
        </p:spPr>
        <p:txBody>
          <a:bodyPr wrap="square">
            <a:spAutoFit/>
          </a:bodyPr>
          <a:lstStyle/>
          <a:p>
            <a:pPr lvl="0"/>
            <a:r>
              <a:rPr lang="id-ID" sz="2400" dirty="0">
                <a:latin typeface="Arial" pitchFamily="34" charset="0"/>
                <a:cs typeface="Arial" pitchFamily="34" charset="0"/>
              </a:rPr>
              <a:t>Proyeksi Ortogonal berbeda dengan proyeksi </a:t>
            </a:r>
            <a:r>
              <a:rPr lang="id-ID" sz="2400" dirty="0" err="1">
                <a:latin typeface="Arial" pitchFamily="34" charset="0"/>
                <a:cs typeface="Arial" pitchFamily="34" charset="0"/>
              </a:rPr>
              <a:t>piktorial</a:t>
            </a:r>
            <a:r>
              <a:rPr lang="id-ID" sz="2400" dirty="0">
                <a:latin typeface="Arial" pitchFamily="34" charset="0"/>
                <a:cs typeface="Arial" pitchFamily="34" charset="0"/>
              </a:rPr>
              <a:t>. Bila proyeksi </a:t>
            </a:r>
            <a:r>
              <a:rPr lang="id-ID" sz="2400" dirty="0" err="1">
                <a:latin typeface="Arial" pitchFamily="34" charset="0"/>
                <a:cs typeface="Arial" pitchFamily="34" charset="0"/>
              </a:rPr>
              <a:t>piktorial</a:t>
            </a:r>
            <a:r>
              <a:rPr lang="id-ID" sz="2400" dirty="0">
                <a:latin typeface="Arial" pitchFamily="34" charset="0"/>
                <a:cs typeface="Arial" pitchFamily="34" charset="0"/>
              </a:rPr>
              <a:t> menampilkan benda secara tiga dimensi dalam satu bidang (satu sudut pandang), maka proyeksi ortogonal menampilkan secara dua dimensi dari beberapa sudut pandang. Proyeksi ini dibagi </a:t>
            </a:r>
            <a:r>
              <a:rPr lang="id-ID" sz="2400" dirty="0" err="1">
                <a:latin typeface="Arial" pitchFamily="34" charset="0"/>
                <a:cs typeface="Arial" pitchFamily="34" charset="0"/>
              </a:rPr>
              <a:t>menjadai</a:t>
            </a:r>
            <a:r>
              <a:rPr lang="id-ID" sz="2400" dirty="0">
                <a:latin typeface="Arial" pitchFamily="34" charset="0"/>
                <a:cs typeface="Arial" pitchFamily="34" charset="0"/>
              </a:rPr>
              <a:t> dua, yaitu proyeksi kuadran I atau proyeksi </a:t>
            </a:r>
            <a:r>
              <a:rPr lang="id-ID" sz="2400" dirty="0" err="1">
                <a:latin typeface="Arial" pitchFamily="34" charset="0"/>
                <a:cs typeface="Arial" pitchFamily="34" charset="0"/>
              </a:rPr>
              <a:t>eropa</a:t>
            </a:r>
            <a:r>
              <a:rPr lang="id-ID" sz="2400" dirty="0">
                <a:latin typeface="Arial" pitchFamily="34" charset="0"/>
                <a:cs typeface="Arial" pitchFamily="34" charset="0"/>
              </a:rPr>
              <a:t> dan proyeksi kuadran III atau proyeksi </a:t>
            </a:r>
            <a:r>
              <a:rPr lang="id-ID" sz="2400" dirty="0" err="1">
                <a:latin typeface="Arial" pitchFamily="34" charset="0"/>
                <a:cs typeface="Arial" pitchFamily="34" charset="0"/>
              </a:rPr>
              <a:t>amerika</a:t>
            </a:r>
            <a:r>
              <a:rPr lang="id-ID" sz="2400" dirty="0">
                <a:latin typeface="Arial" pitchFamily="34" charset="0"/>
                <a:cs typeface="Arial" pitchFamily="34" charset="0"/>
              </a:rPr>
              <a:t>.</a:t>
            </a:r>
          </a:p>
        </p:txBody>
      </p:sp>
      <p:pic>
        <p:nvPicPr>
          <p:cNvPr id="4" name="Picture 3">
            <a:extLst>
              <a:ext uri="{FF2B5EF4-FFF2-40B4-BE49-F238E27FC236}">
                <a16:creationId xmlns:a16="http://schemas.microsoft.com/office/drawing/2014/main" id="{D7B3F4DD-5F63-B140-9850-41FF10EA4205}"/>
              </a:ext>
            </a:extLst>
          </p:cNvPr>
          <p:cNvPicPr>
            <a:picLocks noChangeAspect="1"/>
          </p:cNvPicPr>
          <p:nvPr/>
        </p:nvPicPr>
        <p:blipFill rotWithShape="1">
          <a:blip r:embed="rId2"/>
          <a:srcRect t="12035"/>
          <a:stretch/>
        </p:blipFill>
        <p:spPr>
          <a:xfrm>
            <a:off x="4593096" y="1628800"/>
            <a:ext cx="4030216" cy="2962289"/>
          </a:xfrm>
          <a:prstGeom prst="rect">
            <a:avLst/>
          </a:prstGeom>
        </p:spPr>
      </p:pic>
    </p:spTree>
    <p:extLst>
      <p:ext uri="{BB962C8B-B14F-4D97-AF65-F5344CB8AC3E}">
        <p14:creationId xmlns:p14="http://schemas.microsoft.com/office/powerpoint/2010/main" val="840282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372200" y="177655"/>
            <a:ext cx="2599083" cy="1019512"/>
          </a:xfrm>
          <a:solidFill>
            <a:srgbClr val="99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id-ID" sz="3200" dirty="0">
                <a:latin typeface="Arial" pitchFamily="34" charset="0"/>
                <a:cs typeface="Arial" pitchFamily="34" charset="0"/>
              </a:rPr>
              <a:t>Proyeksi Eropa</a:t>
            </a:r>
          </a:p>
        </p:txBody>
      </p:sp>
      <p:pic>
        <p:nvPicPr>
          <p:cNvPr id="11" name="Content Placeholder 10" descr="AutoCAD Tangerang">
            <a:hlinkClick r:id="rId2"/>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191885" y="177655"/>
            <a:ext cx="5887543" cy="5915641"/>
          </a:xfrm>
          <a:prstGeom prst="rect">
            <a:avLst/>
          </a:prstGeom>
          <a:noFill/>
          <a:ln>
            <a:noFill/>
          </a:ln>
        </p:spPr>
      </p:pic>
      <p:sp>
        <p:nvSpPr>
          <p:cNvPr id="10" name="Text Placeholder 9"/>
          <p:cNvSpPr>
            <a:spLocks noGrp="1"/>
          </p:cNvSpPr>
          <p:nvPr>
            <p:ph type="body" sz="half" idx="2"/>
          </p:nvPr>
        </p:nvSpPr>
        <p:spPr>
          <a:xfrm>
            <a:off x="6372200" y="1295778"/>
            <a:ext cx="2616324" cy="4509486"/>
          </a:xfrm>
          <a:solidFill>
            <a:srgbClr val="FF99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a:bodyPr>
          <a:lstStyle/>
          <a:p>
            <a:r>
              <a:rPr lang="id-ID" sz="2400" dirty="0">
                <a:solidFill>
                  <a:schemeClr val="tx1"/>
                </a:solidFill>
                <a:latin typeface="Arial" pitchFamily="34" charset="0"/>
                <a:cs typeface="Arial" pitchFamily="34" charset="0"/>
              </a:rPr>
              <a:t>Proyeksi Eropa termasuk kedalam jenis proyeksi ortogonal, disebut juga proyeksi sudut pertama atau proyeksi kwadran I. Proyeksi Eropa merupakan proyeksi yang letaknya terbalik dengan arah pandangnya. </a:t>
            </a:r>
          </a:p>
        </p:txBody>
      </p:sp>
      <p:sp>
        <p:nvSpPr>
          <p:cNvPr id="7" name="Title 3"/>
          <p:cNvSpPr txBox="1">
            <a:spLocks/>
          </p:cNvSpPr>
          <p:nvPr/>
        </p:nvSpPr>
        <p:spPr>
          <a:xfrm>
            <a:off x="4652960" y="260648"/>
            <a:ext cx="404279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id-ID"/>
          </a:p>
        </p:txBody>
      </p:sp>
      <p:sp>
        <p:nvSpPr>
          <p:cNvPr id="13" name="Action Button: Home 12">
            <a:hlinkClick r:id="rId4" action="ppaction://hlinksldjump" highlightClick="1"/>
          </p:cNvPr>
          <p:cNvSpPr/>
          <p:nvPr/>
        </p:nvSpPr>
        <p:spPr>
          <a:xfrm>
            <a:off x="107504" y="6309320"/>
            <a:ext cx="432048" cy="4320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9190105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463230-290D-E64B-973C-DDF711FEF932}"/>
              </a:ext>
            </a:extLst>
          </p:cNvPr>
          <p:cNvPicPr>
            <a:picLocks noChangeAspect="1"/>
          </p:cNvPicPr>
          <p:nvPr/>
        </p:nvPicPr>
        <p:blipFill>
          <a:blip r:embed="rId2"/>
          <a:stretch>
            <a:fillRect/>
          </a:stretch>
        </p:blipFill>
        <p:spPr>
          <a:xfrm>
            <a:off x="683568" y="471252"/>
            <a:ext cx="7590783" cy="5915496"/>
          </a:xfrm>
          <a:prstGeom prst="rect">
            <a:avLst/>
          </a:prstGeom>
        </p:spPr>
      </p:pic>
    </p:spTree>
    <p:extLst>
      <p:ext uri="{BB962C8B-B14F-4D97-AF65-F5344CB8AC3E}">
        <p14:creationId xmlns:p14="http://schemas.microsoft.com/office/powerpoint/2010/main" val="56274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utoCAD Tangerang">
            <a:hlinkClick r:id="rId2"/>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5580112" y="476672"/>
            <a:ext cx="3467100" cy="4064000"/>
          </a:xfrm>
          <a:prstGeom prst="rect">
            <a:avLst/>
          </a:prstGeom>
          <a:noFill/>
          <a:ln>
            <a:noFill/>
          </a:ln>
        </p:spPr>
      </p:pic>
      <p:sp>
        <p:nvSpPr>
          <p:cNvPr id="4" name="Text Placeholder 3"/>
          <p:cNvSpPr>
            <a:spLocks noGrp="1"/>
          </p:cNvSpPr>
          <p:nvPr>
            <p:ph type="body" sz="half" idx="2"/>
          </p:nvPr>
        </p:nvSpPr>
        <p:spPr>
          <a:xfrm>
            <a:off x="251520" y="476672"/>
            <a:ext cx="5051518" cy="5544616"/>
          </a:xfr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just"/>
            <a:r>
              <a:rPr lang="id-ID" sz="2800" dirty="0">
                <a:solidFill>
                  <a:schemeClr val="tx1"/>
                </a:solidFill>
                <a:latin typeface="Verdana" panose="020B0604030504040204" pitchFamily="34" charset="0"/>
                <a:ea typeface="Verdana" panose="020B0604030504040204" pitchFamily="34" charset="0"/>
                <a:cs typeface="Verdana" panose="020B0604030504040204" pitchFamily="34" charset="0"/>
              </a:rPr>
              <a:t>Proyeksi Amerika disebut juga proyeksi sudut ketiga atau proyeksi kwadran III, , perbedaan istilah ini tergantung dari masing-masing pengarang yang menjadi refernsi. Proyekasi Amerika merupakan proyeksi yang letak bidangnya sama dengan arah pandangannya.</a:t>
            </a:r>
          </a:p>
        </p:txBody>
      </p:sp>
      <p:sp>
        <p:nvSpPr>
          <p:cNvPr id="6" name="Action Button: Home 5">
            <a:hlinkClick r:id="rId4" action="ppaction://hlinksldjump" highlightClick="1"/>
          </p:cNvPr>
          <p:cNvSpPr/>
          <p:nvPr/>
        </p:nvSpPr>
        <p:spPr>
          <a:xfrm>
            <a:off x="107504" y="6309320"/>
            <a:ext cx="432048" cy="4320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2906266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8CEDF7-8DF0-4847-B016-B452F38B5187}"/>
              </a:ext>
            </a:extLst>
          </p:cNvPr>
          <p:cNvPicPr>
            <a:picLocks noChangeAspect="1"/>
          </p:cNvPicPr>
          <p:nvPr/>
        </p:nvPicPr>
        <p:blipFill>
          <a:blip r:embed="rId2"/>
          <a:stretch>
            <a:fillRect/>
          </a:stretch>
        </p:blipFill>
        <p:spPr>
          <a:xfrm>
            <a:off x="1239602" y="836712"/>
            <a:ext cx="6664796" cy="5532839"/>
          </a:xfrm>
          <a:prstGeom prst="rect">
            <a:avLst/>
          </a:prstGeom>
        </p:spPr>
      </p:pic>
    </p:spTree>
    <p:extLst>
      <p:ext uri="{BB962C8B-B14F-4D97-AF65-F5344CB8AC3E}">
        <p14:creationId xmlns:p14="http://schemas.microsoft.com/office/powerpoint/2010/main" val="1186296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26F34-7578-0B47-946B-91A104D78590}"/>
              </a:ext>
            </a:extLst>
          </p:cNvPr>
          <p:cNvSpPr>
            <a:spLocks noGrp="1"/>
          </p:cNvSpPr>
          <p:nvPr>
            <p:ph type="title"/>
          </p:nvPr>
        </p:nvSpPr>
        <p:spPr>
          <a:xfrm>
            <a:off x="685800" y="484632"/>
            <a:ext cx="7772400" cy="784128"/>
          </a:xfrm>
        </p:spPr>
        <p:txBody>
          <a:bodyPr/>
          <a:lstStyle/>
          <a:p>
            <a:r>
              <a:rPr lang="id-ID" dirty="0"/>
              <a:t>Pengertian Proyeksi</a:t>
            </a:r>
            <a:endParaRPr lang="en-US" dirty="0"/>
          </a:p>
        </p:txBody>
      </p:sp>
      <p:sp>
        <p:nvSpPr>
          <p:cNvPr id="3" name="Rectangle 2">
            <a:extLst>
              <a:ext uri="{FF2B5EF4-FFF2-40B4-BE49-F238E27FC236}">
                <a16:creationId xmlns:a16="http://schemas.microsoft.com/office/drawing/2014/main" id="{BE86C08C-CA59-5040-B730-2238BF4BB67E}"/>
              </a:ext>
            </a:extLst>
          </p:cNvPr>
          <p:cNvSpPr/>
          <p:nvPr/>
        </p:nvSpPr>
        <p:spPr>
          <a:xfrm>
            <a:off x="467544" y="1295055"/>
            <a:ext cx="7990656" cy="4401205"/>
          </a:xfrm>
          <a:prstGeom prst="rect">
            <a:avLst/>
          </a:prstGeom>
        </p:spPr>
        <p:txBody>
          <a:bodyPr wrap="square">
            <a:spAutoFit/>
          </a:bodyPr>
          <a:lstStyle/>
          <a:p>
            <a:r>
              <a:rPr lang="id-ID" sz="2000" dirty="0">
                <a:latin typeface="Verdana" panose="020B0604030504040204" pitchFamily="34" charset="0"/>
                <a:ea typeface="Verdana" panose="020B0604030504040204" pitchFamily="34" charset="0"/>
                <a:cs typeface="Verdana" panose="020B0604030504040204" pitchFamily="34" charset="0"/>
              </a:rPr>
              <a:t>Gambar proyeksi adalah gambar bayangan suatu benda yang berasal dari benda nyata atau imajiner yang dituangkan dalam bidang gambar menurut cara-cara tertentu. Cara-cara tersebut berkenaan dengan arah garis </a:t>
            </a:r>
            <a:r>
              <a:rPr lang="id-ID" sz="2000" dirty="0" err="1">
                <a:latin typeface="Verdana" panose="020B0604030504040204" pitchFamily="34" charset="0"/>
                <a:ea typeface="Verdana" panose="020B0604030504040204" pitchFamily="34" charset="0"/>
                <a:cs typeface="Verdana" panose="020B0604030504040204" pitchFamily="34" charset="0"/>
              </a:rPr>
              <a:t>pemroyeksi</a:t>
            </a:r>
            <a:r>
              <a:rPr lang="id-ID" sz="2000" dirty="0">
                <a:latin typeface="Verdana" panose="020B0604030504040204" pitchFamily="34" charset="0"/>
                <a:ea typeface="Verdana" panose="020B0604030504040204" pitchFamily="34" charset="0"/>
                <a:cs typeface="Verdana" panose="020B0604030504040204" pitchFamily="34" charset="0"/>
              </a:rPr>
              <a:t> yang meliputi sejajar (paralel) dan memusat (sentral). </a:t>
            </a:r>
          </a:p>
          <a:p>
            <a:r>
              <a:rPr lang="id-ID" sz="2000" dirty="0">
                <a:latin typeface="Verdana" panose="020B0604030504040204" pitchFamily="34" charset="0"/>
                <a:ea typeface="Verdana" panose="020B0604030504040204" pitchFamily="34" charset="0"/>
                <a:cs typeface="Verdana" panose="020B0604030504040204" pitchFamily="34" charset="0"/>
              </a:rPr>
              <a:t>Garis </a:t>
            </a:r>
            <a:r>
              <a:rPr lang="id-ID" sz="2000" dirty="0" err="1">
                <a:latin typeface="Verdana" panose="020B0604030504040204" pitchFamily="34" charset="0"/>
                <a:ea typeface="Verdana" panose="020B0604030504040204" pitchFamily="34" charset="0"/>
                <a:cs typeface="Verdana" panose="020B0604030504040204" pitchFamily="34" charset="0"/>
              </a:rPr>
              <a:t>pemroyeksi</a:t>
            </a:r>
            <a:r>
              <a:rPr lang="id-ID" sz="2000" dirty="0">
                <a:latin typeface="Verdana" panose="020B0604030504040204" pitchFamily="34" charset="0"/>
                <a:ea typeface="Verdana" panose="020B0604030504040204" pitchFamily="34" charset="0"/>
                <a:cs typeface="Verdana" panose="020B0604030504040204" pitchFamily="34" charset="0"/>
              </a:rPr>
              <a:t> yang sejajar tegak lurus terhadap bidang gambar menghasilkan gambar proyeksi </a:t>
            </a:r>
            <a:r>
              <a:rPr lang="id-ID" sz="2000" dirty="0" err="1">
                <a:latin typeface="Verdana" panose="020B0604030504040204" pitchFamily="34" charset="0"/>
                <a:ea typeface="Verdana" panose="020B0604030504040204" pitchFamily="34" charset="0"/>
                <a:cs typeface="Verdana" panose="020B0604030504040204" pitchFamily="34" charset="0"/>
              </a:rPr>
              <a:t>orthogonal</a:t>
            </a:r>
            <a:r>
              <a:rPr lang="id-ID" sz="2000" dirty="0">
                <a:latin typeface="Verdana" panose="020B0604030504040204" pitchFamily="34" charset="0"/>
                <a:ea typeface="Verdana" panose="020B0604030504040204" pitchFamily="34" charset="0"/>
                <a:cs typeface="Verdana" panose="020B0604030504040204" pitchFamily="34" charset="0"/>
              </a:rPr>
              <a:t> yang terdiri dari proyeksi Eropa, proyeksi Amerika, dan proyeksi </a:t>
            </a:r>
            <a:r>
              <a:rPr lang="id-ID" sz="2000" dirty="0" err="1">
                <a:latin typeface="Verdana" panose="020B0604030504040204" pitchFamily="34" charset="0"/>
                <a:ea typeface="Verdana" panose="020B0604030504040204" pitchFamily="34" charset="0"/>
                <a:cs typeface="Verdana" panose="020B0604030504040204" pitchFamily="34" charset="0"/>
              </a:rPr>
              <a:t>Aksonometri</a:t>
            </a:r>
            <a:r>
              <a:rPr lang="id-ID" sz="2000" dirty="0">
                <a:latin typeface="Verdana" panose="020B0604030504040204" pitchFamily="34" charset="0"/>
                <a:ea typeface="Verdana" panose="020B0604030504040204" pitchFamily="34" charset="0"/>
                <a:cs typeface="Verdana" panose="020B0604030504040204" pitchFamily="34" charset="0"/>
              </a:rPr>
              <a:t>. Garis </a:t>
            </a:r>
            <a:r>
              <a:rPr lang="id-ID" sz="2000" dirty="0" err="1">
                <a:latin typeface="Verdana" panose="020B0604030504040204" pitchFamily="34" charset="0"/>
                <a:ea typeface="Verdana" panose="020B0604030504040204" pitchFamily="34" charset="0"/>
                <a:cs typeface="Verdana" panose="020B0604030504040204" pitchFamily="34" charset="0"/>
              </a:rPr>
              <a:t>pemroyeksi</a:t>
            </a:r>
            <a:r>
              <a:rPr lang="id-ID" sz="2000" dirty="0">
                <a:latin typeface="Verdana" panose="020B0604030504040204" pitchFamily="34" charset="0"/>
                <a:ea typeface="Verdana" panose="020B0604030504040204" pitchFamily="34" charset="0"/>
                <a:cs typeface="Verdana" panose="020B0604030504040204" pitchFamily="34" charset="0"/>
              </a:rPr>
              <a:t> yang sejajar tetapi miring terhadap bidang gambar menghasilkan proyeksi </a:t>
            </a:r>
            <a:r>
              <a:rPr lang="id-ID" sz="2000" dirty="0" err="1">
                <a:latin typeface="Verdana" panose="020B0604030504040204" pitchFamily="34" charset="0"/>
                <a:ea typeface="Verdana" panose="020B0604030504040204" pitchFamily="34" charset="0"/>
                <a:cs typeface="Verdana" panose="020B0604030504040204" pitchFamily="34" charset="0"/>
              </a:rPr>
              <a:t>Oblik</a:t>
            </a:r>
            <a:r>
              <a:rPr lang="id-ID" sz="2000" dirty="0">
                <a:latin typeface="Verdana" panose="020B0604030504040204" pitchFamily="34" charset="0"/>
                <a:ea typeface="Verdana" panose="020B0604030504040204" pitchFamily="34" charset="0"/>
                <a:cs typeface="Verdana" panose="020B0604030504040204" pitchFamily="34" charset="0"/>
              </a:rPr>
              <a:t> (miring). Sementara garis </a:t>
            </a:r>
            <a:r>
              <a:rPr lang="id-ID" sz="2000" dirty="0" err="1">
                <a:latin typeface="Verdana" panose="020B0604030504040204" pitchFamily="34" charset="0"/>
                <a:ea typeface="Verdana" panose="020B0604030504040204" pitchFamily="34" charset="0"/>
                <a:cs typeface="Verdana" panose="020B0604030504040204" pitchFamily="34" charset="0"/>
              </a:rPr>
              <a:t>pemroyeksi</a:t>
            </a:r>
            <a:r>
              <a:rPr lang="id-ID" sz="2000" dirty="0">
                <a:latin typeface="Verdana" panose="020B0604030504040204" pitchFamily="34" charset="0"/>
                <a:ea typeface="Verdana" panose="020B0604030504040204" pitchFamily="34" charset="0"/>
                <a:cs typeface="Verdana" panose="020B0604030504040204" pitchFamily="34" charset="0"/>
              </a:rPr>
              <a:t> yang memusat (sentral) terhadap bidang gambar menghasilkan gambar perspektif.</a:t>
            </a:r>
          </a:p>
        </p:txBody>
      </p:sp>
    </p:spTree>
    <p:extLst>
      <p:ext uri="{BB962C8B-B14F-4D97-AF65-F5344CB8AC3E}">
        <p14:creationId xmlns:p14="http://schemas.microsoft.com/office/powerpoint/2010/main" val="1934946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8F171-7EDA-074B-B722-7339699E9A3A}"/>
              </a:ext>
            </a:extLst>
          </p:cNvPr>
          <p:cNvSpPr>
            <a:spLocks noGrp="1"/>
          </p:cNvSpPr>
          <p:nvPr>
            <p:ph type="title"/>
          </p:nvPr>
        </p:nvSpPr>
        <p:spPr>
          <a:xfrm>
            <a:off x="1621260" y="77724"/>
            <a:ext cx="6960870" cy="4287380"/>
          </a:xfrm>
        </p:spPr>
        <p:txBody>
          <a:bodyPr>
            <a:normAutofit/>
          </a:bodyPr>
          <a:lstStyle/>
          <a:p>
            <a:r>
              <a:rPr lang="id-ID" sz="3200" dirty="0"/>
              <a:t>Jenis - Jenis Proyeksi </a:t>
            </a:r>
            <a:br>
              <a:rPr lang="id-ID" sz="3200" dirty="0"/>
            </a:br>
            <a:br>
              <a:rPr lang="id-ID" sz="3200" dirty="0"/>
            </a:br>
            <a:r>
              <a:rPr lang="en-US" sz="3100" b="0" dirty="0" err="1">
                <a:latin typeface="Verdana" panose="020B0604030504040204" pitchFamily="34" charset="0"/>
                <a:ea typeface="Verdana" panose="020B0604030504040204" pitchFamily="34" charset="0"/>
                <a:cs typeface="Verdana" panose="020B0604030504040204" pitchFamily="34" charset="0"/>
              </a:rPr>
              <a:t>Proyeksi</a:t>
            </a:r>
            <a:r>
              <a:rPr lang="en-US" sz="3100" b="0" dirty="0">
                <a:latin typeface="Verdana" panose="020B0604030504040204" pitchFamily="34" charset="0"/>
                <a:ea typeface="Verdana" panose="020B0604030504040204" pitchFamily="34" charset="0"/>
                <a:cs typeface="Verdana" panose="020B0604030504040204" pitchFamily="34" charset="0"/>
              </a:rPr>
              <a:t> </a:t>
            </a:r>
            <a:r>
              <a:rPr lang="en-US" sz="3100" b="0" dirty="0" err="1">
                <a:latin typeface="Verdana" panose="020B0604030504040204" pitchFamily="34" charset="0"/>
                <a:ea typeface="Verdana" panose="020B0604030504040204" pitchFamily="34" charset="0"/>
                <a:cs typeface="Verdana" panose="020B0604030504040204" pitchFamily="34" charset="0"/>
              </a:rPr>
              <a:t>Piktorial</a:t>
            </a:r>
            <a:br>
              <a:rPr lang="en-US" sz="2800" b="0" dirty="0">
                <a:latin typeface="Verdana" panose="020B0604030504040204" pitchFamily="34" charset="0"/>
                <a:ea typeface="Verdana" panose="020B0604030504040204" pitchFamily="34" charset="0"/>
                <a:cs typeface="Verdana" panose="020B0604030504040204" pitchFamily="34" charset="0"/>
              </a:rPr>
            </a:br>
            <a:r>
              <a:rPr lang="en-US" sz="2800" b="0" dirty="0" err="1">
                <a:latin typeface="Verdana" panose="020B0604030504040204" pitchFamily="34" charset="0"/>
                <a:ea typeface="Verdana" panose="020B0604030504040204" pitchFamily="34" charset="0"/>
                <a:cs typeface="Verdana" panose="020B0604030504040204" pitchFamily="34" charset="0"/>
              </a:rPr>
              <a:t>Proyeksi</a:t>
            </a:r>
            <a:r>
              <a:rPr lang="en-US" sz="2800" b="0" dirty="0">
                <a:latin typeface="Verdana" panose="020B0604030504040204" pitchFamily="34" charset="0"/>
                <a:ea typeface="Verdana" panose="020B0604030504040204" pitchFamily="34" charset="0"/>
                <a:cs typeface="Verdana" panose="020B0604030504040204" pitchFamily="34" charset="0"/>
              </a:rPr>
              <a:t> </a:t>
            </a:r>
            <a:r>
              <a:rPr lang="en-US" sz="2800" b="0" dirty="0" err="1">
                <a:latin typeface="Verdana" panose="020B0604030504040204" pitchFamily="34" charset="0"/>
                <a:ea typeface="Verdana" panose="020B0604030504040204" pitchFamily="34" charset="0"/>
                <a:cs typeface="Verdana" panose="020B0604030504040204" pitchFamily="34" charset="0"/>
              </a:rPr>
              <a:t>Piktorial</a:t>
            </a:r>
            <a:r>
              <a:rPr lang="en-US" sz="2800" b="0" dirty="0">
                <a:latin typeface="Verdana" panose="020B0604030504040204" pitchFamily="34" charset="0"/>
                <a:ea typeface="Verdana" panose="020B0604030504040204" pitchFamily="34" charset="0"/>
                <a:cs typeface="Verdana" panose="020B0604030504040204" pitchFamily="34" charset="0"/>
              </a:rPr>
              <a:t> </a:t>
            </a:r>
            <a:r>
              <a:rPr lang="en-US" sz="2800" b="0" dirty="0" err="1">
                <a:latin typeface="Verdana" panose="020B0604030504040204" pitchFamily="34" charset="0"/>
                <a:ea typeface="Verdana" panose="020B0604030504040204" pitchFamily="34" charset="0"/>
                <a:cs typeface="Verdana" panose="020B0604030504040204" pitchFamily="34" charset="0"/>
              </a:rPr>
              <a:t>Isometris</a:t>
            </a:r>
            <a:br>
              <a:rPr lang="en-US" sz="2800" b="0" dirty="0">
                <a:latin typeface="Verdana" panose="020B0604030504040204" pitchFamily="34" charset="0"/>
                <a:ea typeface="Verdana" panose="020B0604030504040204" pitchFamily="34" charset="0"/>
                <a:cs typeface="Verdana" panose="020B0604030504040204" pitchFamily="34" charset="0"/>
              </a:rPr>
            </a:br>
            <a:r>
              <a:rPr lang="en-US" sz="2800" b="0" dirty="0" err="1">
                <a:latin typeface="Verdana" panose="020B0604030504040204" pitchFamily="34" charset="0"/>
                <a:ea typeface="Verdana" panose="020B0604030504040204" pitchFamily="34" charset="0"/>
                <a:cs typeface="Verdana" panose="020B0604030504040204" pitchFamily="34" charset="0"/>
              </a:rPr>
              <a:t>Proyeksi</a:t>
            </a:r>
            <a:r>
              <a:rPr lang="en-US" sz="2800" b="0" dirty="0">
                <a:latin typeface="Verdana" panose="020B0604030504040204" pitchFamily="34" charset="0"/>
                <a:ea typeface="Verdana" panose="020B0604030504040204" pitchFamily="34" charset="0"/>
                <a:cs typeface="Verdana" panose="020B0604030504040204" pitchFamily="34" charset="0"/>
              </a:rPr>
              <a:t> </a:t>
            </a:r>
            <a:r>
              <a:rPr lang="en-US" sz="2800" b="0" dirty="0" err="1">
                <a:latin typeface="Verdana" panose="020B0604030504040204" pitchFamily="34" charset="0"/>
                <a:ea typeface="Verdana" panose="020B0604030504040204" pitchFamily="34" charset="0"/>
                <a:cs typeface="Verdana" panose="020B0604030504040204" pitchFamily="34" charset="0"/>
              </a:rPr>
              <a:t>Piktorial</a:t>
            </a:r>
            <a:r>
              <a:rPr lang="en-US" sz="2800" b="0" dirty="0">
                <a:latin typeface="Verdana" panose="020B0604030504040204" pitchFamily="34" charset="0"/>
                <a:ea typeface="Verdana" panose="020B0604030504040204" pitchFamily="34" charset="0"/>
                <a:cs typeface="Verdana" panose="020B0604030504040204" pitchFamily="34" charset="0"/>
              </a:rPr>
              <a:t> </a:t>
            </a:r>
            <a:r>
              <a:rPr lang="en-US" sz="2800" b="0" dirty="0" err="1">
                <a:latin typeface="Verdana" panose="020B0604030504040204" pitchFamily="34" charset="0"/>
                <a:ea typeface="Verdana" panose="020B0604030504040204" pitchFamily="34" charset="0"/>
                <a:cs typeface="Verdana" panose="020B0604030504040204" pitchFamily="34" charset="0"/>
              </a:rPr>
              <a:t>Aksonometri</a:t>
            </a:r>
            <a:br>
              <a:rPr lang="en-US" sz="2800" b="0" dirty="0">
                <a:latin typeface="Verdana" panose="020B0604030504040204" pitchFamily="34" charset="0"/>
                <a:ea typeface="Verdana" panose="020B0604030504040204" pitchFamily="34" charset="0"/>
                <a:cs typeface="Verdana" panose="020B0604030504040204" pitchFamily="34" charset="0"/>
              </a:rPr>
            </a:br>
            <a:r>
              <a:rPr lang="en-US" sz="2800" b="0" dirty="0" err="1">
                <a:latin typeface="Verdana" panose="020B0604030504040204" pitchFamily="34" charset="0"/>
                <a:ea typeface="Verdana" panose="020B0604030504040204" pitchFamily="34" charset="0"/>
                <a:cs typeface="Verdana" panose="020B0604030504040204" pitchFamily="34" charset="0"/>
              </a:rPr>
              <a:t>Proyeksi</a:t>
            </a:r>
            <a:r>
              <a:rPr lang="en-US" sz="2800" b="0" dirty="0">
                <a:latin typeface="Verdana" panose="020B0604030504040204" pitchFamily="34" charset="0"/>
                <a:ea typeface="Verdana" panose="020B0604030504040204" pitchFamily="34" charset="0"/>
                <a:cs typeface="Verdana" panose="020B0604030504040204" pitchFamily="34" charset="0"/>
              </a:rPr>
              <a:t> </a:t>
            </a:r>
            <a:r>
              <a:rPr lang="en-US" sz="2800" b="0" dirty="0" err="1">
                <a:latin typeface="Verdana" panose="020B0604030504040204" pitchFamily="34" charset="0"/>
                <a:ea typeface="Verdana" panose="020B0604030504040204" pitchFamily="34" charset="0"/>
                <a:cs typeface="Verdana" panose="020B0604030504040204" pitchFamily="34" charset="0"/>
              </a:rPr>
              <a:t>Piktorial</a:t>
            </a:r>
            <a:r>
              <a:rPr lang="en-US" sz="2800" b="0" dirty="0">
                <a:latin typeface="Verdana" panose="020B0604030504040204" pitchFamily="34" charset="0"/>
                <a:ea typeface="Verdana" panose="020B0604030504040204" pitchFamily="34" charset="0"/>
                <a:cs typeface="Verdana" panose="020B0604030504040204" pitchFamily="34" charset="0"/>
              </a:rPr>
              <a:t> </a:t>
            </a:r>
            <a:r>
              <a:rPr lang="en-US" sz="2800" b="0" dirty="0" err="1">
                <a:latin typeface="Verdana" panose="020B0604030504040204" pitchFamily="34" charset="0"/>
                <a:ea typeface="Verdana" panose="020B0604030504040204" pitchFamily="34" charset="0"/>
                <a:cs typeface="Verdana" panose="020B0604030504040204" pitchFamily="34" charset="0"/>
              </a:rPr>
              <a:t>Dimetri</a:t>
            </a:r>
            <a:br>
              <a:rPr lang="en-US" sz="2800" b="0" dirty="0">
                <a:latin typeface="Verdana" panose="020B0604030504040204" pitchFamily="34" charset="0"/>
                <a:ea typeface="Verdana" panose="020B0604030504040204" pitchFamily="34" charset="0"/>
                <a:cs typeface="Verdana" panose="020B0604030504040204" pitchFamily="34" charset="0"/>
              </a:rPr>
            </a:br>
            <a:r>
              <a:rPr lang="en-US" sz="2800" b="0" dirty="0" err="1">
                <a:latin typeface="Verdana" panose="020B0604030504040204" pitchFamily="34" charset="0"/>
                <a:ea typeface="Verdana" panose="020B0604030504040204" pitchFamily="34" charset="0"/>
                <a:cs typeface="Verdana" panose="020B0604030504040204" pitchFamily="34" charset="0"/>
              </a:rPr>
              <a:t>Proyeksi</a:t>
            </a:r>
            <a:r>
              <a:rPr lang="en-US" sz="2800" b="0" dirty="0">
                <a:latin typeface="Verdana" panose="020B0604030504040204" pitchFamily="34" charset="0"/>
                <a:ea typeface="Verdana" panose="020B0604030504040204" pitchFamily="34" charset="0"/>
                <a:cs typeface="Verdana" panose="020B0604030504040204" pitchFamily="34" charset="0"/>
              </a:rPr>
              <a:t> </a:t>
            </a:r>
            <a:r>
              <a:rPr lang="en-US" sz="2800" b="0" dirty="0" err="1">
                <a:latin typeface="Verdana" panose="020B0604030504040204" pitchFamily="34" charset="0"/>
                <a:ea typeface="Verdana" panose="020B0604030504040204" pitchFamily="34" charset="0"/>
                <a:cs typeface="Verdana" panose="020B0604030504040204" pitchFamily="34" charset="0"/>
              </a:rPr>
              <a:t>Piktorial</a:t>
            </a:r>
            <a:r>
              <a:rPr lang="en-US" sz="2800" b="0" dirty="0">
                <a:latin typeface="Verdana" panose="020B0604030504040204" pitchFamily="34" charset="0"/>
                <a:ea typeface="Verdana" panose="020B0604030504040204" pitchFamily="34" charset="0"/>
                <a:cs typeface="Verdana" panose="020B0604030504040204" pitchFamily="34" charset="0"/>
              </a:rPr>
              <a:t> </a:t>
            </a:r>
            <a:r>
              <a:rPr lang="en-US" sz="2800" b="0" dirty="0" err="1">
                <a:latin typeface="Verdana" panose="020B0604030504040204" pitchFamily="34" charset="0"/>
                <a:ea typeface="Verdana" panose="020B0604030504040204" pitchFamily="34" charset="0"/>
                <a:cs typeface="Verdana" panose="020B0604030504040204" pitchFamily="34" charset="0"/>
              </a:rPr>
              <a:t>Trimetri</a:t>
            </a:r>
            <a:br>
              <a:rPr lang="en-US" sz="2800" b="0" dirty="0">
                <a:latin typeface="Verdana" panose="020B0604030504040204" pitchFamily="34" charset="0"/>
                <a:ea typeface="Verdana" panose="020B0604030504040204" pitchFamily="34" charset="0"/>
                <a:cs typeface="Verdana" panose="020B0604030504040204" pitchFamily="34" charset="0"/>
              </a:rPr>
            </a:br>
            <a:r>
              <a:rPr lang="en-US" sz="2800" b="0" dirty="0" err="1">
                <a:latin typeface="Verdana" panose="020B0604030504040204" pitchFamily="34" charset="0"/>
                <a:ea typeface="Verdana" panose="020B0604030504040204" pitchFamily="34" charset="0"/>
                <a:cs typeface="Verdana" panose="020B0604030504040204" pitchFamily="34" charset="0"/>
              </a:rPr>
              <a:t>Proyeksi</a:t>
            </a:r>
            <a:r>
              <a:rPr lang="en-US" sz="2800" b="0" dirty="0">
                <a:latin typeface="Verdana" panose="020B0604030504040204" pitchFamily="34" charset="0"/>
                <a:ea typeface="Verdana" panose="020B0604030504040204" pitchFamily="34" charset="0"/>
                <a:cs typeface="Verdana" panose="020B0604030504040204" pitchFamily="34" charset="0"/>
              </a:rPr>
              <a:t> </a:t>
            </a:r>
            <a:r>
              <a:rPr lang="en-US" sz="2800" b="0" dirty="0" err="1">
                <a:latin typeface="Verdana" panose="020B0604030504040204" pitchFamily="34" charset="0"/>
                <a:ea typeface="Verdana" panose="020B0604030504040204" pitchFamily="34" charset="0"/>
                <a:cs typeface="Verdana" panose="020B0604030504040204" pitchFamily="34" charset="0"/>
              </a:rPr>
              <a:t>Piktorial</a:t>
            </a:r>
            <a:r>
              <a:rPr lang="en-US" sz="2800" b="0" dirty="0">
                <a:latin typeface="Verdana" panose="020B0604030504040204" pitchFamily="34" charset="0"/>
                <a:ea typeface="Verdana" panose="020B0604030504040204" pitchFamily="34" charset="0"/>
                <a:cs typeface="Verdana" panose="020B0604030504040204" pitchFamily="34" charset="0"/>
              </a:rPr>
              <a:t> Miring</a:t>
            </a:r>
            <a:br>
              <a:rPr lang="en-US" sz="2800" b="0" dirty="0">
                <a:latin typeface="Verdana" panose="020B0604030504040204" pitchFamily="34" charset="0"/>
                <a:ea typeface="Verdana" panose="020B0604030504040204" pitchFamily="34" charset="0"/>
                <a:cs typeface="Verdana" panose="020B0604030504040204" pitchFamily="34" charset="0"/>
              </a:rPr>
            </a:br>
            <a:r>
              <a:rPr lang="en-US" sz="2800" b="0" dirty="0">
                <a:latin typeface="Verdana" panose="020B0604030504040204" pitchFamily="34" charset="0"/>
                <a:ea typeface="Verdana" panose="020B0604030504040204" pitchFamily="34" charset="0"/>
                <a:cs typeface="Verdana" panose="020B0604030504040204" pitchFamily="34" charset="0"/>
              </a:rPr>
              <a:t>Gambar </a:t>
            </a:r>
            <a:r>
              <a:rPr lang="en-US" sz="2800" b="0" dirty="0" err="1">
                <a:latin typeface="Verdana" panose="020B0604030504040204" pitchFamily="34" charset="0"/>
                <a:ea typeface="Verdana" panose="020B0604030504040204" pitchFamily="34" charset="0"/>
                <a:cs typeface="Verdana" panose="020B0604030504040204" pitchFamily="34" charset="0"/>
              </a:rPr>
              <a:t>Perspektif</a:t>
            </a:r>
            <a:br>
              <a:rPr lang="en-US" sz="2800" b="0" dirty="0">
                <a:latin typeface="Verdana" panose="020B0604030504040204" pitchFamily="34" charset="0"/>
                <a:ea typeface="Verdana" panose="020B0604030504040204" pitchFamily="34" charset="0"/>
                <a:cs typeface="Verdana" panose="020B0604030504040204" pitchFamily="34" charset="0"/>
              </a:rPr>
            </a:br>
            <a:endParaRPr lang="en-US" sz="2800" b="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 Placeholder 2">
            <a:extLst>
              <a:ext uri="{FF2B5EF4-FFF2-40B4-BE49-F238E27FC236}">
                <a16:creationId xmlns:a16="http://schemas.microsoft.com/office/drawing/2014/main" id="{7C1BCD1D-2814-4742-B0E9-D2CD83C9AC40}"/>
              </a:ext>
            </a:extLst>
          </p:cNvPr>
          <p:cNvSpPr>
            <a:spLocks noGrp="1"/>
          </p:cNvSpPr>
          <p:nvPr>
            <p:ph type="body" idx="1"/>
          </p:nvPr>
        </p:nvSpPr>
        <p:spPr>
          <a:xfrm>
            <a:off x="1621260" y="4509120"/>
            <a:ext cx="6789420" cy="2088232"/>
          </a:xfrm>
        </p:spPr>
        <p:txBody>
          <a:bodyPr>
            <a:normAutofit/>
          </a:bodyPr>
          <a:lstStyle/>
          <a:p>
            <a:r>
              <a:rPr lang="en-US" sz="2800" b="1" dirty="0" err="1">
                <a:solidFill>
                  <a:schemeClr val="tx1"/>
                </a:solidFill>
              </a:rPr>
              <a:t>Proyeksi</a:t>
            </a:r>
            <a:r>
              <a:rPr lang="en-US" sz="2800" b="1" dirty="0">
                <a:solidFill>
                  <a:schemeClr val="tx1"/>
                </a:solidFill>
              </a:rPr>
              <a:t> </a:t>
            </a:r>
            <a:r>
              <a:rPr lang="en-US" sz="2800" b="1" dirty="0" err="1">
                <a:solidFill>
                  <a:schemeClr val="tx1"/>
                </a:solidFill>
              </a:rPr>
              <a:t>Ortogonal</a:t>
            </a:r>
            <a:r>
              <a:rPr lang="en-US" sz="2800" b="1" dirty="0">
                <a:solidFill>
                  <a:schemeClr val="tx1"/>
                </a:solidFill>
              </a:rPr>
              <a:t> </a:t>
            </a:r>
          </a:p>
          <a:p>
            <a:r>
              <a:rPr lang="en-US" sz="2000" dirty="0" err="1">
                <a:solidFill>
                  <a:schemeClr val="tx1"/>
                </a:solidFill>
              </a:rPr>
              <a:t>Proyeksi</a:t>
            </a:r>
            <a:r>
              <a:rPr lang="en-US" sz="2000" dirty="0">
                <a:solidFill>
                  <a:schemeClr val="tx1"/>
                </a:solidFill>
              </a:rPr>
              <a:t> Amerika</a:t>
            </a:r>
          </a:p>
          <a:p>
            <a:r>
              <a:rPr lang="en-US" sz="2000" dirty="0" err="1">
                <a:solidFill>
                  <a:schemeClr val="tx1"/>
                </a:solidFill>
              </a:rPr>
              <a:t>Proyeksi</a:t>
            </a:r>
            <a:r>
              <a:rPr lang="en-US" sz="2000" dirty="0">
                <a:solidFill>
                  <a:schemeClr val="tx1"/>
                </a:solidFill>
              </a:rPr>
              <a:t> </a:t>
            </a:r>
            <a:r>
              <a:rPr lang="en-US" sz="2000" dirty="0" err="1">
                <a:solidFill>
                  <a:schemeClr val="tx1"/>
                </a:solidFill>
              </a:rPr>
              <a:t>Eropa</a:t>
            </a:r>
            <a:endParaRPr lang="en-US" sz="2000" dirty="0">
              <a:solidFill>
                <a:schemeClr val="tx1"/>
              </a:solidFill>
            </a:endParaRPr>
          </a:p>
          <a:p>
            <a:endParaRPr lang="en-US" dirty="0"/>
          </a:p>
        </p:txBody>
      </p:sp>
    </p:spTree>
    <p:extLst>
      <p:ext uri="{BB962C8B-B14F-4D97-AF65-F5344CB8AC3E}">
        <p14:creationId xmlns:p14="http://schemas.microsoft.com/office/powerpoint/2010/main" val="1401914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a:normAutofit fontScale="90000"/>
          </a:bodyPr>
          <a:lstStyle/>
          <a:p>
            <a:pPr marL="0" indent="0"/>
            <a:br>
              <a:rPr lang="id-ID" dirty="0">
                <a:solidFill>
                  <a:srgbClr val="FF0000"/>
                </a:solidFill>
              </a:rPr>
            </a:br>
            <a:r>
              <a:rPr lang="id-ID" sz="4900" b="1" dirty="0">
                <a:solidFill>
                  <a:schemeClr val="bg1"/>
                </a:solidFill>
                <a:latin typeface="Arial" pitchFamily="34" charset="0"/>
                <a:cs typeface="Arial" pitchFamily="34" charset="0"/>
              </a:rPr>
              <a:t>Proyeksi Piktorial</a:t>
            </a:r>
            <a:br>
              <a:rPr lang="id-ID" sz="4900" b="1" dirty="0">
                <a:solidFill>
                  <a:srgbClr val="FF0000"/>
                </a:solidFill>
              </a:rPr>
            </a:br>
            <a:endParaRPr lang="id-ID" sz="4900" b="1" dirty="0">
              <a:solidFill>
                <a:srgbClr val="FF0000"/>
              </a:solidFill>
            </a:endParaRPr>
          </a:p>
        </p:txBody>
      </p:sp>
      <p:sp>
        <p:nvSpPr>
          <p:cNvPr id="3" name="Content Placeholder 2"/>
          <p:cNvSpPr>
            <a:spLocks noGrp="1"/>
          </p:cNvSpPr>
          <p:nvPr>
            <p:ph idx="1"/>
          </p:nvPr>
        </p:nvSpPr>
        <p:spPr>
          <a:xfrm>
            <a:off x="685800" y="2121408"/>
            <a:ext cx="7772400" cy="4547952"/>
          </a:xfrm>
          <a:solidFill>
            <a:srgbClr val="B2B2B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0" indent="0" algn="just">
              <a:buNone/>
            </a:pPr>
            <a:r>
              <a:rPr lang="id-ID" sz="3200" dirty="0">
                <a:latin typeface="Arial" pitchFamily="34" charset="0"/>
                <a:cs typeface="Arial" pitchFamily="34" charset="0"/>
              </a:rPr>
              <a:t>Proyeksi piktorial adalah cara menampilkan gambar benda yang mendekati bentuk dan ukuran sebenarnya secara tiga dimensi, dengan pandangan tunggal. Gambar piktorial disebut juga gambar ilustrasi, tetapi tidak semua gambar ilustrasi termasuk gambar piktorial.</a:t>
            </a:r>
          </a:p>
        </p:txBody>
      </p:sp>
      <p:sp>
        <p:nvSpPr>
          <p:cNvPr id="4" name="Action Button: Home 3">
            <a:hlinkClick r:id="rId2" action="ppaction://hlinksldjump" highlightClick="1"/>
          </p:cNvPr>
          <p:cNvSpPr/>
          <p:nvPr/>
        </p:nvSpPr>
        <p:spPr>
          <a:xfrm>
            <a:off x="107504" y="6309320"/>
            <a:ext cx="432048" cy="4320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04776690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lvl="0"/>
            <a:br>
              <a:rPr lang="id-ID" dirty="0">
                <a:solidFill>
                  <a:schemeClr val="accent6">
                    <a:lumMod val="75000"/>
                  </a:schemeClr>
                </a:solidFill>
              </a:rPr>
            </a:br>
            <a:r>
              <a:rPr lang="id-ID" b="1" dirty="0">
                <a:latin typeface="Arial" pitchFamily="34" charset="0"/>
                <a:cs typeface="Arial" pitchFamily="34" charset="0"/>
              </a:rPr>
              <a:t>Proyeksi Piktorial Aksonometri</a:t>
            </a:r>
            <a:br>
              <a:rPr lang="id-ID" b="1" dirty="0">
                <a:latin typeface="Arial" pitchFamily="34" charset="0"/>
                <a:cs typeface="Arial" pitchFamily="34" charset="0"/>
              </a:rPr>
            </a:br>
            <a:endParaRPr lang="id-ID" b="1" dirty="0">
              <a:latin typeface="Arial" pitchFamily="34" charset="0"/>
              <a:cs typeface="Arial" pitchFamily="34" charset="0"/>
            </a:endParaRPr>
          </a:p>
        </p:txBody>
      </p:sp>
      <p:sp>
        <p:nvSpPr>
          <p:cNvPr id="3" name="Content Placeholder 2"/>
          <p:cNvSpPr>
            <a:spLocks noGrp="1"/>
          </p:cNvSpPr>
          <p:nvPr>
            <p:ph idx="1"/>
          </p:nvPr>
        </p:nvSpPr>
        <p:spPr>
          <a:xfrm>
            <a:off x="467544" y="1628800"/>
            <a:ext cx="8229600" cy="4525963"/>
          </a:xfrm>
          <a:solidFill>
            <a:srgbClr val="CC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indent="0">
              <a:buNone/>
            </a:pPr>
            <a:r>
              <a:rPr lang="id-ID" sz="3200" dirty="0">
                <a:latin typeface="Arial" pitchFamily="34" charset="0"/>
                <a:cs typeface="Arial" pitchFamily="34" charset="0"/>
              </a:rPr>
              <a:t>Proyeksi aksonometri merupakan salah satu jenis proyeksi piktorial. Proyeksi ini merupakan proyeksi gambar dimana bidang-bidang atau tepi benda dimiringkan terhadap bidang proyeksi, maka tiga muka dari benda tersebut akan terlihat serentak dan memberikan gambaran bentuk benda seperti sebenarnya.</a:t>
            </a:r>
            <a:br>
              <a:rPr lang="id-ID" dirty="0">
                <a:latin typeface="Arial" pitchFamily="34" charset="0"/>
                <a:cs typeface="Arial" pitchFamily="34" charset="0"/>
              </a:rPr>
            </a:br>
            <a:endParaRPr lang="id-ID" dirty="0">
              <a:latin typeface="Arial" pitchFamily="34" charset="0"/>
              <a:cs typeface="Arial" pitchFamily="34" charset="0"/>
            </a:endParaRPr>
          </a:p>
        </p:txBody>
      </p:sp>
      <p:sp>
        <p:nvSpPr>
          <p:cNvPr id="4" name="Action Button: Home 3">
            <a:hlinkClick r:id="rId2" action="ppaction://hlinksldjump" highlightClick="1"/>
          </p:cNvPr>
          <p:cNvSpPr/>
          <p:nvPr/>
        </p:nvSpPr>
        <p:spPr>
          <a:xfrm>
            <a:off x="35496" y="6309320"/>
            <a:ext cx="432048" cy="4320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0648452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CFF"/>
          </a:solidFill>
        </p:spPr>
        <p:style>
          <a:lnRef idx="0">
            <a:schemeClr val="accent5"/>
          </a:lnRef>
          <a:fillRef idx="3">
            <a:schemeClr val="accent5"/>
          </a:fillRef>
          <a:effectRef idx="3">
            <a:schemeClr val="accent5"/>
          </a:effectRef>
          <a:fontRef idx="minor">
            <a:schemeClr val="lt1"/>
          </a:fontRef>
        </p:style>
        <p:txBody>
          <a:bodyPr>
            <a:normAutofit fontScale="90000"/>
          </a:bodyPr>
          <a:lstStyle/>
          <a:p>
            <a:pPr lvl="0"/>
            <a:br>
              <a:rPr lang="id-ID" dirty="0">
                <a:solidFill>
                  <a:schemeClr val="bg1"/>
                </a:solidFill>
              </a:rPr>
            </a:br>
            <a:r>
              <a:rPr lang="id-ID" b="1" dirty="0">
                <a:solidFill>
                  <a:schemeClr val="tx1"/>
                </a:solidFill>
                <a:latin typeface="Arial" pitchFamily="34" charset="0"/>
                <a:cs typeface="Arial" pitchFamily="34" charset="0"/>
              </a:rPr>
              <a:t>Proyeksi Piktorial Isometris</a:t>
            </a:r>
            <a:br>
              <a:rPr lang="id-ID" b="1" dirty="0">
                <a:solidFill>
                  <a:schemeClr val="tx1"/>
                </a:solidFill>
                <a:latin typeface="Arial" pitchFamily="34" charset="0"/>
                <a:cs typeface="Arial" pitchFamily="34" charset="0"/>
              </a:rPr>
            </a:br>
            <a:endParaRPr lang="id-ID"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685800" y="2492896"/>
            <a:ext cx="4678288" cy="3816424"/>
          </a:xfrm>
          <a:solidFill>
            <a:srgbClr val="CC00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77500" lnSpcReduction="20000"/>
          </a:bodyPr>
          <a:lstStyle/>
          <a:p>
            <a:pPr marL="0" indent="0">
              <a:buNone/>
            </a:pPr>
            <a:r>
              <a:rPr lang="id-ID" sz="2800" dirty="0">
                <a:solidFill>
                  <a:schemeClr val="bg1"/>
                </a:solidFill>
                <a:latin typeface="Arial" pitchFamily="34" charset="0"/>
                <a:cs typeface="Arial" pitchFamily="34" charset="0"/>
              </a:rPr>
              <a:t>Proyeksi </a:t>
            </a:r>
            <a:r>
              <a:rPr lang="id-ID" sz="2800" dirty="0" err="1">
                <a:solidFill>
                  <a:schemeClr val="bg1"/>
                </a:solidFill>
                <a:latin typeface="Arial" pitchFamily="34" charset="0"/>
                <a:cs typeface="Arial" pitchFamily="34" charset="0"/>
              </a:rPr>
              <a:t>isometri</a:t>
            </a:r>
            <a:r>
              <a:rPr lang="id-ID" sz="2800" dirty="0">
                <a:solidFill>
                  <a:schemeClr val="bg1"/>
                </a:solidFill>
                <a:latin typeface="Arial" pitchFamily="34" charset="0"/>
                <a:cs typeface="Arial" pitchFamily="34" charset="0"/>
              </a:rPr>
              <a:t> menyajikan benda dengan tepat, karena panjang garis pada sumbu-sumbunya menggambarkan panjang sebenarnya. Cara menggambarnya sangat sederhana karena tidak ada ukuran-ukuran benda yang mengalami skala </a:t>
            </a:r>
            <a:r>
              <a:rPr lang="id-ID" sz="2800" dirty="0" err="1">
                <a:solidFill>
                  <a:schemeClr val="bg1"/>
                </a:solidFill>
                <a:latin typeface="Arial" pitchFamily="34" charset="0"/>
                <a:cs typeface="Arial" pitchFamily="34" charset="0"/>
              </a:rPr>
              <a:t>perpendekan</a:t>
            </a:r>
            <a:r>
              <a:rPr lang="id-ID" sz="2800" dirty="0">
                <a:solidFill>
                  <a:schemeClr val="bg1"/>
                </a:solidFill>
                <a:latin typeface="Arial" pitchFamily="34" charset="0"/>
                <a:cs typeface="Arial" pitchFamily="34" charset="0"/>
              </a:rPr>
              <a:t>.  Gambar menampilkan kedudukan sumbu-sumbu </a:t>
            </a:r>
            <a:r>
              <a:rPr lang="id-ID" sz="2800" dirty="0" err="1">
                <a:solidFill>
                  <a:schemeClr val="bg1"/>
                </a:solidFill>
                <a:latin typeface="Arial" pitchFamily="34" charset="0"/>
                <a:cs typeface="Arial" pitchFamily="34" charset="0"/>
              </a:rPr>
              <a:t>isometri</a:t>
            </a:r>
            <a:r>
              <a:rPr lang="id-ID" sz="2800" dirty="0">
                <a:solidFill>
                  <a:schemeClr val="bg1"/>
                </a:solidFill>
                <a:latin typeface="Arial" pitchFamily="34" charset="0"/>
                <a:cs typeface="Arial" pitchFamily="34" charset="0"/>
              </a:rPr>
              <a:t>, yang dapat dipilih sesuai dengan tujuan dan hasil yang akan memberikan kesan gambar paling jelas.</a:t>
            </a:r>
            <a:br>
              <a:rPr lang="id-ID" dirty="0"/>
            </a:br>
            <a:br>
              <a:rPr lang="id-ID" dirty="0"/>
            </a:br>
            <a:endParaRPr lang="id-ID" dirty="0"/>
          </a:p>
        </p:txBody>
      </p:sp>
      <p:sp>
        <p:nvSpPr>
          <p:cNvPr id="4" name="Action Button: Home 3">
            <a:hlinkClick r:id="rId2" action="ppaction://hlinksldjump" highlightClick="1"/>
          </p:cNvPr>
          <p:cNvSpPr/>
          <p:nvPr/>
        </p:nvSpPr>
        <p:spPr>
          <a:xfrm>
            <a:off x="107504" y="6309320"/>
            <a:ext cx="432048" cy="4320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050" name="Picture 2">
            <a:extLst>
              <a:ext uri="{FF2B5EF4-FFF2-40B4-BE49-F238E27FC236}">
                <a16:creationId xmlns:a16="http://schemas.microsoft.com/office/drawing/2014/main" id="{CC0490AE-6E2C-764D-A6BC-458562337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780928"/>
            <a:ext cx="3620974"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4552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3">
                                            <p:bg/>
                                          </p:spTgt>
                                        </p:tgtEl>
                                        <p:attrNameLst>
                                          <p:attrName>style.visibility</p:attrName>
                                        </p:attrNameLst>
                                      </p:cBhvr>
                                      <p:to>
                                        <p:strVal val="visible"/>
                                      </p:to>
                                    </p:set>
                                    <p:set>
                                      <p:cBhvr>
                                        <p:cTn id="16" dur="114" fill="hold">
                                          <p:stCondLst>
                                            <p:cond delay="0"/>
                                          </p:stCondLst>
                                        </p:cTn>
                                        <p:tgtEl>
                                          <p:spTgt spid="3">
                                            <p:bg/>
                                          </p:spTgt>
                                        </p:tgtEl>
                                        <p:attrNameLst>
                                          <p:attrName>style.rotation</p:attrName>
                                        </p:attrNameLst>
                                      </p:cBhvr>
                                      <p:to>
                                        <p:strVal val="-45.0"/>
                                      </p:to>
                                    </p:set>
                                    <p:anim calcmode="lin" valueType="num">
                                      <p:cBhvr>
                                        <p:cTn id="17" dur="114" fill="hold">
                                          <p:stCondLst>
                                            <p:cond delay="114"/>
                                          </p:stCondLst>
                                        </p:cTn>
                                        <p:tgtEl>
                                          <p:spTgt spid="3">
                                            <p:bg/>
                                          </p:spTgt>
                                        </p:tgtEl>
                                        <p:attrNameLst>
                                          <p:attrName>style.rotation</p:attrName>
                                        </p:attrNameLst>
                                      </p:cBhvr>
                                      <p:tavLst>
                                        <p:tav tm="0">
                                          <p:val>
                                            <p:fltVal val="-45"/>
                                          </p:val>
                                        </p:tav>
                                        <p:tav tm="69900">
                                          <p:val>
                                            <p:fltVal val="45"/>
                                          </p:val>
                                        </p:tav>
                                        <p:tav tm="100000">
                                          <p:val>
                                            <p:fltVal val="0"/>
                                          </p:val>
                                        </p:tav>
                                      </p:tavLst>
                                    </p:anim>
                                    <p:anim calcmode="lin" valueType="num">
                                      <p:cBhvr>
                                        <p:cTn id="18" dur="114" fill="hold">
                                          <p:stCondLst>
                                            <p:cond delay="0"/>
                                          </p:stCondLst>
                                        </p:cTn>
                                        <p:tgtEl>
                                          <p:spTgt spid="3">
                                            <p:bg/>
                                          </p:spTgt>
                                        </p:tgtEl>
                                        <p:attrNameLst>
                                          <p:attrName>ppt_y</p:attrName>
                                        </p:attrNameLst>
                                      </p:cBhvr>
                                      <p:tavLst>
                                        <p:tav tm="0">
                                          <p:val>
                                            <p:strVal val="#ppt_y-1"/>
                                          </p:val>
                                        </p:tav>
                                        <p:tav tm="100000">
                                          <p:val>
                                            <p:strVal val="#ppt_y-(0.354*#ppt_w-0.172*#ppt_h)"/>
                                          </p:val>
                                        </p:tav>
                                      </p:tavLst>
                                    </p:anim>
                                    <p:anim calcmode="lin" valueType="num">
                                      <p:cBhvr>
                                        <p:cTn id="19" dur="2" decel="50000" autoRev="1" fill="hold">
                                          <p:stCondLst>
                                            <p:cond delay="114"/>
                                          </p:stCondLst>
                                        </p:cTn>
                                        <p:tgtEl>
                                          <p:spTgt spid="3">
                                            <p:bg/>
                                          </p:spTgt>
                                        </p:tgtEl>
                                        <p:attrNameLst>
                                          <p:attrName>ppt_y</p:attrName>
                                        </p:attrNameLst>
                                      </p:cBhvr>
                                      <p:tavLst>
                                        <p:tav tm="0">
                                          <p:val>
                                            <p:strVal val="#ppt_y-(0.354*#ppt_w-0.172*#ppt_h)"/>
                                          </p:val>
                                        </p:tav>
                                        <p:tav tm="100000">
                                          <p:val>
                                            <p:strVal val="#ppt_y-(0.354*#ppt_w-0.172*#ppt_h)-#ppt_h/2"/>
                                          </p:val>
                                        </p:tav>
                                      </p:tavLst>
                                    </p:anim>
                                    <p:anim calcmode="lin" valueType="num">
                                      <p:cBhvr>
                                        <p:cTn id="20" dur="1" fill="hold">
                                          <p:stCondLst>
                                            <p:cond delay="249"/>
                                          </p:stCondLst>
                                        </p:cTn>
                                        <p:tgtEl>
                                          <p:spTgt spid="3">
                                            <p:bg/>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3">
                                            <p:txEl>
                                              <p:pRg st="0" end="0"/>
                                            </p:txEl>
                                          </p:spTgt>
                                        </p:tgtEl>
                                        <p:attrNameLst>
                                          <p:attrName>style.visibility</p:attrName>
                                        </p:attrNameLst>
                                      </p:cBhvr>
                                      <p:to>
                                        <p:strVal val="visible"/>
                                      </p:to>
                                    </p:set>
                                    <p:set>
                                      <p:cBhvr>
                                        <p:cTn id="25" dur="114" fill="hold">
                                          <p:stCondLst>
                                            <p:cond delay="0"/>
                                          </p:stCondLst>
                                        </p:cTn>
                                        <p:tgtEl>
                                          <p:spTgt spid="3">
                                            <p:txEl>
                                              <p:pRg st="0" end="0"/>
                                            </p:txEl>
                                          </p:spTgt>
                                        </p:tgtEl>
                                        <p:attrNameLst>
                                          <p:attrName>style.rotation</p:attrName>
                                        </p:attrNameLst>
                                      </p:cBhvr>
                                      <p:to>
                                        <p:strVal val="-45.0"/>
                                      </p:to>
                                    </p:set>
                                    <p:anim calcmode="lin" valueType="num">
                                      <p:cBhvr>
                                        <p:cTn id="26" dur="114" fill="hold">
                                          <p:stCondLst>
                                            <p:cond delay="114"/>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114"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28" dur="2" decel="50000" autoRev="1" fill="hold">
                                          <p:stCondLst>
                                            <p:cond delay="114"/>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 fill="hold">
                                          <p:stCondLst>
                                            <p:cond delay="249"/>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body" idx="1"/>
          </p:nvPr>
        </p:nvSpPr>
        <p:spPr>
          <a:xfrm>
            <a:off x="467544" y="692696"/>
            <a:ext cx="4040188" cy="1440161"/>
          </a:xfrm>
          <a:solidFill>
            <a:srgbClr val="FF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lvl="0"/>
            <a:r>
              <a:rPr lang="id-ID" sz="2800" dirty="0">
                <a:solidFill>
                  <a:schemeClr val="bg1"/>
                </a:solidFill>
                <a:latin typeface="Arial" pitchFamily="34" charset="0"/>
                <a:cs typeface="Arial" pitchFamily="34" charset="0"/>
              </a:rPr>
              <a:t>Proyeksi </a:t>
            </a:r>
            <a:r>
              <a:rPr lang="id-ID" sz="2800" dirty="0" err="1">
                <a:solidFill>
                  <a:schemeClr val="bg1"/>
                </a:solidFill>
                <a:latin typeface="Arial" pitchFamily="34" charset="0"/>
                <a:cs typeface="Arial" pitchFamily="34" charset="0"/>
              </a:rPr>
              <a:t>Piktorial</a:t>
            </a:r>
            <a:r>
              <a:rPr lang="id-ID" sz="2800" dirty="0">
                <a:solidFill>
                  <a:schemeClr val="bg1"/>
                </a:solidFill>
                <a:latin typeface="Arial" pitchFamily="34" charset="0"/>
                <a:cs typeface="Arial" pitchFamily="34" charset="0"/>
              </a:rPr>
              <a:t> </a:t>
            </a:r>
            <a:r>
              <a:rPr lang="id-ID" sz="2800" dirty="0" err="1">
                <a:solidFill>
                  <a:schemeClr val="bg1"/>
                </a:solidFill>
                <a:latin typeface="Arial" pitchFamily="34" charset="0"/>
                <a:cs typeface="Arial" pitchFamily="34" charset="0"/>
              </a:rPr>
              <a:t>Dimetri</a:t>
            </a:r>
            <a:br>
              <a:rPr lang="id-ID" sz="2800" dirty="0">
                <a:solidFill>
                  <a:schemeClr val="bg1"/>
                </a:solidFill>
                <a:latin typeface="Arial" pitchFamily="34" charset="0"/>
                <a:cs typeface="Arial" pitchFamily="34" charset="0"/>
              </a:rPr>
            </a:br>
            <a:endParaRPr lang="id-ID" sz="2800" dirty="0">
              <a:latin typeface="Arial" pitchFamily="34" charset="0"/>
              <a:cs typeface="Arial" pitchFamily="34" charset="0"/>
            </a:endParaRPr>
          </a:p>
        </p:txBody>
      </p:sp>
      <p:sp>
        <p:nvSpPr>
          <p:cNvPr id="3" name="Content Placeholder 2"/>
          <p:cNvSpPr>
            <a:spLocks noGrp="1"/>
          </p:cNvSpPr>
          <p:nvPr>
            <p:ph sz="half" idx="2"/>
          </p:nvPr>
        </p:nvSpPr>
        <p:spPr>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indent="0">
              <a:buNone/>
            </a:pPr>
            <a:r>
              <a:rPr lang="id-ID" dirty="0">
                <a:latin typeface="Arial" pitchFamily="34" charset="0"/>
                <a:cs typeface="Arial" pitchFamily="34" charset="0"/>
              </a:rPr>
              <a:t>Proyeksi dimetri merupakan penyempurnaan dari gambar isometri, dimana garis-garis yang tumpang-tindih yang terdapat pada gambar isometri, pada gambar dimetri tidak kelihatan lagi.</a:t>
            </a:r>
          </a:p>
        </p:txBody>
      </p:sp>
      <p:sp>
        <p:nvSpPr>
          <p:cNvPr id="5" name="Text Placeholder 4"/>
          <p:cNvSpPr>
            <a:spLocks noGrp="1"/>
          </p:cNvSpPr>
          <p:nvPr>
            <p:ph type="body" sz="quarter" idx="3"/>
          </p:nvPr>
        </p:nvSpPr>
        <p:spPr>
          <a:xfrm>
            <a:off x="4644008" y="692697"/>
            <a:ext cx="4041775" cy="144016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normAutofit/>
          </a:bodyPr>
          <a:lstStyle/>
          <a:p>
            <a:r>
              <a:rPr lang="id-ID" sz="3000" dirty="0">
                <a:solidFill>
                  <a:schemeClr val="bg1"/>
                </a:solidFill>
                <a:latin typeface="Arial" pitchFamily="34" charset="0"/>
                <a:cs typeface="Arial" pitchFamily="34" charset="0"/>
              </a:rPr>
              <a:t>Proyeksi Piktorial Trimetri</a:t>
            </a:r>
            <a:br>
              <a:rPr lang="id-ID" sz="2800" dirty="0">
                <a:solidFill>
                  <a:schemeClr val="bg1"/>
                </a:solidFill>
                <a:latin typeface="Arial" pitchFamily="34" charset="0"/>
                <a:cs typeface="Arial" pitchFamily="34" charset="0"/>
              </a:rPr>
            </a:br>
            <a:endParaRPr lang="id-ID" sz="2800" dirty="0">
              <a:latin typeface="Arial" pitchFamily="34" charset="0"/>
              <a:cs typeface="Arial" pitchFamily="34" charset="0"/>
            </a:endParaRPr>
          </a:p>
        </p:txBody>
      </p:sp>
      <p:sp>
        <p:nvSpPr>
          <p:cNvPr id="6" name="Content Placeholder 5"/>
          <p:cNvSpPr>
            <a:spLocks noGrp="1"/>
          </p:cNvSpPr>
          <p:nvPr>
            <p:ph sz="quarter" idx="4"/>
          </p:nvPr>
        </p:nvSpPr>
        <p:spPr>
          <a:solidFill>
            <a:schemeClr val="accent5">
              <a:lumMod val="40000"/>
              <a:lumOff val="60000"/>
            </a:schemeClr>
          </a:solidFill>
          <a:ln>
            <a:solidFill>
              <a:schemeClr val="accent5">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indent="0">
              <a:buNone/>
            </a:pPr>
            <a:r>
              <a:rPr lang="id-ID" dirty="0">
                <a:latin typeface="Arial" pitchFamily="34" charset="0"/>
                <a:cs typeface="Arial" pitchFamily="34" charset="0"/>
              </a:rPr>
              <a:t>Proyeksi trimetri merupakan proyeksi yang berpatokan kepada</a:t>
            </a:r>
            <a:br>
              <a:rPr lang="id-ID" dirty="0">
                <a:latin typeface="Arial" pitchFamily="34" charset="0"/>
                <a:cs typeface="Arial" pitchFamily="34" charset="0"/>
              </a:rPr>
            </a:br>
            <a:r>
              <a:rPr lang="id-ID" dirty="0">
                <a:latin typeface="Arial" pitchFamily="34" charset="0"/>
                <a:cs typeface="Arial" pitchFamily="34" charset="0"/>
              </a:rPr>
              <a:t>besarnya sudut antara sumbu-sumbu (x,y,z) dan panjang garis sumbusumbu tersebut.</a:t>
            </a:r>
            <a:br>
              <a:rPr lang="id-ID" dirty="0">
                <a:latin typeface="Arial" pitchFamily="34" charset="0"/>
                <a:cs typeface="Arial" pitchFamily="34" charset="0"/>
              </a:rPr>
            </a:br>
            <a:endParaRPr lang="id-ID" dirty="0">
              <a:latin typeface="Arial" pitchFamily="34" charset="0"/>
              <a:cs typeface="Arial" pitchFamily="34" charset="0"/>
            </a:endParaRPr>
          </a:p>
        </p:txBody>
      </p:sp>
      <p:sp>
        <p:nvSpPr>
          <p:cNvPr id="9" name="Action Button: Home 8">
            <a:hlinkClick r:id="rId2" action="ppaction://hlinksldjump" highlightClick="1"/>
          </p:cNvPr>
          <p:cNvSpPr/>
          <p:nvPr/>
        </p:nvSpPr>
        <p:spPr>
          <a:xfrm>
            <a:off x="107504" y="6309320"/>
            <a:ext cx="432048" cy="4320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09112488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tgtEl>
                                          <p:spTgt spid="7">
                                            <p:bg/>
                                          </p:spTgt>
                                        </p:tgtEl>
                                      </p:cBhvr>
                                    </p:animEffect>
                                    <p:anim calcmode="lin" valueType="num">
                                      <p:cBhvr>
                                        <p:cTn id="8" dur="1000" fill="hold"/>
                                        <p:tgtEl>
                                          <p:spTgt spid="7">
                                            <p:bg/>
                                          </p:spTgt>
                                        </p:tgtEl>
                                        <p:attrNameLst>
                                          <p:attrName>ppt_x</p:attrName>
                                        </p:attrNameLst>
                                      </p:cBhvr>
                                      <p:tavLst>
                                        <p:tav tm="0">
                                          <p:val>
                                            <p:strVal val="#ppt_x"/>
                                          </p:val>
                                        </p:tav>
                                        <p:tav tm="100000">
                                          <p:val>
                                            <p:strVal val="#ppt_x"/>
                                          </p:val>
                                        </p:tav>
                                      </p:tavLst>
                                    </p:anim>
                                    <p:anim calcmode="lin" valueType="num">
                                      <p:cBhvr>
                                        <p:cTn id="9"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bg/>
                                          </p:spTgt>
                                        </p:tgtEl>
                                        <p:attrNameLst>
                                          <p:attrName>style.visibility</p:attrName>
                                        </p:attrNameLst>
                                      </p:cBhvr>
                                      <p:to>
                                        <p:strVal val="visible"/>
                                      </p:to>
                                    </p:set>
                                    <p:animEffect transition="in" filter="fade">
                                      <p:cBhvr>
                                        <p:cTn id="21" dur="1000"/>
                                        <p:tgtEl>
                                          <p:spTgt spid="5">
                                            <p:bg/>
                                          </p:spTgt>
                                        </p:tgtEl>
                                      </p:cBhvr>
                                    </p:animEffect>
                                    <p:anim calcmode="lin" valueType="num">
                                      <p:cBhvr>
                                        <p:cTn id="22" dur="1000" fill="hold"/>
                                        <p:tgtEl>
                                          <p:spTgt spid="5">
                                            <p:bg/>
                                          </p:spTgt>
                                        </p:tgtEl>
                                        <p:attrNameLst>
                                          <p:attrName>ppt_x</p:attrName>
                                        </p:attrNameLst>
                                      </p:cBhvr>
                                      <p:tavLst>
                                        <p:tav tm="0">
                                          <p:val>
                                            <p:strVal val="#ppt_x"/>
                                          </p:val>
                                        </p:tav>
                                        <p:tav tm="100000">
                                          <p:val>
                                            <p:strVal val="#ppt_x"/>
                                          </p:val>
                                        </p:tav>
                                      </p:tavLst>
                                    </p:anim>
                                    <p:anim calcmode="lin" valueType="num">
                                      <p:cBhvr>
                                        <p:cTn id="23"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bg/>
                                          </p:spTgt>
                                        </p:tgtEl>
                                        <p:attrNameLst>
                                          <p:attrName>style.visibility</p:attrName>
                                        </p:attrNameLst>
                                      </p:cBhvr>
                                      <p:to>
                                        <p:strVal val="visible"/>
                                      </p:to>
                                    </p:set>
                                    <p:animEffect transition="in" filter="barn(inVertical)">
                                      <p:cBhvr>
                                        <p:cTn id="35" dur="500"/>
                                        <p:tgtEl>
                                          <p:spTgt spid="3">
                                            <p:bg/>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barn(inVertical)">
                                      <p:cBhvr>
                                        <p:cTn id="40" dur="5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6">
                                            <p:bg/>
                                          </p:spTgt>
                                        </p:tgtEl>
                                        <p:attrNameLst>
                                          <p:attrName>style.visibility</p:attrName>
                                        </p:attrNameLst>
                                      </p:cBhvr>
                                      <p:to>
                                        <p:strVal val="visible"/>
                                      </p:to>
                                    </p:set>
                                    <p:animEffect transition="in" filter="barn(inVertical)">
                                      <p:cBhvr>
                                        <p:cTn id="45" dur="500"/>
                                        <p:tgtEl>
                                          <p:spTgt spid="6">
                                            <p:bg/>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Effect transition="in" filter="barn(inVertical)">
                                      <p:cBhvr>
                                        <p:cTn id="5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3" grpId="0" build="p" animBg="1"/>
      <p:bldP spid="5" grpId="0" build="p" animBg="1"/>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id-ID"/>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53320" y="3869804"/>
            <a:ext cx="6625580" cy="2055080"/>
          </a:xfr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32656"/>
            <a:ext cx="4889502" cy="299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Content Placeholder 8">
            <a:extLst>
              <a:ext uri="{FF2B5EF4-FFF2-40B4-BE49-F238E27FC236}">
                <a16:creationId xmlns:a16="http://schemas.microsoft.com/office/drawing/2014/main" id="{14792D2A-4864-F842-A12E-7E3968CF4CC0}"/>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654170" y="933116"/>
            <a:ext cx="3139282" cy="2394368"/>
          </a:xfrm>
        </p:spPr>
      </p:pic>
    </p:spTree>
    <p:extLst>
      <p:ext uri="{BB962C8B-B14F-4D97-AF65-F5344CB8AC3E}">
        <p14:creationId xmlns:p14="http://schemas.microsoft.com/office/powerpoint/2010/main" val="822139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ormAutofit fontScale="90000"/>
          </a:bodyPr>
          <a:lstStyle/>
          <a:p>
            <a:pPr lvl="0"/>
            <a:br>
              <a:rPr lang="id-ID" dirty="0">
                <a:solidFill>
                  <a:schemeClr val="bg1"/>
                </a:solidFill>
              </a:rPr>
            </a:br>
            <a:r>
              <a:rPr lang="id-ID" sz="4000" b="1" dirty="0">
                <a:solidFill>
                  <a:schemeClr val="bg1"/>
                </a:solidFill>
                <a:latin typeface="Arial" pitchFamily="34" charset="0"/>
                <a:cs typeface="Arial" pitchFamily="34" charset="0"/>
              </a:rPr>
              <a:t>Proyeksi Piktorial Miring (Oblique)</a:t>
            </a:r>
            <a:br>
              <a:rPr lang="id-ID" sz="4000" b="1" dirty="0">
                <a:solidFill>
                  <a:schemeClr val="bg1"/>
                </a:solidFill>
                <a:latin typeface="Arial" pitchFamily="34" charset="0"/>
                <a:cs typeface="Arial" pitchFamily="34" charset="0"/>
              </a:rPr>
            </a:br>
            <a:endParaRPr lang="id-ID" sz="4000" b="1" dirty="0">
              <a:latin typeface="Arial" pitchFamily="34" charset="0"/>
              <a:cs typeface="Arial" pitchFamily="34" charset="0"/>
            </a:endParaRPr>
          </a:p>
        </p:txBody>
      </p:sp>
      <p:sp>
        <p:nvSpPr>
          <p:cNvPr id="6" name="Content Placeholder 5"/>
          <p:cNvSpPr>
            <a:spLocks noGrp="1"/>
          </p:cNvSpPr>
          <p:nvPr>
            <p:ph idx="1"/>
          </p:nvPr>
        </p:nvSpPr>
        <p:spPr>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ormAutofit fontScale="85000" lnSpcReduction="10000"/>
          </a:bodyPr>
          <a:lstStyle/>
          <a:p>
            <a:pPr marL="0" indent="0">
              <a:buNone/>
            </a:pPr>
            <a:r>
              <a:rPr lang="id-ID" sz="3200" dirty="0">
                <a:solidFill>
                  <a:schemeClr val="tx1"/>
                </a:solidFill>
                <a:latin typeface="Arial" pitchFamily="34" charset="0"/>
                <a:cs typeface="Arial" pitchFamily="34" charset="0"/>
              </a:rPr>
              <a:t>Proyeksi miring merupakan proyeksi gambar dimana garis-garis proyeksi tidak tegak lurus bidang proyeksi, tetapi membentuk sudut sembarang (miring). Permukaan depan dari benda pada proyeksi ditempatkan dengan bidang kerja proyeksi sehingga bentuk permukaan depan tergambar seperti sebenarnya. Jika kedalaman benda sama dengan panjang sebenarnya disebut proyeksi miring cavalier, sedangkan untuk panjang kedalaman yang  diperpendek disebut dengan proyeksi miring cabinet.</a:t>
            </a:r>
            <a:br>
              <a:rPr lang="id-ID" dirty="0">
                <a:latin typeface="Arial" pitchFamily="34" charset="0"/>
                <a:cs typeface="Arial" pitchFamily="34" charset="0"/>
              </a:rPr>
            </a:br>
            <a:endParaRPr lang="id-ID" dirty="0">
              <a:latin typeface="Arial" pitchFamily="34" charset="0"/>
              <a:cs typeface="Arial" pitchFamily="34" charset="0"/>
            </a:endParaRPr>
          </a:p>
        </p:txBody>
      </p:sp>
      <p:sp>
        <p:nvSpPr>
          <p:cNvPr id="7" name="Action Button: Home 6">
            <a:hlinkClick r:id="rId2" action="ppaction://hlinksldjump" highlightClick="1"/>
          </p:cNvPr>
          <p:cNvSpPr/>
          <p:nvPr/>
        </p:nvSpPr>
        <p:spPr>
          <a:xfrm>
            <a:off x="107504" y="6309320"/>
            <a:ext cx="432048" cy="4320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2117360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wheel(1)">
                                      <p:cBhvr>
                                        <p:cTn id="12" dur="20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heel(1)">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docProps/app.xml><?xml version="1.0" encoding="utf-8"?>
<Properties xmlns="http://schemas.openxmlformats.org/officeDocument/2006/extended-properties" xmlns:vt="http://schemas.openxmlformats.org/officeDocument/2006/docPropsVTypes">
  <Template>{871F81F0-0EA1-F14A-A595-3E192E286DE2}tf10001070</Template>
  <TotalTime>204</TotalTime>
  <Words>613</Words>
  <Application>Microsoft Macintosh PowerPoint</Application>
  <PresentationFormat>On-screen Show (4:3)</PresentationFormat>
  <Paragraphs>28</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Black</vt:lpstr>
      <vt:lpstr>Calibri</vt:lpstr>
      <vt:lpstr>Rockwell Extra Bold</vt:lpstr>
      <vt:lpstr>Verdana</vt:lpstr>
      <vt:lpstr>Wingdings</vt:lpstr>
      <vt:lpstr>Wood Type</vt:lpstr>
      <vt:lpstr>Menggambar Proyeksi</vt:lpstr>
      <vt:lpstr>Pengertian Proyeksi</vt:lpstr>
      <vt:lpstr>Jenis - Jenis Proyeksi   Proyeksi Piktorial Proyeksi Piktorial Isometris Proyeksi Piktorial Aksonometri Proyeksi Piktorial Dimetri Proyeksi Piktorial Trimetri Proyeksi Piktorial Miring Gambar Perspektif </vt:lpstr>
      <vt:lpstr> Proyeksi Piktorial </vt:lpstr>
      <vt:lpstr> Proyeksi Piktorial Aksonometri </vt:lpstr>
      <vt:lpstr> Proyeksi Piktorial Isometris </vt:lpstr>
      <vt:lpstr>PowerPoint Presentation</vt:lpstr>
      <vt:lpstr>PowerPoint Presentation</vt:lpstr>
      <vt:lpstr> Proyeksi Piktorial Miring (Oblique) </vt:lpstr>
      <vt:lpstr> Gambar Perspektif </vt:lpstr>
      <vt:lpstr>Proyeksi Ortogonal </vt:lpstr>
      <vt:lpstr>Proyeksi Eropa</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PROYEKSI</dc:title>
  <dc:creator>USER</dc:creator>
  <cp:lastModifiedBy>Microsoft Office User</cp:lastModifiedBy>
  <cp:revision>17</cp:revision>
  <dcterms:created xsi:type="dcterms:W3CDTF">2016-07-23T11:31:21Z</dcterms:created>
  <dcterms:modified xsi:type="dcterms:W3CDTF">2023-03-14T03:17:57Z</dcterms:modified>
</cp:coreProperties>
</file>