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99" r:id="rId3"/>
    <p:sldId id="301" r:id="rId4"/>
    <p:sldId id="302" r:id="rId5"/>
    <p:sldId id="303" r:id="rId6"/>
    <p:sldId id="300" r:id="rId7"/>
  </p:sldIdLst>
  <p:sldSz cx="9144000" cy="6858000" type="screen4x3"/>
  <p:notesSz cx="7045325" cy="9345613"/>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 id="2" name="user" initials="u" lastIdx="1" clrIdx="1">
    <p:extLst>
      <p:ext uri="{19B8F6BF-5375-455C-9EA6-DF929625EA0E}">
        <p15:presenceInfo xmlns:p15="http://schemas.microsoft.com/office/powerpoint/2012/main" xmlns=""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p:scale>
          <a:sx n="69" d="100"/>
          <a:sy n="69" d="100"/>
        </p:scale>
        <p:origin x="-1104" y="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xmlns=""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IBI21206 –</a:t>
            </a: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KEWARGANEGARAAN:</a:t>
            </a:r>
            <a:r>
              <a:rPr kumimoji="0" lang="id-ID"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KONTRAK KULIAH</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IBI21206 –</a:t>
            </a: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KEWARGANEGARAAN:</a:t>
            </a:r>
            <a:r>
              <a:rPr kumimoji="0" lang="id-ID"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KONTRAK KULIAH</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xmlns=""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xmlns=""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xmlns=""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KONTRAK PERKULIAHAN</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lgn="ctr">
              <a:spcBef>
                <a:spcPct val="0"/>
              </a:spcBef>
              <a:defRPr/>
            </a:pPr>
            <a:r>
              <a:rPr lang="en-US" sz="3600" b="1" dirty="0" smtClean="0">
                <a:latin typeface="Arial" pitchFamily="34" charset="0"/>
                <a:cs typeface="Arial" pitchFamily="34" charset="0"/>
              </a:rPr>
              <a:t>MATERI DAN SUMBER BELAJAR</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Cambria" pitchFamily="18" charset="0"/>
                <a:ea typeface="Cambria" pitchFamily="18" charset="0"/>
              </a:rPr>
              <a:t>Materi dan sumber belajar pada pokoknya berasal dari buku ajar, namun sangat disarankan bagi mahasiswa untuk membaca dan memiliki literature lain seperti buku referensi dan artikel pada jurnal ilmiah terkait mata kuliah kewarganegaraan. Sumber internet yang tidak terpercaya seperti blog tidak dianjurkan digunakan untuk memantau perkembangan dan pembaharuan isu-isu etika dan hukum bisnis.</a:t>
            </a:r>
            <a:endParaRPr lang="id-ID" dirty="0">
              <a:solidFill>
                <a:schemeClr val="tx1"/>
              </a:solidFill>
              <a:latin typeface="Cambria" panose="02040503050406030204" pitchFamily="18" charset="0"/>
              <a:ea typeface="Cambria"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en-US" sz="3600" b="1" dirty="0" smtClean="0">
                <a:latin typeface="Arial" pitchFamily="34" charset="0"/>
                <a:ea typeface="Cambria" pitchFamily="18" charset="0"/>
                <a:cs typeface="Arial" pitchFamily="34" charset="0"/>
              </a:rPr>
              <a:t>TUGAS SERTA KEWAJIBAN DOSEN DAN MAHASISWA</a:t>
            </a:r>
            <a:endParaRPr kumimoji="0" lang="id-ID" sz="3600" b="1" i="0" u="none" strike="noStrike" kern="1200" cap="none" spc="0" normalizeH="0" baseline="0" noProof="0" dirty="0">
              <a:ln>
                <a:noFill/>
              </a:ln>
              <a:solidFill>
                <a:schemeClr val="tx1"/>
              </a:solidFill>
              <a:effectLst/>
              <a:uLnTx/>
              <a:uFillTx/>
              <a:latin typeface="Arial" pitchFamily="34" charset="0"/>
              <a:ea typeface="Cambria" pitchFamily="18" charset="0"/>
              <a:cs typeface="Arial"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ü"/>
            </a:pPr>
            <a:r>
              <a:rPr lang="en-US" dirty="0">
                <a:solidFill>
                  <a:schemeClr val="tx1"/>
                </a:solidFill>
                <a:latin typeface="Cambria" pitchFamily="18" charset="0"/>
                <a:ea typeface="Cambria" pitchFamily="18" charset="0"/>
              </a:rPr>
              <a:t>Dosen wajib melaksanakan perkuliahan tatap muka dan Mahasiswa  wajib hadir mengikuti perkuliahan tatap muka di kelas yang telah ditentukan sesuai dengan peraturan akademik yang berlaku di IIB </a:t>
            </a:r>
            <a:r>
              <a:rPr lang="en-US" dirty="0" err="1" smtClean="0">
                <a:solidFill>
                  <a:schemeClr val="tx1"/>
                </a:solidFill>
                <a:latin typeface="Cambria" pitchFamily="18" charset="0"/>
                <a:ea typeface="Cambria" pitchFamily="18" charset="0"/>
              </a:rPr>
              <a:t>Darmajaya</a:t>
            </a:r>
            <a:r>
              <a:rPr lang="en-US" dirty="0" smtClean="0">
                <a:solidFill>
                  <a:schemeClr val="tx1"/>
                </a:solidFill>
                <a:latin typeface="Cambria" pitchFamily="18" charset="0"/>
                <a:ea typeface="Cambria" pitchFamily="18" charset="0"/>
              </a:rPr>
              <a:t>.</a:t>
            </a:r>
          </a:p>
          <a:p>
            <a:pPr marL="457200" indent="-457200" algn="just">
              <a:buFont typeface="Wingdings" pitchFamily="2" charset="2"/>
              <a:buChar char="ü"/>
            </a:pPr>
            <a:r>
              <a:rPr lang="en-US" dirty="0" smtClean="0">
                <a:solidFill>
                  <a:schemeClr val="tx1"/>
                </a:solidFill>
                <a:latin typeface="Cambria" pitchFamily="18" charset="0"/>
                <a:ea typeface="Cambria" pitchFamily="18" charset="0"/>
              </a:rPr>
              <a:t>Dosen </a:t>
            </a:r>
            <a:r>
              <a:rPr lang="en-US" dirty="0">
                <a:solidFill>
                  <a:schemeClr val="tx1"/>
                </a:solidFill>
                <a:latin typeface="Cambria" pitchFamily="18" charset="0"/>
                <a:ea typeface="Cambria" pitchFamily="18" charset="0"/>
              </a:rPr>
              <a:t>bertugas sebagai fasilitator dalam menyampaikan ilmu dan pengetahuan kepada mahasiswa dan mahasiswa wajib melaksanakan penugasan yang diberikan dosen sesuai dengan peraturan akademik yang berlaku di IIB </a:t>
            </a:r>
            <a:r>
              <a:rPr lang="en-US" dirty="0" err="1">
                <a:solidFill>
                  <a:schemeClr val="tx1"/>
                </a:solidFill>
                <a:latin typeface="Cambria" pitchFamily="18" charset="0"/>
                <a:ea typeface="Cambria" pitchFamily="18" charset="0"/>
              </a:rPr>
              <a:t>Darmajaya</a:t>
            </a:r>
            <a:r>
              <a:rPr lang="en-US" dirty="0">
                <a:solidFill>
                  <a:schemeClr val="tx1"/>
                </a:solidFill>
                <a:latin typeface="Cambria" pitchFamily="18" charset="0"/>
                <a:ea typeface="Cambria" pitchFamily="18" charset="0"/>
              </a:rPr>
              <a:t>. Toleransi keterlambatan untuk dosen dan mahasiswa dalam proses perkuliahan adalah 15 </a:t>
            </a:r>
            <a:r>
              <a:rPr lang="en-US" dirty="0" smtClean="0">
                <a:solidFill>
                  <a:schemeClr val="tx1"/>
                </a:solidFill>
                <a:latin typeface="Cambria" pitchFamily="18" charset="0"/>
                <a:ea typeface="Cambria" pitchFamily="18" charset="0"/>
              </a:rPr>
              <a:t>menit.</a:t>
            </a:r>
          </a:p>
          <a:p>
            <a:pPr marL="457200" indent="-457200" algn="just">
              <a:buFont typeface="Wingdings" pitchFamily="2" charset="2"/>
              <a:buChar char="ü"/>
            </a:pPr>
            <a:r>
              <a:rPr lang="en-US" dirty="0" smtClean="0">
                <a:solidFill>
                  <a:schemeClr val="tx1"/>
                </a:solidFill>
                <a:latin typeface="Cambria" pitchFamily="18" charset="0"/>
                <a:ea typeface="Cambria" pitchFamily="18" charset="0"/>
              </a:rPr>
              <a:t>Dosen </a:t>
            </a:r>
            <a:r>
              <a:rPr lang="en-US" dirty="0">
                <a:solidFill>
                  <a:schemeClr val="tx1"/>
                </a:solidFill>
                <a:latin typeface="Cambria" pitchFamily="18" charset="0"/>
                <a:ea typeface="Cambria" pitchFamily="18" charset="0"/>
              </a:rPr>
              <a:t>dan mahasiswa wajib menjunjung tinggi nilai kejujuran dalam proses perkuliahan sesuai dengan peraturan perundang-undangan dan peraturan akademik yang berlaku di IIB </a:t>
            </a:r>
            <a:r>
              <a:rPr lang="en-US" dirty="0" err="1">
                <a:solidFill>
                  <a:schemeClr val="tx1"/>
                </a:solidFill>
                <a:latin typeface="Cambria" pitchFamily="18" charset="0"/>
                <a:ea typeface="Cambria" pitchFamily="18" charset="0"/>
              </a:rPr>
              <a:t>Darmajaya</a:t>
            </a:r>
            <a:r>
              <a:rPr lang="en-US" dirty="0">
                <a:solidFill>
                  <a:schemeClr val="tx1"/>
                </a:solidFill>
                <a:latin typeface="Cambria" pitchFamily="18" charset="0"/>
                <a:ea typeface="Cambria" pitchFamily="18" charset="0"/>
              </a:rPr>
              <a:t>.</a:t>
            </a:r>
            <a:endParaRPr lang="id-ID" dirty="0">
              <a:solidFill>
                <a:schemeClr val="tx1"/>
              </a:solidFill>
              <a:latin typeface="Cambria" panose="02040503050406030204" pitchFamily="18" charset="0"/>
              <a:ea typeface="Cambria" pitchFamily="18" charset="0"/>
              <a:cs typeface="Arial" panose="020B0604020202020204" pitchFamily="34" charset="0"/>
            </a:endParaRPr>
          </a:p>
        </p:txBody>
      </p:sp>
    </p:spTree>
    <p:extLst>
      <p:ext uri="{BB962C8B-B14F-4D97-AF65-F5344CB8AC3E}">
        <p14:creationId xmlns:p14="http://schemas.microsoft.com/office/powerpoint/2010/main" val="264344397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lgn="ctr">
              <a:spcBef>
                <a:spcPct val="0"/>
              </a:spcBef>
              <a:defRPr/>
            </a:pPr>
            <a:r>
              <a:rPr lang="en-US" sz="3600" b="1" dirty="0" smtClean="0">
                <a:latin typeface="Arial" pitchFamily="34" charset="0"/>
                <a:cs typeface="Arial" pitchFamily="34" charset="0"/>
              </a:rPr>
              <a:t>KRITERIA PENILAIAN</a:t>
            </a:r>
            <a:endParaRPr kumimoji="0" lang="id-ID" sz="3600" b="1" i="0" u="none" strike="noStrike" kern="1200" cap="none" spc="0" normalizeH="0" baseline="0" noProof="0" dirty="0">
              <a:ln>
                <a:noFill/>
              </a:ln>
              <a:solidFill>
                <a:schemeClr val="tx1"/>
              </a:solidFill>
              <a:effectLst/>
              <a:uLnTx/>
              <a:uFillTx/>
              <a:latin typeface="Arial" pitchFamily="34" charset="0"/>
              <a:ea typeface="Cambria" pitchFamily="18" charset="0"/>
              <a:cs typeface="Arial"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400" dirty="0">
                <a:solidFill>
                  <a:schemeClr val="tx1"/>
                </a:solidFill>
                <a:latin typeface="Cambria" pitchFamily="18" charset="0"/>
                <a:ea typeface="Cambria" pitchFamily="18" charset="0"/>
              </a:rPr>
              <a:t>Bobot Nilai Harian (NH) nilai tugas terstruktur = 20%</a:t>
            </a:r>
          </a:p>
          <a:p>
            <a:pPr algn="just"/>
            <a:r>
              <a:rPr lang="en-US" sz="2400" dirty="0">
                <a:solidFill>
                  <a:schemeClr val="tx1"/>
                </a:solidFill>
                <a:latin typeface="Cambria" pitchFamily="18" charset="0"/>
                <a:ea typeface="Cambria" pitchFamily="18" charset="0"/>
              </a:rPr>
              <a:t>Bobot Nilai Ujian Tengah Semester (UTS) = 20% </a:t>
            </a:r>
          </a:p>
          <a:p>
            <a:pPr algn="just"/>
            <a:r>
              <a:rPr lang="en-US" sz="2400" dirty="0">
                <a:solidFill>
                  <a:schemeClr val="tx1"/>
                </a:solidFill>
                <a:latin typeface="Cambria" pitchFamily="18" charset="0"/>
                <a:ea typeface="Cambria" pitchFamily="18" charset="0"/>
              </a:rPr>
              <a:t>Bobot Nilai Ujian Akhir Semester (UAS) = 20% </a:t>
            </a:r>
          </a:p>
          <a:p>
            <a:pPr algn="just"/>
            <a:r>
              <a:rPr lang="en-US" sz="2400" dirty="0">
                <a:solidFill>
                  <a:schemeClr val="tx1"/>
                </a:solidFill>
                <a:latin typeface="Cambria" pitchFamily="18" charset="0"/>
                <a:ea typeface="Cambria" pitchFamily="18" charset="0"/>
              </a:rPr>
              <a:t>Jumlah Kehadiran (JKH) = 20% </a:t>
            </a:r>
          </a:p>
          <a:p>
            <a:pPr algn="just"/>
            <a:r>
              <a:rPr lang="en-US" sz="2400" dirty="0">
                <a:solidFill>
                  <a:schemeClr val="tx1"/>
                </a:solidFill>
                <a:latin typeface="Cambria" pitchFamily="18" charset="0"/>
                <a:ea typeface="Cambria" pitchFamily="18" charset="0"/>
              </a:rPr>
              <a:t>Etika (ETK) = 20% </a:t>
            </a:r>
          </a:p>
          <a:p>
            <a:pPr algn="just"/>
            <a:r>
              <a:rPr lang="en-US" sz="2400" dirty="0">
                <a:solidFill>
                  <a:schemeClr val="tx1"/>
                </a:solidFill>
                <a:latin typeface="Cambria" pitchFamily="18" charset="0"/>
                <a:ea typeface="Cambria" pitchFamily="18" charset="0"/>
              </a:rPr>
              <a:t>Nilai Akhir = (NH x 20%)+(UTS x 20%)+(UAS x 20%)+(JKH x 20%)+(ETK x 20%)</a:t>
            </a:r>
            <a:endParaRPr lang="id-ID" sz="2400" dirty="0">
              <a:solidFill>
                <a:schemeClr val="tx1"/>
              </a:solidFill>
              <a:latin typeface="Cambria" panose="02040503050406030204" pitchFamily="18" charset="0"/>
              <a:ea typeface="Cambria" pitchFamily="18" charset="0"/>
              <a:cs typeface="Arial" panose="020B0604020202020204" pitchFamily="34" charset="0"/>
            </a:endParaRPr>
          </a:p>
        </p:txBody>
      </p:sp>
    </p:spTree>
    <p:extLst>
      <p:ext uri="{BB962C8B-B14F-4D97-AF65-F5344CB8AC3E}">
        <p14:creationId xmlns:p14="http://schemas.microsoft.com/office/powerpoint/2010/main" val="380231842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lgn="ctr">
              <a:spcBef>
                <a:spcPct val="0"/>
              </a:spcBef>
              <a:defRPr/>
            </a:pPr>
            <a:r>
              <a:rPr lang="en-US" sz="3600" b="1" dirty="0" smtClean="0">
                <a:latin typeface="Arial" pitchFamily="34" charset="0"/>
                <a:cs typeface="Arial" pitchFamily="34" charset="0"/>
              </a:rPr>
              <a:t>TATA TERTIB</a:t>
            </a:r>
            <a:endParaRPr kumimoji="0" lang="id-ID" sz="3600" b="1" i="0" u="none" strike="noStrike" kern="1200" cap="none" spc="0" normalizeH="0" baseline="0" noProof="0" dirty="0">
              <a:ln>
                <a:noFill/>
              </a:ln>
              <a:solidFill>
                <a:schemeClr val="tx1"/>
              </a:solidFill>
              <a:effectLst/>
              <a:uLnTx/>
              <a:uFillTx/>
              <a:latin typeface="Arial" pitchFamily="34" charset="0"/>
              <a:ea typeface="Cambria" pitchFamily="18" charset="0"/>
              <a:cs typeface="Arial"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itchFamily="2" charset="2"/>
              <a:buChar char="ü"/>
            </a:pPr>
            <a:r>
              <a:rPr lang="en-US" sz="2400" dirty="0">
                <a:solidFill>
                  <a:schemeClr val="tx1"/>
                </a:solidFill>
                <a:latin typeface="Cambria" pitchFamily="18" charset="0"/>
                <a:ea typeface="Cambria" pitchFamily="18" charset="0"/>
              </a:rPr>
              <a:t>Selama proses perkuliahan berlangsung, mahasiswa dan dosen harus mematuhi hal-hal berikut ini:</a:t>
            </a:r>
          </a:p>
          <a:p>
            <a:pPr marL="342900" lvl="0" indent="-342900" algn="just">
              <a:buFont typeface="Wingdings" pitchFamily="2" charset="2"/>
              <a:buChar char="ü"/>
            </a:pPr>
            <a:r>
              <a:rPr lang="fi-FI" sz="2400" dirty="0">
                <a:solidFill>
                  <a:schemeClr val="tx1"/>
                </a:solidFill>
                <a:latin typeface="Cambria" pitchFamily="18" charset="0"/>
                <a:ea typeface="Cambria" pitchFamily="18" charset="0"/>
              </a:rPr>
              <a:t>Selama perkuliahan berlangsung mahasiswa menjaga kebersihan ruangan;</a:t>
            </a:r>
            <a:endParaRPr lang="en-US" sz="2400" dirty="0">
              <a:solidFill>
                <a:schemeClr val="tx1"/>
              </a:solidFill>
              <a:latin typeface="Cambria" pitchFamily="18" charset="0"/>
              <a:ea typeface="Cambria" pitchFamily="18" charset="0"/>
            </a:endParaRPr>
          </a:p>
          <a:p>
            <a:pPr marL="342900" lvl="0" indent="-342900" algn="just">
              <a:buFont typeface="Wingdings" pitchFamily="2" charset="2"/>
              <a:buChar char="ü"/>
            </a:pPr>
            <a:r>
              <a:rPr lang="fi-FI" sz="2400" dirty="0">
                <a:solidFill>
                  <a:schemeClr val="tx1"/>
                </a:solidFill>
                <a:latin typeface="Cambria" pitchFamily="18" charset="0"/>
                <a:ea typeface="Cambria" pitchFamily="18" charset="0"/>
              </a:rPr>
              <a:t>Selama perkuliahan berpakaian rapih, tidak memakai sandal, topi, kaos oblong dan celana robek.</a:t>
            </a:r>
            <a:endParaRPr lang="en-US" sz="2400" dirty="0">
              <a:solidFill>
                <a:schemeClr val="tx1"/>
              </a:solidFill>
              <a:latin typeface="Cambria" pitchFamily="18" charset="0"/>
              <a:ea typeface="Cambria" pitchFamily="18" charset="0"/>
            </a:endParaRPr>
          </a:p>
          <a:p>
            <a:pPr marL="342900" lvl="0" indent="-342900" algn="just">
              <a:buFont typeface="Wingdings" pitchFamily="2" charset="2"/>
              <a:buChar char="ü"/>
            </a:pPr>
            <a:r>
              <a:rPr lang="fi-FI" sz="2400" dirty="0">
                <a:solidFill>
                  <a:schemeClr val="tx1"/>
                </a:solidFill>
                <a:latin typeface="Cambria" pitchFamily="18" charset="0"/>
                <a:ea typeface="Cambria" pitchFamily="18" charset="0"/>
              </a:rPr>
              <a:t>Gadget (smartphone, handphone, tablet, dsb) dimatikan atau di cilent selama perkuliahan;</a:t>
            </a:r>
            <a:endParaRPr lang="en-US" sz="2400" dirty="0">
              <a:solidFill>
                <a:schemeClr val="tx1"/>
              </a:solidFill>
              <a:latin typeface="Cambria" pitchFamily="18" charset="0"/>
              <a:ea typeface="Cambria" pitchFamily="18" charset="0"/>
            </a:endParaRPr>
          </a:p>
          <a:p>
            <a:pPr marL="342900" lvl="0" indent="-342900" algn="just">
              <a:buFont typeface="Wingdings" pitchFamily="2" charset="2"/>
              <a:buChar char="ü"/>
            </a:pPr>
            <a:r>
              <a:rPr lang="fi-FI" sz="2400" dirty="0">
                <a:solidFill>
                  <a:schemeClr val="tx1"/>
                </a:solidFill>
                <a:latin typeface="Cambria" pitchFamily="18" charset="0"/>
                <a:ea typeface="Cambria" pitchFamily="18" charset="0"/>
              </a:rPr>
              <a:t>Selama perkuliahan dilarang merokok, mabuk, membawa senjata tajam dan senjata api;</a:t>
            </a:r>
            <a:endParaRPr lang="en-US" sz="2400" dirty="0">
              <a:solidFill>
                <a:schemeClr val="tx1"/>
              </a:solidFill>
              <a:latin typeface="Cambria" pitchFamily="18" charset="0"/>
              <a:ea typeface="Cambria" pitchFamily="18" charset="0"/>
            </a:endParaRPr>
          </a:p>
          <a:p>
            <a:pPr marL="342900" lvl="0" indent="-342900" algn="just">
              <a:buFont typeface="Wingdings" pitchFamily="2" charset="2"/>
              <a:buChar char="ü"/>
            </a:pPr>
            <a:r>
              <a:rPr lang="en-US" sz="2400" dirty="0">
                <a:solidFill>
                  <a:schemeClr val="tx1"/>
                </a:solidFill>
                <a:latin typeface="Cambria" pitchFamily="18" charset="0"/>
                <a:ea typeface="Cambria" pitchFamily="18" charset="0"/>
              </a:rPr>
              <a:t>Keterlambatan kehadiran maksimal 15 menit;</a:t>
            </a:r>
          </a:p>
          <a:p>
            <a:pPr marL="342900" lvl="0" indent="-342900" algn="just">
              <a:buFont typeface="Wingdings" pitchFamily="2" charset="2"/>
              <a:buChar char="ü"/>
            </a:pPr>
            <a:r>
              <a:rPr lang="fi-FI" sz="2400" dirty="0">
                <a:solidFill>
                  <a:schemeClr val="tx1"/>
                </a:solidFill>
                <a:latin typeface="Cambria" pitchFamily="18" charset="0"/>
                <a:ea typeface="Cambria" pitchFamily="18" charset="0"/>
              </a:rPr>
              <a:t>Tugas mandiri atau kelompok merupakan hasil mandiri atau kelompok bukan plagiat baik sebagian atau seluruhnya. </a:t>
            </a:r>
            <a:r>
              <a:rPr lang="en-US" sz="2400" dirty="0">
                <a:solidFill>
                  <a:schemeClr val="tx1"/>
                </a:solidFill>
                <a:latin typeface="Cambria" pitchFamily="18" charset="0"/>
                <a:ea typeface="Cambria" pitchFamily="18" charset="0"/>
              </a:rPr>
              <a:t>Tugas mahasiswa baik mandiri ataupun kelompok yang dibuat secara plagiat sebagian atau seluruhnya dinyatakan tidak lulus (E);</a:t>
            </a:r>
          </a:p>
          <a:p>
            <a:pPr marL="342900" lvl="0" indent="-342900" algn="just">
              <a:buFont typeface="Wingdings" pitchFamily="2" charset="2"/>
              <a:buChar char="ü"/>
            </a:pPr>
            <a:r>
              <a:rPr lang="en-US" sz="2400" dirty="0">
                <a:solidFill>
                  <a:schemeClr val="tx1"/>
                </a:solidFill>
                <a:latin typeface="Cambria" pitchFamily="18" charset="0"/>
                <a:ea typeface="Cambria" pitchFamily="18" charset="0"/>
              </a:rPr>
              <a:t>Tugas dikumpulkan sesuai kesepakatan dengan tim pengajar kelas, bila tidak dikumpul atau terlambat mengumpulkan tugas maka nilai akhir dinyatakan tidak lulus (E);</a:t>
            </a:r>
          </a:p>
          <a:p>
            <a:pPr marL="342900" lvl="0" indent="-342900" algn="just">
              <a:buFont typeface="Wingdings" pitchFamily="2" charset="2"/>
              <a:buChar char="ü"/>
            </a:pPr>
            <a:r>
              <a:rPr lang="en-US" sz="2400" dirty="0">
                <a:solidFill>
                  <a:schemeClr val="tx1"/>
                </a:solidFill>
                <a:latin typeface="Cambria" pitchFamily="18" charset="0"/>
                <a:ea typeface="Cambria" pitchFamily="18" charset="0"/>
              </a:rPr>
              <a:t>Pada saat kuliah tidak diperkenankan mengobrol/</a:t>
            </a:r>
            <a:r>
              <a:rPr lang="en-US" sz="2400" dirty="0" err="1">
                <a:solidFill>
                  <a:schemeClr val="tx1"/>
                </a:solidFill>
                <a:latin typeface="Cambria" pitchFamily="18" charset="0"/>
                <a:ea typeface="Cambria" pitchFamily="18" charset="0"/>
              </a:rPr>
              <a:t>bercengkrama</a:t>
            </a:r>
            <a:r>
              <a:rPr lang="en-US" sz="2400" dirty="0">
                <a:solidFill>
                  <a:schemeClr val="tx1"/>
                </a:solidFill>
                <a:latin typeface="Cambria" pitchFamily="18" charset="0"/>
                <a:ea typeface="Cambria" pitchFamily="18" charset="0"/>
              </a:rPr>
              <a:t> dengan teman;</a:t>
            </a:r>
          </a:p>
          <a:p>
            <a:pPr marL="342900" lvl="0" indent="-342900" algn="just">
              <a:buFont typeface="Wingdings" pitchFamily="2" charset="2"/>
              <a:buChar char="ü"/>
            </a:pPr>
            <a:r>
              <a:rPr lang="en-US" sz="2400" dirty="0">
                <a:solidFill>
                  <a:schemeClr val="tx1"/>
                </a:solidFill>
                <a:latin typeface="Cambria" pitchFamily="18" charset="0"/>
                <a:ea typeface="Cambria" pitchFamily="18" charset="0"/>
              </a:rPr>
              <a:t>Pada saat Kuis, UTS, dan UAS mahasiswa tidak diperkenankan mencontek, memberi </a:t>
            </a:r>
            <a:r>
              <a:rPr lang="en-US" sz="2400" dirty="0" err="1">
                <a:solidFill>
                  <a:schemeClr val="tx1"/>
                </a:solidFill>
                <a:latin typeface="Cambria" pitchFamily="18" charset="0"/>
                <a:ea typeface="Cambria" pitchFamily="18" charset="0"/>
              </a:rPr>
              <a:t>contekan</a:t>
            </a:r>
            <a:r>
              <a:rPr lang="en-US" sz="2400" dirty="0">
                <a:solidFill>
                  <a:schemeClr val="tx1"/>
                </a:solidFill>
                <a:latin typeface="Cambria" pitchFamily="18" charset="0"/>
                <a:ea typeface="Cambria" pitchFamily="18" charset="0"/>
              </a:rPr>
              <a:t> maupun bekerja sama. Setiap mahasiswa yang tertangkap tangan melakukan kerja sama/mencontek dalam menjawab soal UTS atau UAS dinyatakan tidak lulus (E);</a:t>
            </a:r>
          </a:p>
          <a:p>
            <a:pPr marL="342900" lvl="0" indent="-342900" algn="just">
              <a:buFont typeface="Wingdings" pitchFamily="2" charset="2"/>
              <a:buChar char="ü"/>
            </a:pPr>
            <a:r>
              <a:rPr lang="en-US" sz="2400" dirty="0">
                <a:solidFill>
                  <a:schemeClr val="tx1"/>
                </a:solidFill>
                <a:latin typeface="Cambria" pitchFamily="18" charset="0"/>
                <a:ea typeface="Cambria" pitchFamily="18" charset="0"/>
              </a:rPr>
              <a:t>Komplain/keberatan terhadap kesalahan hitung dilakukan selama 5 (lima) hari kerja sejak tanggal pengumuman nilai;</a:t>
            </a:r>
          </a:p>
          <a:p>
            <a:pPr marL="342900" lvl="0" indent="-342900" algn="just">
              <a:buFont typeface="Wingdings" pitchFamily="2" charset="2"/>
              <a:buChar char="ü"/>
            </a:pPr>
            <a:r>
              <a:rPr lang="en-US" sz="2400" dirty="0">
                <a:solidFill>
                  <a:schemeClr val="tx1"/>
                </a:solidFill>
                <a:latin typeface="Cambria" pitchFamily="18" charset="0"/>
                <a:ea typeface="Cambria" pitchFamily="18" charset="0"/>
              </a:rPr>
              <a:t>Komplain/keberatan terhadap nilai akhir dilakukan terhadap kesalahan hitung dan bukan untuk </a:t>
            </a:r>
            <a:r>
              <a:rPr lang="en-US" sz="2400" dirty="0" err="1">
                <a:solidFill>
                  <a:schemeClr val="tx1"/>
                </a:solidFill>
                <a:latin typeface="Cambria" pitchFamily="18" charset="0"/>
                <a:ea typeface="Cambria" pitchFamily="18" charset="0"/>
              </a:rPr>
              <a:t>menaikan</a:t>
            </a:r>
            <a:r>
              <a:rPr lang="en-US" sz="2400" dirty="0">
                <a:solidFill>
                  <a:schemeClr val="tx1"/>
                </a:solidFill>
                <a:latin typeface="Cambria" pitchFamily="18" charset="0"/>
                <a:ea typeface="Cambria" pitchFamily="18" charset="0"/>
              </a:rPr>
              <a:t> ke nilai yang lebih tinggi;</a:t>
            </a:r>
          </a:p>
          <a:p>
            <a:pPr marL="342900" lvl="0" indent="-342900" algn="just">
              <a:buFont typeface="Wingdings" pitchFamily="2" charset="2"/>
              <a:buChar char="ü"/>
            </a:pPr>
            <a:r>
              <a:rPr lang="en-US" sz="2400" dirty="0">
                <a:solidFill>
                  <a:schemeClr val="tx1"/>
                </a:solidFill>
                <a:latin typeface="Cambria" pitchFamily="18" charset="0"/>
                <a:ea typeface="Cambria" pitchFamily="18" charset="0"/>
              </a:rPr>
              <a:t>Komplain/keberatan dilakukan langsung oleh mahasiswa tidak melalui pihak ketiga (orang tua, paman, teman, atau dosen lain, dsb); dan</a:t>
            </a:r>
          </a:p>
          <a:p>
            <a:pPr marL="342900" indent="-342900" algn="just">
              <a:buFont typeface="Wingdings" pitchFamily="2" charset="2"/>
              <a:buChar char="ü"/>
            </a:pPr>
            <a:r>
              <a:rPr lang="en-US" sz="2400" dirty="0">
                <a:solidFill>
                  <a:schemeClr val="tx1"/>
                </a:solidFill>
                <a:latin typeface="Cambria" pitchFamily="18" charset="0"/>
                <a:ea typeface="Cambria" pitchFamily="18" charset="0"/>
              </a:rPr>
              <a:t>Setiap mahasiswa yang melakukan keberatan/komplain dan/atau meminta untuk </a:t>
            </a:r>
            <a:r>
              <a:rPr lang="en-US" sz="2400" dirty="0" err="1">
                <a:solidFill>
                  <a:schemeClr val="tx1"/>
                </a:solidFill>
                <a:latin typeface="Cambria" pitchFamily="18" charset="0"/>
                <a:ea typeface="Cambria" pitchFamily="18" charset="0"/>
              </a:rPr>
              <a:t>mengkatrol</a:t>
            </a:r>
            <a:r>
              <a:rPr lang="en-US" sz="2400" dirty="0">
                <a:solidFill>
                  <a:schemeClr val="tx1"/>
                </a:solidFill>
                <a:latin typeface="Cambria" pitchFamily="18" charset="0"/>
                <a:ea typeface="Cambria" pitchFamily="18" charset="0"/>
              </a:rPr>
              <a:t>/</a:t>
            </a:r>
            <a:r>
              <a:rPr lang="en-US" sz="2400" dirty="0" err="1">
                <a:solidFill>
                  <a:schemeClr val="tx1"/>
                </a:solidFill>
                <a:latin typeface="Cambria" pitchFamily="18" charset="0"/>
                <a:ea typeface="Cambria" pitchFamily="18" charset="0"/>
              </a:rPr>
              <a:t>menaikan</a:t>
            </a:r>
            <a:r>
              <a:rPr lang="en-US" sz="2400" dirty="0">
                <a:solidFill>
                  <a:schemeClr val="tx1"/>
                </a:solidFill>
                <a:latin typeface="Cambria" pitchFamily="18" charset="0"/>
                <a:ea typeface="Cambria" pitchFamily="18" charset="0"/>
              </a:rPr>
              <a:t> nilai akhir melalui pihak ketiga (orang tua, paman, teman, atau dosen lain, dll) nilai akhir dinyatakan tidak lulus (E).</a:t>
            </a:r>
            <a:endParaRPr lang="id-ID" sz="2400" dirty="0">
              <a:solidFill>
                <a:schemeClr val="tx1"/>
              </a:solidFill>
              <a:latin typeface="Cambria" panose="02040503050406030204" pitchFamily="18" charset="0"/>
              <a:ea typeface="Cambria" pitchFamily="18" charset="0"/>
              <a:cs typeface="Arial" panose="020B0604020202020204" pitchFamily="34" charset="0"/>
            </a:endParaRPr>
          </a:p>
        </p:txBody>
      </p:sp>
    </p:spTree>
    <p:extLst>
      <p:ext uri="{BB962C8B-B14F-4D97-AF65-F5344CB8AC3E}">
        <p14:creationId xmlns:p14="http://schemas.microsoft.com/office/powerpoint/2010/main" val="286862305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2978</TotalTime>
  <Words>435</Words>
  <Application>Microsoft Office PowerPoint</Application>
  <PresentationFormat>On-screen Show (4:3)</PresentationFormat>
  <Paragraphs>34</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USER</cp:lastModifiedBy>
  <cp:revision>471</cp:revision>
  <cp:lastPrinted>2017-08-29T02:54:51Z</cp:lastPrinted>
  <dcterms:created xsi:type="dcterms:W3CDTF">2010-04-18T12:06:30Z</dcterms:created>
  <dcterms:modified xsi:type="dcterms:W3CDTF">2023-05-31T03:39:43Z</dcterms:modified>
</cp:coreProperties>
</file>