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259" r:id="rId3"/>
    <p:sldId id="260" r:id="rId4"/>
    <p:sldId id="261" r:id="rId5"/>
    <p:sldId id="262" r:id="rId6"/>
    <p:sldId id="263" r:id="rId7"/>
    <p:sldId id="264" r:id="rId8"/>
    <p:sldId id="265" r:id="rId9"/>
    <p:sldId id="266" r:id="rId10"/>
    <p:sldId id="267" r:id="rId11"/>
    <p:sldId id="268" r:id="rId12"/>
    <p:sldId id="269"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Judul">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id-ID"/>
              <a:t>Klik untuk mengedit gaya judul Master</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d-ID"/>
              <a:t>Klik untuk mengedit gaya subjudul Master</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9/9/2024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Gambar Panorama dengan Keteranga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id-ID"/>
              <a:t>Klik untuk mengedit gaya judul Master</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d-ID"/>
              <a:t>Klik ikon untuk menambahkan gambar</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5" name="Date Placeholder 4"/>
          <p:cNvSpPr>
            <a:spLocks noGrp="1"/>
          </p:cNvSpPr>
          <p:nvPr>
            <p:ph type="dt" sz="half" idx="10"/>
          </p:nvPr>
        </p:nvSpPr>
        <p:spPr/>
        <p:txBody>
          <a:bodyPr/>
          <a:lstStyle/>
          <a:p>
            <a:fld id="{4509A250-FF31-4206-8172-F9D3106AACB1}" type="datetimeFigureOut">
              <a:rPr lang="en-US" dirty="0"/>
              <a:t>9/9/2024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Judul dan Keteranga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id-ID"/>
              <a:t>Klik untuk mengedit gaya judul Master</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4" name="Date Placeholder 3"/>
          <p:cNvSpPr>
            <a:spLocks noGrp="1"/>
          </p:cNvSpPr>
          <p:nvPr>
            <p:ph type="dt" sz="half" idx="10"/>
          </p:nvPr>
        </p:nvSpPr>
        <p:spPr/>
        <p:txBody>
          <a:bodyPr/>
          <a:lstStyle/>
          <a:p>
            <a:fld id="{4509A250-FF31-4206-8172-F9D3106AACB1}" type="datetimeFigureOut">
              <a:rPr lang="en-US" dirty="0"/>
              <a:t>9/9/2024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utipan dengan Keteranga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id-ID"/>
              <a:t>Klik untuk mengedit gaya judul Master</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id-ID"/>
              <a:t>Klik untuk edit gaya teks Master</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4" name="Date Placeholder 3"/>
          <p:cNvSpPr>
            <a:spLocks noGrp="1"/>
          </p:cNvSpPr>
          <p:nvPr>
            <p:ph type="dt" sz="half" idx="10"/>
          </p:nvPr>
        </p:nvSpPr>
        <p:spPr/>
        <p:txBody>
          <a:bodyPr/>
          <a:lstStyle/>
          <a:p>
            <a:fld id="{4509A250-FF31-4206-8172-F9D3106AACB1}" type="datetimeFigureOut">
              <a:rPr lang="en-US" dirty="0"/>
              <a:t>9/9/2024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u Nama">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id-ID"/>
              <a:t>Klik untuk mengedit gaya judul Master</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d-ID"/>
              <a:t>Klik untuk edit gaya teks Master</a:t>
            </a:r>
          </a:p>
        </p:txBody>
      </p:sp>
      <p:sp>
        <p:nvSpPr>
          <p:cNvPr id="4" name="Date Placeholder 3"/>
          <p:cNvSpPr>
            <a:spLocks noGrp="1"/>
          </p:cNvSpPr>
          <p:nvPr>
            <p:ph type="dt" sz="half" idx="10"/>
          </p:nvPr>
        </p:nvSpPr>
        <p:spPr/>
        <p:txBody>
          <a:bodyPr/>
          <a:lstStyle/>
          <a:p>
            <a:fld id="{4509A250-FF31-4206-8172-F9D3106AACB1}" type="datetimeFigureOut">
              <a:rPr lang="en-US" dirty="0"/>
              <a:t>9/9/2024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Kol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id-ID"/>
              <a:t>Klik untuk mengedit gaya judul Master</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9/9/2024</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Kolom Gamb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id-ID"/>
              <a:t>Klik untuk mengedit gaya judul Master</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d-ID"/>
              <a:t>Klik ikon untuk menambahkan gambar</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d-ID"/>
              <a:t>Klik ikon untuk menambahkan gambar</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d-ID"/>
              <a:t>Klik ikon untuk menambahkan gambar</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9/9/2024</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Judul dan Teks Vertik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a:t>Klik untuk mengedit gaya judul Master</a:t>
            </a:r>
            <a:endParaRPr lang="en-US" dirty="0"/>
          </a:p>
        </p:txBody>
      </p:sp>
      <p:sp>
        <p:nvSpPr>
          <p:cNvPr id="3" name="Vertical Text Placeholder 2"/>
          <p:cNvSpPr>
            <a:spLocks noGrp="1"/>
          </p:cNvSpPr>
          <p:nvPr>
            <p:ph type="body" orient="vert" idx="1"/>
          </p:nvPr>
        </p:nvSpPr>
        <p:spPr/>
        <p:txBody>
          <a:bodyPr vert="eaVert" anchor="t" anchorCtr="0"/>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9/9/2024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Judul Vertikal dan Tek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id-ID"/>
              <a:t>Klik untuk mengedit gaya judul Master</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9/9/2024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Judul dan Konte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a:t>Klik untuk mengedit gaya judul Master</a:t>
            </a:r>
            <a:endParaRPr lang="en-US" dirty="0"/>
          </a:p>
        </p:txBody>
      </p:sp>
      <p:sp>
        <p:nvSpPr>
          <p:cNvPr id="3" name="Content Placeholder 2"/>
          <p:cNvSpPr>
            <a:spLocks noGrp="1"/>
          </p:cNvSpPr>
          <p:nvPr>
            <p:ph idx="1"/>
          </p:nvPr>
        </p:nvSpPr>
        <p:spPr/>
        <p:txBody>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9/9/2024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eader Bagian">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id-ID"/>
              <a:t>Klik untuk mengedit gaya judul Master</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d-ID"/>
              <a:t>Klik untuk edit gaya teks Master</a:t>
            </a:r>
          </a:p>
        </p:txBody>
      </p:sp>
      <p:sp>
        <p:nvSpPr>
          <p:cNvPr id="4" name="Date Placeholder 3"/>
          <p:cNvSpPr>
            <a:spLocks noGrp="1"/>
          </p:cNvSpPr>
          <p:nvPr>
            <p:ph type="dt" sz="half" idx="10"/>
          </p:nvPr>
        </p:nvSpPr>
        <p:spPr/>
        <p:txBody>
          <a:bodyPr/>
          <a:lstStyle/>
          <a:p>
            <a:fld id="{9796027F-7875-4030-9381-8BD8C4F21935}" type="datetimeFigureOut">
              <a:rPr lang="en-US" dirty="0"/>
              <a:t>9/9/2024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 Konte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a:t>Klik untuk mengedit gaya judul Master</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9/9/2024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erbandinga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d-ID"/>
              <a:t>Klik untuk mengedit gaya judul Master</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9/9/2024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udul Saj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a:t>Klik untuk mengedit gaya judul Master</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9/9/2024</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Kosong">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9/9/2024</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onten dengan Keteranga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id-ID"/>
              <a:t>Klik untuk mengedit gaya judul Master</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7" name="Date Placeholder 4"/>
          <p:cNvSpPr>
            <a:spLocks noGrp="1"/>
          </p:cNvSpPr>
          <p:nvPr>
            <p:ph type="dt" sz="half" idx="10"/>
          </p:nvPr>
        </p:nvSpPr>
        <p:spPr/>
        <p:txBody>
          <a:bodyPr/>
          <a:lstStyle/>
          <a:p>
            <a:fld id="{4509A250-FF31-4206-8172-F9D3106AACB1}" type="datetimeFigureOut">
              <a:rPr lang="en-US" dirty="0"/>
              <a:t>9/9/2024</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Gambar dengan Keteranga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id-ID"/>
              <a:t>Klik untuk mengedit gaya judul Master</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d-ID"/>
              <a:t>Klik ikon untuk menambahkan gambar</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5" name="Date Placeholder 4"/>
          <p:cNvSpPr>
            <a:spLocks noGrp="1"/>
          </p:cNvSpPr>
          <p:nvPr>
            <p:ph type="dt" sz="half" idx="10"/>
          </p:nvPr>
        </p:nvSpPr>
        <p:spPr/>
        <p:txBody>
          <a:bodyPr/>
          <a:lstStyle/>
          <a:p>
            <a:fld id="{4509A250-FF31-4206-8172-F9D3106AACB1}" type="datetimeFigureOut">
              <a:rPr lang="en-US" dirty="0"/>
              <a:t>9/9/2024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id-ID"/>
              <a:t>Klik untuk mengedit gaya judul Master</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9/9/2024</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CB6D712A-8F99-2007-A119-299DB537B8AB}"/>
              </a:ext>
            </a:extLst>
          </p:cNvPr>
          <p:cNvSpPr>
            <a:spLocks noGrp="1"/>
          </p:cNvSpPr>
          <p:nvPr>
            <p:ph type="ctrTitle"/>
          </p:nvPr>
        </p:nvSpPr>
        <p:spPr>
          <a:xfrm>
            <a:off x="1513114" y="620486"/>
            <a:ext cx="8467499" cy="861421"/>
          </a:xfrm>
        </p:spPr>
        <p:txBody>
          <a:bodyPr/>
          <a:lstStyle/>
          <a:p>
            <a:pPr algn="ctr"/>
            <a:br>
              <a:rPr lang="id-ID" sz="4800" b="1" dirty="0">
                <a:latin typeface="Times New Roman" panose="02020603050405020304" pitchFamily="18" charset="0"/>
                <a:cs typeface="Times New Roman" panose="02020603050405020304" pitchFamily="18" charset="0"/>
              </a:rPr>
            </a:br>
            <a:r>
              <a:rPr lang="id-ID" sz="4800" b="1" dirty="0">
                <a:latin typeface="Times New Roman" panose="02020603050405020304" pitchFamily="18" charset="0"/>
                <a:cs typeface="Times New Roman" panose="02020603050405020304" pitchFamily="18" charset="0"/>
              </a:rPr>
              <a:t>Produk Hotel</a:t>
            </a:r>
            <a:endParaRPr lang="id-ID" sz="4800" dirty="0"/>
          </a:p>
        </p:txBody>
      </p:sp>
      <p:sp>
        <p:nvSpPr>
          <p:cNvPr id="3" name="Subjudul 2">
            <a:extLst>
              <a:ext uri="{FF2B5EF4-FFF2-40B4-BE49-F238E27FC236}">
                <a16:creationId xmlns:a16="http://schemas.microsoft.com/office/drawing/2014/main" id="{1D7B6703-9EC2-D490-F039-E7501FE728C5}"/>
              </a:ext>
            </a:extLst>
          </p:cNvPr>
          <p:cNvSpPr>
            <a:spLocks noGrp="1"/>
          </p:cNvSpPr>
          <p:nvPr>
            <p:ph type="subTitle" idx="1"/>
          </p:nvPr>
        </p:nvSpPr>
        <p:spPr>
          <a:xfrm>
            <a:off x="609599" y="1589314"/>
            <a:ext cx="10831287" cy="4963885"/>
          </a:xfrm>
        </p:spPr>
        <p:txBody>
          <a:bodyPr>
            <a:normAutofit fontScale="70000" lnSpcReduction="20000"/>
          </a:bodyPr>
          <a:lstStyle/>
          <a:p>
            <a:endParaRPr lang="en-US" b="1" dirty="0"/>
          </a:p>
          <a:p>
            <a:pPr>
              <a:buFont typeface="+mj-lt"/>
              <a:buAutoNum type="arabicPeriod"/>
            </a:pPr>
            <a:r>
              <a:rPr lang="id-ID" sz="2400" b="1" dirty="0">
                <a:solidFill>
                  <a:schemeClr val="bg1"/>
                </a:solidFill>
                <a:highlight>
                  <a:srgbClr val="FFFF00"/>
                </a:highlight>
                <a:latin typeface="Times New Roman" panose="02020603050405020304" pitchFamily="18" charset="0"/>
                <a:cs typeface="Times New Roman" panose="02020603050405020304" pitchFamily="18" charset="0"/>
              </a:rPr>
              <a:t>Kamar Akomodasi</a:t>
            </a:r>
            <a:endParaRPr lang="id-ID" sz="2400" dirty="0">
              <a:solidFill>
                <a:schemeClr val="bg1"/>
              </a:solidFill>
              <a:highlight>
                <a:srgbClr val="FFFF00"/>
              </a:highlight>
              <a:latin typeface="Times New Roman" panose="02020603050405020304" pitchFamily="18" charset="0"/>
              <a:cs typeface="Times New Roman" panose="02020603050405020304" pitchFamily="18" charset="0"/>
            </a:endParaRPr>
          </a:p>
          <a:p>
            <a:pPr marL="742950" lvl="1" indent="-285750" algn="l">
              <a:buFont typeface="+mj-lt"/>
              <a:buAutoNum type="arabicPeriod"/>
            </a:pPr>
            <a:r>
              <a:rPr lang="id-ID" sz="2100" b="1" dirty="0">
                <a:latin typeface="Times New Roman" panose="02020603050405020304" pitchFamily="18" charset="0"/>
                <a:cs typeface="Times New Roman" panose="02020603050405020304" pitchFamily="18" charset="0"/>
              </a:rPr>
              <a:t>Kamar Standar:</a:t>
            </a:r>
            <a:r>
              <a:rPr lang="id-ID" sz="2100" dirty="0">
                <a:latin typeface="Times New Roman" panose="02020603050405020304" pitchFamily="18" charset="0"/>
                <a:cs typeface="Times New Roman" panose="02020603050405020304" pitchFamily="18" charset="0"/>
              </a:rPr>
              <a:t> Kamar tidur dengan fasilitas dasar seperti tempat tidur, meja, dan kamar mandi.</a:t>
            </a:r>
          </a:p>
          <a:p>
            <a:pPr marL="742950" lvl="1" indent="-285750" algn="l">
              <a:buFont typeface="+mj-lt"/>
              <a:buAutoNum type="arabicPeriod"/>
            </a:pPr>
            <a:r>
              <a:rPr lang="id-ID" sz="2100" b="1" dirty="0" err="1">
                <a:latin typeface="Times New Roman" panose="02020603050405020304" pitchFamily="18" charset="0"/>
                <a:cs typeface="Times New Roman" panose="02020603050405020304" pitchFamily="18" charset="0"/>
              </a:rPr>
              <a:t>Suite</a:t>
            </a:r>
            <a:r>
              <a:rPr lang="id-ID" sz="2100" b="1" dirty="0">
                <a:latin typeface="Times New Roman" panose="02020603050405020304" pitchFamily="18" charset="0"/>
                <a:cs typeface="Times New Roman" panose="02020603050405020304" pitchFamily="18" charset="0"/>
              </a:rPr>
              <a:t>:</a:t>
            </a:r>
            <a:r>
              <a:rPr lang="id-ID" sz="2100" dirty="0">
                <a:latin typeface="Times New Roman" panose="02020603050405020304" pitchFamily="18" charset="0"/>
                <a:cs typeface="Times New Roman" panose="02020603050405020304" pitchFamily="18" charset="0"/>
              </a:rPr>
              <a:t> Kamar yang lebih luas dengan area tambahan, seperti ruang tamu, dan sering kali fasilitas tambahan seperti dapur kecil.</a:t>
            </a:r>
          </a:p>
          <a:p>
            <a:pPr marL="742950" lvl="1" indent="-285750" algn="l">
              <a:buFont typeface="+mj-lt"/>
              <a:buAutoNum type="arabicPeriod"/>
            </a:pPr>
            <a:r>
              <a:rPr lang="id-ID" sz="2100" b="1" dirty="0">
                <a:latin typeface="Times New Roman" panose="02020603050405020304" pitchFamily="18" charset="0"/>
                <a:cs typeface="Times New Roman" panose="02020603050405020304" pitchFamily="18" charset="0"/>
              </a:rPr>
              <a:t>Kamar Keluarga:</a:t>
            </a:r>
            <a:r>
              <a:rPr lang="id-ID" sz="2100" dirty="0">
                <a:latin typeface="Times New Roman" panose="02020603050405020304" pitchFamily="18" charset="0"/>
                <a:cs typeface="Times New Roman" panose="02020603050405020304" pitchFamily="18" charset="0"/>
              </a:rPr>
              <a:t> Kamar yang dirancang untuk menampung keluarga, biasanya dengan beberapa tempat tidur dan ruang lebih besar.</a:t>
            </a:r>
            <a:endParaRPr lang="en-US" sz="2100" dirty="0">
              <a:latin typeface="Times New Roman" panose="02020603050405020304" pitchFamily="18" charset="0"/>
              <a:cs typeface="Times New Roman" panose="02020603050405020304" pitchFamily="18" charset="0"/>
            </a:endParaRPr>
          </a:p>
          <a:p>
            <a:pPr lvl="1" algn="l"/>
            <a:endParaRPr lang="id-ID" dirty="0">
              <a:latin typeface="Times New Roman" panose="02020603050405020304" pitchFamily="18" charset="0"/>
              <a:cs typeface="Times New Roman" panose="02020603050405020304" pitchFamily="18" charset="0"/>
            </a:endParaRPr>
          </a:p>
          <a:p>
            <a:pPr>
              <a:buFont typeface="+mj-lt"/>
              <a:buAutoNum type="arabicPeriod"/>
            </a:pPr>
            <a:r>
              <a:rPr lang="id-ID" sz="2400" b="1" dirty="0">
                <a:solidFill>
                  <a:schemeClr val="bg1"/>
                </a:solidFill>
                <a:highlight>
                  <a:srgbClr val="FFFF00"/>
                </a:highlight>
                <a:latin typeface="Times New Roman" panose="02020603050405020304" pitchFamily="18" charset="0"/>
                <a:cs typeface="Times New Roman" panose="02020603050405020304" pitchFamily="18" charset="0"/>
              </a:rPr>
              <a:t>Layanan Makanan dan Minuman</a:t>
            </a:r>
            <a:endParaRPr lang="id-ID" sz="2400" dirty="0">
              <a:solidFill>
                <a:schemeClr val="bg1"/>
              </a:solidFill>
              <a:highlight>
                <a:srgbClr val="FFFF00"/>
              </a:highlight>
              <a:latin typeface="Times New Roman" panose="02020603050405020304" pitchFamily="18" charset="0"/>
              <a:cs typeface="Times New Roman" panose="02020603050405020304" pitchFamily="18" charset="0"/>
            </a:endParaRPr>
          </a:p>
          <a:p>
            <a:pPr marL="742950" lvl="1" indent="-285750" algn="l">
              <a:buFont typeface="+mj-lt"/>
              <a:buAutoNum type="arabicPeriod"/>
            </a:pPr>
            <a:r>
              <a:rPr lang="id-ID" sz="2300" b="1" dirty="0">
                <a:latin typeface="Times New Roman" panose="02020603050405020304" pitchFamily="18" charset="0"/>
                <a:cs typeface="Times New Roman" panose="02020603050405020304" pitchFamily="18" charset="0"/>
              </a:rPr>
              <a:t>Restoran:</a:t>
            </a:r>
            <a:r>
              <a:rPr lang="id-ID" sz="2300" dirty="0">
                <a:latin typeface="Times New Roman" panose="02020603050405020304" pitchFamily="18" charset="0"/>
                <a:cs typeface="Times New Roman" panose="02020603050405020304" pitchFamily="18" charset="0"/>
              </a:rPr>
              <a:t> Banyak hotel memiliki restoran di lokasi yang menyajikan berbagai jenis makanan, dari sarapan hingga makan malam.</a:t>
            </a:r>
          </a:p>
          <a:p>
            <a:pPr marL="742950" lvl="1" indent="-285750" algn="l">
              <a:buFont typeface="+mj-lt"/>
              <a:buAutoNum type="arabicPeriod"/>
            </a:pPr>
            <a:r>
              <a:rPr lang="id-ID" sz="2300" b="1" dirty="0">
                <a:latin typeface="Times New Roman" panose="02020603050405020304" pitchFamily="18" charset="0"/>
                <a:cs typeface="Times New Roman" panose="02020603050405020304" pitchFamily="18" charset="0"/>
              </a:rPr>
              <a:t>Bar atau </a:t>
            </a:r>
            <a:r>
              <a:rPr lang="id-ID" sz="2300" b="1" dirty="0" err="1">
                <a:latin typeface="Times New Roman" panose="02020603050405020304" pitchFamily="18" charset="0"/>
                <a:cs typeface="Times New Roman" panose="02020603050405020304" pitchFamily="18" charset="0"/>
              </a:rPr>
              <a:t>Lounge</a:t>
            </a:r>
            <a:r>
              <a:rPr lang="id-ID" sz="2300" b="1" dirty="0">
                <a:latin typeface="Times New Roman" panose="02020603050405020304" pitchFamily="18" charset="0"/>
                <a:cs typeface="Times New Roman" panose="02020603050405020304" pitchFamily="18" charset="0"/>
              </a:rPr>
              <a:t>:</a:t>
            </a:r>
            <a:r>
              <a:rPr lang="id-ID" sz="2300" dirty="0">
                <a:latin typeface="Times New Roman" panose="02020603050405020304" pitchFamily="18" charset="0"/>
                <a:cs typeface="Times New Roman" panose="02020603050405020304" pitchFamily="18" charset="0"/>
              </a:rPr>
              <a:t> Tempat untuk bersantai dan menikmati minuman.</a:t>
            </a:r>
          </a:p>
          <a:p>
            <a:pPr marL="742950" lvl="1" indent="-285750" algn="l">
              <a:buFont typeface="+mj-lt"/>
              <a:buAutoNum type="arabicPeriod"/>
            </a:pPr>
            <a:r>
              <a:rPr lang="id-ID" sz="2300" b="1" dirty="0">
                <a:latin typeface="Times New Roman" panose="02020603050405020304" pitchFamily="18" charset="0"/>
                <a:cs typeface="Times New Roman" panose="02020603050405020304" pitchFamily="18" charset="0"/>
              </a:rPr>
              <a:t>Layanan Kamar:</a:t>
            </a:r>
            <a:r>
              <a:rPr lang="id-ID" sz="2300" dirty="0">
                <a:latin typeface="Times New Roman" panose="02020603050405020304" pitchFamily="18" charset="0"/>
                <a:cs typeface="Times New Roman" panose="02020603050405020304" pitchFamily="18" charset="0"/>
              </a:rPr>
              <a:t> Mengizinkan tamu untuk memesan makanan dan minuman ke kamar mereka.</a:t>
            </a:r>
            <a:endParaRPr lang="en-US" sz="2300" dirty="0">
              <a:latin typeface="Times New Roman" panose="02020603050405020304" pitchFamily="18" charset="0"/>
              <a:cs typeface="Times New Roman" panose="02020603050405020304" pitchFamily="18" charset="0"/>
            </a:endParaRPr>
          </a:p>
          <a:p>
            <a:pPr marL="742950" lvl="1" indent="-285750" algn="l">
              <a:buFont typeface="+mj-lt"/>
              <a:buAutoNum type="arabicPeriod"/>
            </a:pPr>
            <a:endParaRPr lang="id-ID" sz="2300" dirty="0">
              <a:latin typeface="Times New Roman" panose="02020603050405020304" pitchFamily="18" charset="0"/>
              <a:cs typeface="Times New Roman" panose="02020603050405020304" pitchFamily="18" charset="0"/>
            </a:endParaRPr>
          </a:p>
          <a:p>
            <a:pPr>
              <a:buFont typeface="+mj-lt"/>
              <a:buAutoNum type="arabicPeriod"/>
            </a:pPr>
            <a:r>
              <a:rPr lang="id-ID" b="1" dirty="0">
                <a:solidFill>
                  <a:schemeClr val="bg1"/>
                </a:solidFill>
                <a:highlight>
                  <a:srgbClr val="FFFF00"/>
                </a:highlight>
                <a:latin typeface="Times New Roman" panose="02020603050405020304" pitchFamily="18" charset="0"/>
                <a:cs typeface="Times New Roman" panose="02020603050405020304" pitchFamily="18" charset="0"/>
              </a:rPr>
              <a:t>Layanan Kebersihan</a:t>
            </a:r>
            <a:endParaRPr lang="id-ID" dirty="0">
              <a:solidFill>
                <a:schemeClr val="bg1"/>
              </a:solidFill>
              <a:highlight>
                <a:srgbClr val="FFFF00"/>
              </a:highlight>
              <a:latin typeface="Times New Roman" panose="02020603050405020304" pitchFamily="18" charset="0"/>
              <a:cs typeface="Times New Roman" panose="02020603050405020304" pitchFamily="18" charset="0"/>
            </a:endParaRPr>
          </a:p>
          <a:p>
            <a:pPr marL="742950" lvl="1" indent="-285750" algn="l">
              <a:buFont typeface="+mj-lt"/>
              <a:buAutoNum type="arabicPeriod"/>
            </a:pPr>
            <a:r>
              <a:rPr lang="id-ID" sz="2600" b="1" dirty="0">
                <a:latin typeface="Times New Roman" panose="02020603050405020304" pitchFamily="18" charset="0"/>
                <a:cs typeface="Times New Roman" panose="02020603050405020304" pitchFamily="18" charset="0"/>
              </a:rPr>
              <a:t>Pembersihan Harian:</a:t>
            </a:r>
            <a:r>
              <a:rPr lang="id-ID" sz="2600" dirty="0">
                <a:latin typeface="Times New Roman" panose="02020603050405020304" pitchFamily="18" charset="0"/>
                <a:cs typeface="Times New Roman" panose="02020603050405020304" pitchFamily="18" charset="0"/>
              </a:rPr>
              <a:t> Membersihkan kamar dan mengganti linen secara rutin.</a:t>
            </a:r>
          </a:p>
          <a:p>
            <a:pPr marL="742950" lvl="1" indent="-285750" algn="l">
              <a:buFont typeface="+mj-lt"/>
              <a:buAutoNum type="arabicPeriod"/>
            </a:pPr>
            <a:r>
              <a:rPr lang="id-ID" sz="2600" b="1" dirty="0">
                <a:latin typeface="Times New Roman" panose="02020603050405020304" pitchFamily="18" charset="0"/>
                <a:cs typeface="Times New Roman" panose="02020603050405020304" pitchFamily="18" charset="0"/>
              </a:rPr>
              <a:t>Layanan Cuci dan Setrika:</a:t>
            </a:r>
            <a:r>
              <a:rPr lang="id-ID" sz="2600" dirty="0">
                <a:latin typeface="Times New Roman" panose="02020603050405020304" pitchFamily="18" charset="0"/>
                <a:cs typeface="Times New Roman" panose="02020603050405020304" pitchFamily="18" charset="0"/>
              </a:rPr>
              <a:t> Menawarkan layanan </a:t>
            </a:r>
            <a:r>
              <a:rPr lang="id-ID" sz="2600" dirty="0" err="1">
                <a:latin typeface="Times New Roman" panose="02020603050405020304" pitchFamily="18" charset="0"/>
                <a:cs typeface="Times New Roman" panose="02020603050405020304" pitchFamily="18" charset="0"/>
              </a:rPr>
              <a:t>laundry</a:t>
            </a:r>
            <a:r>
              <a:rPr lang="id-ID" sz="2600" dirty="0">
                <a:latin typeface="Times New Roman" panose="02020603050405020304" pitchFamily="18" charset="0"/>
                <a:cs typeface="Times New Roman" panose="02020603050405020304" pitchFamily="18" charset="0"/>
              </a:rPr>
              <a:t> untuk pakaian tamu.</a:t>
            </a:r>
          </a:p>
        </p:txBody>
      </p:sp>
    </p:spTree>
    <p:extLst>
      <p:ext uri="{BB962C8B-B14F-4D97-AF65-F5344CB8AC3E}">
        <p14:creationId xmlns:p14="http://schemas.microsoft.com/office/powerpoint/2010/main" val="40179351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06A7EB44-5AD5-EE12-586F-BA7A81502AA2}"/>
              </a:ext>
            </a:extLst>
          </p:cNvPr>
          <p:cNvSpPr>
            <a:spLocks noGrp="1"/>
          </p:cNvSpPr>
          <p:nvPr>
            <p:ph type="title"/>
          </p:nvPr>
        </p:nvSpPr>
        <p:spPr>
          <a:xfrm>
            <a:off x="646111" y="424544"/>
            <a:ext cx="9404723" cy="914400"/>
          </a:xfrm>
        </p:spPr>
        <p:txBody>
          <a:bodyPr/>
          <a:lstStyle/>
          <a:p>
            <a:pPr algn="ctr"/>
            <a:r>
              <a:rPr lang="fi-FI" sz="4400" dirty="0">
                <a:solidFill>
                  <a:schemeClr val="bg1"/>
                </a:solidFill>
                <a:highlight>
                  <a:srgbClr val="FFFF00"/>
                </a:highlight>
              </a:rPr>
              <a:t>Klasifikasi Hotel Berdasarkan Lokasi dan Tujuan</a:t>
            </a:r>
            <a:endParaRPr lang="id-ID" dirty="0"/>
          </a:p>
        </p:txBody>
      </p:sp>
      <p:sp>
        <p:nvSpPr>
          <p:cNvPr id="3" name="Tampungan Konten 2">
            <a:extLst>
              <a:ext uri="{FF2B5EF4-FFF2-40B4-BE49-F238E27FC236}">
                <a16:creationId xmlns:a16="http://schemas.microsoft.com/office/drawing/2014/main" id="{3CBDC83D-0026-4EA9-A30D-81BA548CA0BD}"/>
              </a:ext>
            </a:extLst>
          </p:cNvPr>
          <p:cNvSpPr>
            <a:spLocks noGrp="1"/>
          </p:cNvSpPr>
          <p:nvPr>
            <p:ph idx="1"/>
          </p:nvPr>
        </p:nvSpPr>
        <p:spPr>
          <a:xfrm>
            <a:off x="555172" y="1948544"/>
            <a:ext cx="9494682" cy="4299856"/>
          </a:xfrm>
        </p:spPr>
        <p:txBody>
          <a:bodyPr/>
          <a:lstStyle/>
          <a:p>
            <a:r>
              <a:rPr lang="en-US" b="1" dirty="0"/>
              <a:t>1. </a:t>
            </a:r>
            <a:r>
              <a:rPr lang="id-ID" b="1" dirty="0"/>
              <a:t>Hotel Bisnis</a:t>
            </a:r>
            <a:endParaRPr lang="id-ID" dirty="0"/>
          </a:p>
          <a:p>
            <a:pPr>
              <a:buFont typeface="Arial" panose="020B0604020202020204" pitchFamily="34" charset="0"/>
              <a:buChar char="•"/>
            </a:pPr>
            <a:r>
              <a:rPr lang="id-ID" b="1" dirty="0" err="1"/>
              <a:t>Ciri-Ciri</a:t>
            </a:r>
            <a:r>
              <a:rPr lang="id-ID" b="1" dirty="0"/>
              <a:t>:</a:t>
            </a:r>
            <a:r>
              <a:rPr lang="id-ID" dirty="0"/>
              <a:t> Didesain untuk memenuhi kebutuhan pelancong bisnis dengan fasilitas seperti ruang rapat, </a:t>
            </a:r>
            <a:r>
              <a:rPr lang="id-ID" dirty="0" err="1"/>
              <a:t>Wi-Fi</a:t>
            </a:r>
            <a:r>
              <a:rPr lang="id-ID" dirty="0"/>
              <a:t> cepat, dan layanan bisnis. Contoh: Hilton Garden </a:t>
            </a:r>
            <a:r>
              <a:rPr lang="id-ID" dirty="0" err="1"/>
              <a:t>Inn</a:t>
            </a:r>
            <a:r>
              <a:rPr lang="id-ID" dirty="0"/>
              <a:t>, </a:t>
            </a:r>
            <a:r>
              <a:rPr lang="id-ID" dirty="0" err="1"/>
              <a:t>Sheraton</a:t>
            </a:r>
            <a:r>
              <a:rPr lang="id-ID" dirty="0"/>
              <a:t>.</a:t>
            </a:r>
          </a:p>
          <a:p>
            <a:pPr>
              <a:buFont typeface="Arial" panose="020B0604020202020204" pitchFamily="34" charset="0"/>
              <a:buChar char="•"/>
            </a:pPr>
            <a:r>
              <a:rPr lang="id-ID" b="1" dirty="0"/>
              <a:t>Target Pasar:</a:t>
            </a:r>
            <a:r>
              <a:rPr lang="id-ID" dirty="0"/>
              <a:t> Pelancong bisnis dan profesional.</a:t>
            </a:r>
          </a:p>
          <a:p>
            <a:r>
              <a:rPr lang="en-US" b="1" dirty="0"/>
              <a:t>2. </a:t>
            </a:r>
            <a:r>
              <a:rPr lang="id-ID" b="1" dirty="0"/>
              <a:t>Hotel Liburan (</a:t>
            </a:r>
            <a:r>
              <a:rPr lang="id-ID" b="1" dirty="0" err="1"/>
              <a:t>Leisure</a:t>
            </a:r>
            <a:r>
              <a:rPr lang="id-ID" b="1" dirty="0"/>
              <a:t> Hotel)</a:t>
            </a:r>
            <a:endParaRPr lang="id-ID" dirty="0"/>
          </a:p>
          <a:p>
            <a:pPr>
              <a:buFont typeface="Arial" panose="020B0604020202020204" pitchFamily="34" charset="0"/>
              <a:buChar char="•"/>
            </a:pPr>
            <a:r>
              <a:rPr lang="id-ID" b="1" dirty="0" err="1"/>
              <a:t>Ciri-Ciri</a:t>
            </a:r>
            <a:r>
              <a:rPr lang="id-ID" b="1" dirty="0"/>
              <a:t>:</a:t>
            </a:r>
            <a:r>
              <a:rPr lang="id-ID" dirty="0"/>
              <a:t> Fokus pada penyediaan fasilitas untuk rekreasi dan relaksasi, seperti </a:t>
            </a:r>
            <a:r>
              <a:rPr lang="id-ID" dirty="0" err="1"/>
              <a:t>spa</a:t>
            </a:r>
            <a:r>
              <a:rPr lang="id-ID" dirty="0"/>
              <a:t>, kolam renang, dan aktivitas hiburan. Contoh: </a:t>
            </a:r>
            <a:r>
              <a:rPr lang="id-ID" dirty="0" err="1"/>
              <a:t>Marriott</a:t>
            </a:r>
            <a:r>
              <a:rPr lang="id-ID" dirty="0"/>
              <a:t> </a:t>
            </a:r>
            <a:r>
              <a:rPr lang="id-ID" dirty="0" err="1"/>
              <a:t>Vacation</a:t>
            </a:r>
            <a:r>
              <a:rPr lang="id-ID" dirty="0"/>
              <a:t> </a:t>
            </a:r>
            <a:r>
              <a:rPr lang="id-ID" dirty="0" err="1"/>
              <a:t>Club</a:t>
            </a:r>
            <a:r>
              <a:rPr lang="id-ID" dirty="0"/>
              <a:t>, </a:t>
            </a:r>
            <a:r>
              <a:rPr lang="id-ID" dirty="0" err="1"/>
              <a:t>Atlantis</a:t>
            </a:r>
            <a:r>
              <a:rPr lang="id-ID" dirty="0"/>
              <a:t> The </a:t>
            </a:r>
            <a:r>
              <a:rPr lang="id-ID" dirty="0" err="1"/>
              <a:t>Palm</a:t>
            </a:r>
            <a:r>
              <a:rPr lang="id-ID" dirty="0"/>
              <a:t>.</a:t>
            </a:r>
          </a:p>
          <a:p>
            <a:pPr>
              <a:buFont typeface="Arial" panose="020B0604020202020204" pitchFamily="34" charset="0"/>
              <a:buChar char="•"/>
            </a:pPr>
            <a:r>
              <a:rPr lang="id-ID" b="1" dirty="0"/>
              <a:t>Target Pasar:</a:t>
            </a:r>
            <a:r>
              <a:rPr lang="id-ID" dirty="0"/>
              <a:t> Wisatawan yang mencari pengalaman liburan dan rekreasi.</a:t>
            </a:r>
          </a:p>
          <a:p>
            <a:endParaRPr lang="id-ID" dirty="0"/>
          </a:p>
        </p:txBody>
      </p:sp>
    </p:spTree>
    <p:extLst>
      <p:ext uri="{BB962C8B-B14F-4D97-AF65-F5344CB8AC3E}">
        <p14:creationId xmlns:p14="http://schemas.microsoft.com/office/powerpoint/2010/main" val="3094826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0E7DFE26-BCA0-FA98-86D7-6FB7DAE21016}"/>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2B569C6C-FD3C-5751-6294-03EE92811D0E}"/>
              </a:ext>
            </a:extLst>
          </p:cNvPr>
          <p:cNvSpPr>
            <a:spLocks noGrp="1"/>
          </p:cNvSpPr>
          <p:nvPr>
            <p:ph idx="1"/>
          </p:nvPr>
        </p:nvSpPr>
        <p:spPr>
          <a:xfrm>
            <a:off x="645132" y="1382486"/>
            <a:ext cx="9404722" cy="4865913"/>
          </a:xfrm>
        </p:spPr>
        <p:txBody>
          <a:bodyPr>
            <a:normAutofit fontScale="85000" lnSpcReduction="10000"/>
          </a:bodyPr>
          <a:lstStyle/>
          <a:p>
            <a:r>
              <a:rPr lang="en-US" b="1" dirty="0"/>
              <a:t>3. </a:t>
            </a:r>
            <a:r>
              <a:rPr lang="id-ID" b="1" dirty="0"/>
              <a:t>Hotel Bandara (</a:t>
            </a:r>
            <a:r>
              <a:rPr lang="id-ID" b="1" dirty="0" err="1"/>
              <a:t>Airport</a:t>
            </a:r>
            <a:r>
              <a:rPr lang="id-ID" b="1" dirty="0"/>
              <a:t> Hotel)</a:t>
            </a:r>
            <a:endParaRPr lang="id-ID" dirty="0"/>
          </a:p>
          <a:p>
            <a:pPr>
              <a:buFont typeface="Arial" panose="020B0604020202020204" pitchFamily="34" charset="0"/>
              <a:buChar char="•"/>
            </a:pPr>
            <a:r>
              <a:rPr lang="id-ID" b="1" dirty="0" err="1"/>
              <a:t>Ciri-Ciri</a:t>
            </a:r>
            <a:r>
              <a:rPr lang="id-ID" b="1" dirty="0"/>
              <a:t>:</a:t>
            </a:r>
            <a:r>
              <a:rPr lang="id-ID" dirty="0"/>
              <a:t> Terletak dekat bandara, menyediakan fasilitas seperti layanan antar-jemput bandara dan kamar untuk istirahat singkat. Contoh: Holiday </a:t>
            </a:r>
            <a:r>
              <a:rPr lang="id-ID" dirty="0" err="1"/>
              <a:t>Inn</a:t>
            </a:r>
            <a:r>
              <a:rPr lang="id-ID" dirty="0"/>
              <a:t> Express, </a:t>
            </a:r>
            <a:r>
              <a:rPr lang="id-ID" dirty="0" err="1"/>
              <a:t>Radisson</a:t>
            </a:r>
            <a:r>
              <a:rPr lang="id-ID" dirty="0"/>
              <a:t> </a:t>
            </a:r>
            <a:r>
              <a:rPr lang="id-ID" dirty="0" err="1"/>
              <a:t>Blu</a:t>
            </a:r>
            <a:r>
              <a:rPr lang="id-ID" dirty="0"/>
              <a:t>.</a:t>
            </a:r>
          </a:p>
          <a:p>
            <a:pPr>
              <a:buFont typeface="Arial" panose="020B0604020202020204" pitchFamily="34" charset="0"/>
              <a:buChar char="•"/>
            </a:pPr>
            <a:r>
              <a:rPr lang="id-ID" b="1" dirty="0"/>
              <a:t>Target Pasar:</a:t>
            </a:r>
            <a:r>
              <a:rPr lang="id-ID" dirty="0"/>
              <a:t> Pelancong yang transit atau memerlukan akomodasi dekat bandara.</a:t>
            </a:r>
            <a:endParaRPr lang="en-US" dirty="0"/>
          </a:p>
          <a:p>
            <a:r>
              <a:rPr lang="en-US" b="1" dirty="0"/>
              <a:t>4. </a:t>
            </a:r>
            <a:r>
              <a:rPr lang="id-ID" b="1" dirty="0"/>
              <a:t>Hotel Perkotaan (Urban Hotel)</a:t>
            </a:r>
            <a:endParaRPr lang="id-ID" dirty="0"/>
          </a:p>
          <a:p>
            <a:pPr>
              <a:buFont typeface="Arial" panose="020B0604020202020204" pitchFamily="34" charset="0"/>
              <a:buChar char="•"/>
            </a:pPr>
            <a:r>
              <a:rPr lang="id-ID" b="1" dirty="0" err="1"/>
              <a:t>Ciri-Ciri</a:t>
            </a:r>
            <a:r>
              <a:rPr lang="id-ID" b="1" dirty="0"/>
              <a:t>:</a:t>
            </a:r>
            <a:r>
              <a:rPr lang="id-ID" dirty="0"/>
              <a:t> Terletak di pusat kota, memudahkan akses ke atraksi kota, restoran, dan kegiatan budaya. Contoh: Park </a:t>
            </a:r>
            <a:r>
              <a:rPr lang="id-ID" dirty="0" err="1"/>
              <a:t>Hyatt</a:t>
            </a:r>
            <a:r>
              <a:rPr lang="id-ID" dirty="0"/>
              <a:t>, W Hotel.</a:t>
            </a:r>
          </a:p>
          <a:p>
            <a:pPr>
              <a:buFont typeface="Arial" panose="020B0604020202020204" pitchFamily="34" charset="0"/>
              <a:buChar char="•"/>
            </a:pPr>
            <a:r>
              <a:rPr lang="id-ID" b="1" dirty="0"/>
              <a:t>Target Pasar:</a:t>
            </a:r>
            <a:r>
              <a:rPr lang="id-ID" dirty="0"/>
              <a:t> Wisatawan kota dan pelancong bisnis yang menginginkan akses mudah ke pusat kota.</a:t>
            </a:r>
          </a:p>
          <a:p>
            <a:r>
              <a:rPr lang="en-US" b="1" dirty="0"/>
              <a:t>5. </a:t>
            </a:r>
            <a:r>
              <a:rPr lang="id-ID" b="1" dirty="0"/>
              <a:t>Hotel Resor (Resort Hotel)</a:t>
            </a:r>
            <a:endParaRPr lang="id-ID" dirty="0"/>
          </a:p>
          <a:p>
            <a:pPr>
              <a:buFont typeface="Arial" panose="020B0604020202020204" pitchFamily="34" charset="0"/>
              <a:buChar char="•"/>
            </a:pPr>
            <a:r>
              <a:rPr lang="id-ID" b="1" dirty="0" err="1"/>
              <a:t>Ciri-Ciri</a:t>
            </a:r>
            <a:r>
              <a:rPr lang="id-ID" b="1" dirty="0"/>
              <a:t>:</a:t>
            </a:r>
            <a:r>
              <a:rPr lang="id-ID" dirty="0"/>
              <a:t> Terletak di destinasi wisata dan sering kali menawarkan berbagai fasilitas seperti golf, </a:t>
            </a:r>
            <a:r>
              <a:rPr lang="id-ID" dirty="0" err="1"/>
              <a:t>spa</a:t>
            </a:r>
            <a:r>
              <a:rPr lang="id-ID" dirty="0"/>
              <a:t>, dan aktivitas luar ruangan. Contoh: </a:t>
            </a:r>
            <a:r>
              <a:rPr lang="id-ID" dirty="0" err="1"/>
              <a:t>Four</a:t>
            </a:r>
            <a:r>
              <a:rPr lang="id-ID" dirty="0"/>
              <a:t> </a:t>
            </a:r>
            <a:r>
              <a:rPr lang="id-ID" dirty="0" err="1"/>
              <a:t>Seasons</a:t>
            </a:r>
            <a:r>
              <a:rPr lang="id-ID" dirty="0"/>
              <a:t> Resort, Grand </a:t>
            </a:r>
            <a:r>
              <a:rPr lang="id-ID" dirty="0" err="1"/>
              <a:t>Wailea</a:t>
            </a:r>
            <a:r>
              <a:rPr lang="id-ID" dirty="0"/>
              <a:t>.</a:t>
            </a:r>
          </a:p>
          <a:p>
            <a:pPr>
              <a:buFont typeface="Arial" panose="020B0604020202020204" pitchFamily="34" charset="0"/>
              <a:buChar char="•"/>
            </a:pPr>
            <a:r>
              <a:rPr lang="id-ID" b="1" dirty="0"/>
              <a:t>Target Pasar:</a:t>
            </a:r>
            <a:r>
              <a:rPr lang="id-ID" dirty="0"/>
              <a:t> Wisatawan yang mencari liburan </a:t>
            </a:r>
            <a:r>
              <a:rPr lang="id-ID" dirty="0" err="1"/>
              <a:t>all</a:t>
            </a:r>
            <a:r>
              <a:rPr lang="id-ID" dirty="0"/>
              <a:t>-in-</a:t>
            </a:r>
            <a:r>
              <a:rPr lang="id-ID" dirty="0" err="1"/>
              <a:t>one</a:t>
            </a:r>
            <a:r>
              <a:rPr lang="id-ID" dirty="0"/>
              <a:t> dengan berbagai aktivitas rekreasi</a:t>
            </a:r>
          </a:p>
          <a:p>
            <a:pPr>
              <a:buFont typeface="Arial" panose="020B0604020202020204" pitchFamily="34" charset="0"/>
              <a:buChar char="•"/>
            </a:pPr>
            <a:endParaRPr lang="id-ID" dirty="0"/>
          </a:p>
          <a:p>
            <a:endParaRPr lang="id-ID" dirty="0"/>
          </a:p>
        </p:txBody>
      </p:sp>
    </p:spTree>
    <p:extLst>
      <p:ext uri="{BB962C8B-B14F-4D97-AF65-F5344CB8AC3E}">
        <p14:creationId xmlns:p14="http://schemas.microsoft.com/office/powerpoint/2010/main" val="24530948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555149B7-0D0E-3365-E704-A7812F86601A}"/>
              </a:ext>
            </a:extLst>
          </p:cNvPr>
          <p:cNvSpPr>
            <a:spLocks noGrp="1"/>
          </p:cNvSpPr>
          <p:nvPr>
            <p:ph type="title"/>
          </p:nvPr>
        </p:nvSpPr>
        <p:spPr/>
        <p:txBody>
          <a:bodyPr/>
          <a:lstStyle/>
          <a:p>
            <a:pPr algn="ctr"/>
            <a:r>
              <a:rPr lang="fi-FI" sz="3600" dirty="0">
                <a:solidFill>
                  <a:schemeClr val="bg1"/>
                </a:solidFill>
                <a:highlight>
                  <a:srgbClr val="FFFF00"/>
                </a:highlight>
              </a:rPr>
              <a:t>Klasifikasi Hotel Berdasarkan Kategori Lain</a:t>
            </a:r>
            <a:endParaRPr lang="id-ID" sz="3600" dirty="0">
              <a:solidFill>
                <a:schemeClr val="bg1"/>
              </a:solidFill>
              <a:highlight>
                <a:srgbClr val="FFFF00"/>
              </a:highlight>
            </a:endParaRPr>
          </a:p>
        </p:txBody>
      </p:sp>
      <p:sp>
        <p:nvSpPr>
          <p:cNvPr id="3" name="Tampungan Konten 2">
            <a:extLst>
              <a:ext uri="{FF2B5EF4-FFF2-40B4-BE49-F238E27FC236}">
                <a16:creationId xmlns:a16="http://schemas.microsoft.com/office/drawing/2014/main" id="{2DFF22AD-3CE3-4F0B-21D5-8F018FFEC6E5}"/>
              </a:ext>
            </a:extLst>
          </p:cNvPr>
          <p:cNvSpPr>
            <a:spLocks noGrp="1"/>
          </p:cNvSpPr>
          <p:nvPr>
            <p:ph idx="1"/>
          </p:nvPr>
        </p:nvSpPr>
        <p:spPr>
          <a:xfrm>
            <a:off x="645131" y="1328057"/>
            <a:ext cx="10900757" cy="4920342"/>
          </a:xfrm>
        </p:spPr>
        <p:txBody>
          <a:bodyPr/>
          <a:lstStyle/>
          <a:p>
            <a:r>
              <a:rPr lang="en-US" b="1" dirty="0"/>
              <a:t>1. </a:t>
            </a:r>
            <a:r>
              <a:rPr lang="id-ID" b="1" dirty="0"/>
              <a:t>Hotel Berantai (</a:t>
            </a:r>
            <a:r>
              <a:rPr lang="id-ID" b="1" dirty="0" err="1"/>
              <a:t>Chain</a:t>
            </a:r>
            <a:r>
              <a:rPr lang="id-ID" b="1" dirty="0"/>
              <a:t> Hotel)</a:t>
            </a:r>
            <a:endParaRPr lang="id-ID" dirty="0"/>
          </a:p>
          <a:p>
            <a:pPr>
              <a:buFont typeface="Arial" panose="020B0604020202020204" pitchFamily="34" charset="0"/>
              <a:buChar char="•"/>
            </a:pPr>
            <a:r>
              <a:rPr lang="id-ID" b="1" dirty="0" err="1"/>
              <a:t>Ciri-Ciri</a:t>
            </a:r>
            <a:r>
              <a:rPr lang="id-ID" b="1" dirty="0"/>
              <a:t>:</a:t>
            </a:r>
            <a:r>
              <a:rPr lang="id-ID" dirty="0"/>
              <a:t> Bagian dari jaringan hotel yang memiliki standar dan layanan yang seragam di berbagai lokasi. Contoh: </a:t>
            </a:r>
            <a:r>
              <a:rPr lang="id-ID" dirty="0" err="1"/>
              <a:t>Marriott</a:t>
            </a:r>
            <a:r>
              <a:rPr lang="id-ID" dirty="0"/>
              <a:t>, Hilton.</a:t>
            </a:r>
          </a:p>
          <a:p>
            <a:pPr>
              <a:buFont typeface="Arial" panose="020B0604020202020204" pitchFamily="34" charset="0"/>
              <a:buChar char="•"/>
            </a:pPr>
            <a:r>
              <a:rPr lang="id-ID" b="1" dirty="0"/>
              <a:t>Target Pasar:</a:t>
            </a:r>
            <a:r>
              <a:rPr lang="id-ID" dirty="0"/>
              <a:t> Wisatawan yang mencari konsistensi dan standar kualitas di berbagai lokasi</a:t>
            </a:r>
            <a:endParaRPr lang="en-US" dirty="0"/>
          </a:p>
          <a:p>
            <a:r>
              <a:rPr lang="en-US" b="1" dirty="0"/>
              <a:t>2. </a:t>
            </a:r>
            <a:r>
              <a:rPr lang="id-ID" b="1" dirty="0"/>
              <a:t>Hotel Mandiri (Independent Hotel)</a:t>
            </a:r>
            <a:endParaRPr lang="id-ID" dirty="0"/>
          </a:p>
          <a:p>
            <a:pPr>
              <a:buFont typeface="Arial" panose="020B0604020202020204" pitchFamily="34" charset="0"/>
              <a:buChar char="•"/>
            </a:pPr>
            <a:r>
              <a:rPr lang="id-ID" b="1" dirty="0" err="1"/>
              <a:t>Ciri-Ciri</a:t>
            </a:r>
            <a:r>
              <a:rPr lang="id-ID" b="1" dirty="0"/>
              <a:t>:</a:t>
            </a:r>
            <a:r>
              <a:rPr lang="id-ID" dirty="0"/>
              <a:t> Tidak tergabung dalam jaringan besar, sering kali memiliki karakter dan layanan unik. Contoh: The </a:t>
            </a:r>
            <a:r>
              <a:rPr lang="id-ID" dirty="0" err="1"/>
              <a:t>Greenwich</a:t>
            </a:r>
            <a:r>
              <a:rPr lang="id-ID" dirty="0"/>
              <a:t> Hotel, The </a:t>
            </a:r>
            <a:r>
              <a:rPr lang="id-ID" dirty="0" err="1"/>
              <a:t>Langham</a:t>
            </a:r>
            <a:r>
              <a:rPr lang="id-ID" dirty="0"/>
              <a:t>.</a:t>
            </a:r>
          </a:p>
          <a:p>
            <a:pPr>
              <a:buFont typeface="Arial" panose="020B0604020202020204" pitchFamily="34" charset="0"/>
              <a:buChar char="•"/>
            </a:pPr>
            <a:r>
              <a:rPr lang="id-ID" b="1" dirty="0"/>
              <a:t>Target Pasar:</a:t>
            </a:r>
            <a:r>
              <a:rPr lang="id-ID" dirty="0"/>
              <a:t> Pelancong yang mencari pengalaman unik dan tidak </a:t>
            </a:r>
            <a:r>
              <a:rPr lang="id-ID" dirty="0" err="1"/>
              <a:t>terstandarisasi</a:t>
            </a:r>
            <a:r>
              <a:rPr lang="id-ID" dirty="0"/>
              <a:t>.</a:t>
            </a:r>
          </a:p>
          <a:p>
            <a:pPr>
              <a:buFont typeface="Arial" panose="020B0604020202020204" pitchFamily="34" charset="0"/>
              <a:buChar char="•"/>
            </a:pPr>
            <a:r>
              <a:rPr lang="id-ID" dirty="0">
                <a:solidFill>
                  <a:schemeClr val="bg1"/>
                </a:solidFill>
                <a:highlight>
                  <a:srgbClr val="FFFF00"/>
                </a:highlight>
              </a:rPr>
              <a:t>Klasifikasi ini membantu tamu memilih akomodasi yang paling sesuai dengan kebutuhan dan preferensi mereka, baik itu untuk tujuan bisnis, liburan, atau kebutuhan khusus lainnya.</a:t>
            </a:r>
          </a:p>
          <a:p>
            <a:endParaRPr lang="id-ID" dirty="0"/>
          </a:p>
        </p:txBody>
      </p:sp>
    </p:spTree>
    <p:extLst>
      <p:ext uri="{BB962C8B-B14F-4D97-AF65-F5344CB8AC3E}">
        <p14:creationId xmlns:p14="http://schemas.microsoft.com/office/powerpoint/2010/main" val="40148257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84779605-3DB6-C557-A5E3-4615FA7F3528}"/>
              </a:ext>
            </a:extLst>
          </p:cNvPr>
          <p:cNvSpPr>
            <a:spLocks noGrp="1"/>
          </p:cNvSpPr>
          <p:nvPr>
            <p:ph type="title"/>
          </p:nvPr>
        </p:nvSpPr>
        <p:spPr>
          <a:xfrm>
            <a:off x="646111" y="452718"/>
            <a:ext cx="9404723" cy="831796"/>
          </a:xfrm>
        </p:spPr>
        <p:txBody>
          <a:bodyPr/>
          <a:lstStyle/>
          <a:p>
            <a:pPr algn="ctr"/>
            <a:r>
              <a:rPr lang="id-ID" dirty="0"/>
              <a:t>Fasilitas Umum Hotel</a:t>
            </a:r>
          </a:p>
        </p:txBody>
      </p:sp>
      <p:sp>
        <p:nvSpPr>
          <p:cNvPr id="4" name="Rectangle 1">
            <a:extLst>
              <a:ext uri="{FF2B5EF4-FFF2-40B4-BE49-F238E27FC236}">
                <a16:creationId xmlns:a16="http://schemas.microsoft.com/office/drawing/2014/main" id="{4059AA6C-18F2-900F-F071-387A4D66390B}"/>
              </a:ext>
            </a:extLst>
          </p:cNvPr>
          <p:cNvSpPr>
            <a:spLocks noGrp="1" noChangeArrowheads="1"/>
          </p:cNvSpPr>
          <p:nvPr>
            <p:ph idx="1"/>
          </p:nvPr>
        </p:nvSpPr>
        <p:spPr bwMode="auto">
          <a:xfrm>
            <a:off x="881517" y="1434537"/>
            <a:ext cx="10363426" cy="44063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id-ID" b="1" dirty="0"/>
              <a:t>Fasilitas Umum Hotel</a:t>
            </a:r>
          </a:p>
          <a:p>
            <a:pPr>
              <a:buFont typeface="+mj-lt"/>
              <a:buAutoNum type="arabicPeriod"/>
            </a:pPr>
            <a:r>
              <a:rPr lang="id-ID" b="1" dirty="0">
                <a:solidFill>
                  <a:schemeClr val="bg1"/>
                </a:solidFill>
                <a:highlight>
                  <a:srgbClr val="FFFF00"/>
                </a:highlight>
              </a:rPr>
              <a:t>Fasilitas Kesehatan dan Kebugaran</a:t>
            </a:r>
            <a:endParaRPr lang="id-ID" dirty="0">
              <a:solidFill>
                <a:schemeClr val="bg1"/>
              </a:solidFill>
              <a:highlight>
                <a:srgbClr val="FFFF00"/>
              </a:highlight>
            </a:endParaRPr>
          </a:p>
          <a:p>
            <a:pPr marL="742950" lvl="1" indent="-285750">
              <a:buFont typeface="+mj-lt"/>
              <a:buAutoNum type="arabicPeriod"/>
            </a:pPr>
            <a:r>
              <a:rPr lang="id-ID" b="1" dirty="0"/>
              <a:t>Pusat Kebugaran:</a:t>
            </a:r>
            <a:r>
              <a:rPr lang="id-ID" dirty="0"/>
              <a:t> Ruang dengan peralatan olahraga seperti </a:t>
            </a:r>
            <a:r>
              <a:rPr lang="id-ID" dirty="0" err="1"/>
              <a:t>treadmill</a:t>
            </a:r>
            <a:r>
              <a:rPr lang="id-ID" dirty="0"/>
              <a:t>, sepeda stasioner, dan beban.</a:t>
            </a:r>
          </a:p>
          <a:p>
            <a:pPr marL="742950" lvl="1" indent="-285750">
              <a:buFont typeface="+mj-lt"/>
              <a:buAutoNum type="arabicPeriod"/>
            </a:pPr>
            <a:r>
              <a:rPr lang="id-ID" b="1" dirty="0"/>
              <a:t>Kolam Renang:</a:t>
            </a:r>
            <a:r>
              <a:rPr lang="id-ID" dirty="0"/>
              <a:t> Kolam renang untuk berenang atau beristirahat.</a:t>
            </a:r>
          </a:p>
          <a:p>
            <a:pPr marL="742950" lvl="1" indent="-285750">
              <a:buFont typeface="+mj-lt"/>
              <a:buAutoNum type="arabicPeriod"/>
            </a:pPr>
            <a:r>
              <a:rPr lang="id-ID" b="1" dirty="0" err="1"/>
              <a:t>Spa</a:t>
            </a:r>
            <a:r>
              <a:rPr lang="id-ID" b="1" dirty="0"/>
              <a:t> dan Sauna:</a:t>
            </a:r>
            <a:r>
              <a:rPr lang="id-ID" dirty="0"/>
              <a:t> Fasilitas untuk perawatan tubuh, seperti pijat, sauna, dan </a:t>
            </a:r>
            <a:r>
              <a:rPr lang="id-ID" dirty="0" err="1"/>
              <a:t>jacuzzi</a:t>
            </a:r>
            <a:r>
              <a:rPr lang="id-ID" dirty="0"/>
              <a:t>.</a:t>
            </a:r>
          </a:p>
          <a:p>
            <a:pPr>
              <a:buFont typeface="+mj-lt"/>
              <a:buAutoNum type="arabicPeriod"/>
            </a:pPr>
            <a:r>
              <a:rPr lang="id-ID" b="1" dirty="0">
                <a:solidFill>
                  <a:schemeClr val="bg1"/>
                </a:solidFill>
                <a:highlight>
                  <a:srgbClr val="FFFF00"/>
                </a:highlight>
              </a:rPr>
              <a:t>Fasilitas Bisnis</a:t>
            </a:r>
            <a:endParaRPr lang="id-ID" dirty="0">
              <a:solidFill>
                <a:schemeClr val="bg1"/>
              </a:solidFill>
              <a:highlight>
                <a:srgbClr val="FFFF00"/>
              </a:highlight>
            </a:endParaRPr>
          </a:p>
          <a:p>
            <a:pPr marL="742950" lvl="1" indent="-285750">
              <a:buFont typeface="+mj-lt"/>
              <a:buAutoNum type="arabicPeriod"/>
            </a:pPr>
            <a:r>
              <a:rPr lang="id-ID" b="1" dirty="0"/>
              <a:t>Ruang Rapat dan Konferensi:</a:t>
            </a:r>
            <a:r>
              <a:rPr lang="id-ID" dirty="0"/>
              <a:t> Ruang yang dilengkapi dengan peralatan audio-visual dan fasilitas untuk pertemuan bisnis atau acara.</a:t>
            </a:r>
          </a:p>
          <a:p>
            <a:pPr marL="742950" lvl="1" indent="-285750">
              <a:buFont typeface="+mj-lt"/>
              <a:buAutoNum type="arabicPeriod"/>
            </a:pPr>
            <a:r>
              <a:rPr lang="id-ID" b="1" dirty="0"/>
              <a:t>Fasilitas Koneksi Internet:</a:t>
            </a:r>
            <a:r>
              <a:rPr lang="id-ID" dirty="0"/>
              <a:t> </a:t>
            </a:r>
            <a:r>
              <a:rPr lang="id-ID" dirty="0" err="1"/>
              <a:t>Wi-Fi</a:t>
            </a:r>
            <a:r>
              <a:rPr lang="id-ID" dirty="0"/>
              <a:t> gratis atau berbayar di seluruh hotel, termasuk di kamar dan area umum.</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id-ID" altLang="id-ID"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7547145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F2B42702-5637-A7F6-CC10-D03F978D3C55}"/>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6830F849-6C10-61BD-5C4C-043998F579F3}"/>
              </a:ext>
            </a:extLst>
          </p:cNvPr>
          <p:cNvSpPr>
            <a:spLocks noGrp="1"/>
          </p:cNvSpPr>
          <p:nvPr>
            <p:ph idx="1"/>
          </p:nvPr>
        </p:nvSpPr>
        <p:spPr/>
        <p:txBody>
          <a:bodyPr>
            <a:normAutofit lnSpcReduction="10000"/>
          </a:bodyPr>
          <a:lstStyle/>
          <a:p>
            <a:r>
              <a:rPr lang="en-US" b="1" dirty="0">
                <a:solidFill>
                  <a:schemeClr val="bg1"/>
                </a:solidFill>
                <a:highlight>
                  <a:srgbClr val="FFFF00"/>
                </a:highlight>
              </a:rPr>
              <a:t>3. </a:t>
            </a:r>
            <a:r>
              <a:rPr lang="id-ID" b="1" dirty="0">
                <a:solidFill>
                  <a:schemeClr val="bg1"/>
                </a:solidFill>
                <a:highlight>
                  <a:srgbClr val="FFFF00"/>
                </a:highlight>
              </a:rPr>
              <a:t>Fasilitas Hiburan dan Rekreasi</a:t>
            </a:r>
            <a:endParaRPr lang="id-ID" dirty="0">
              <a:solidFill>
                <a:schemeClr val="bg1"/>
              </a:solidFill>
              <a:highlight>
                <a:srgbClr val="FFFF00"/>
              </a:highlight>
            </a:endParaRPr>
          </a:p>
          <a:p>
            <a:pPr>
              <a:buFont typeface="Arial" panose="020B0604020202020204" pitchFamily="34" charset="0"/>
              <a:buChar char="•"/>
            </a:pPr>
            <a:r>
              <a:rPr lang="id-ID" b="1" dirty="0"/>
              <a:t>TV Kabel atau Satelit:</a:t>
            </a:r>
            <a:r>
              <a:rPr lang="id-ID" dirty="0"/>
              <a:t> Saluran TV dalam kamar dengan berbagai pilihan hiburan.</a:t>
            </a:r>
          </a:p>
          <a:p>
            <a:pPr>
              <a:buFont typeface="Arial" panose="020B0604020202020204" pitchFamily="34" charset="0"/>
              <a:buChar char="•"/>
            </a:pPr>
            <a:r>
              <a:rPr lang="id-ID" b="1" dirty="0"/>
              <a:t>Ruang Permainan:</a:t>
            </a:r>
            <a:r>
              <a:rPr lang="id-ID" dirty="0"/>
              <a:t> Area dengan permainan atau fasilitas hiburan lainnya.</a:t>
            </a:r>
          </a:p>
          <a:p>
            <a:r>
              <a:rPr lang="en-US" b="1" dirty="0">
                <a:solidFill>
                  <a:schemeClr val="bg1"/>
                </a:solidFill>
                <a:highlight>
                  <a:srgbClr val="FFFF00"/>
                </a:highlight>
              </a:rPr>
              <a:t>4. </a:t>
            </a:r>
            <a:r>
              <a:rPr lang="id-ID" b="1" dirty="0">
                <a:solidFill>
                  <a:schemeClr val="bg1"/>
                </a:solidFill>
                <a:highlight>
                  <a:srgbClr val="FFFF00"/>
                </a:highlight>
              </a:rPr>
              <a:t>Layanan Tamu</a:t>
            </a:r>
            <a:endParaRPr lang="id-ID" dirty="0">
              <a:solidFill>
                <a:schemeClr val="bg1"/>
              </a:solidFill>
              <a:highlight>
                <a:srgbClr val="FFFF00"/>
              </a:highlight>
            </a:endParaRPr>
          </a:p>
          <a:p>
            <a:pPr>
              <a:buFont typeface="Arial" panose="020B0604020202020204" pitchFamily="34" charset="0"/>
              <a:buChar char="•"/>
            </a:pPr>
            <a:r>
              <a:rPr lang="id-ID" b="1" dirty="0"/>
              <a:t>Resepsionis 24 Jam:</a:t>
            </a:r>
            <a:r>
              <a:rPr lang="id-ID" dirty="0"/>
              <a:t> Staf yang siap membantu tamu kapan saja selama mereka menginap.</a:t>
            </a:r>
          </a:p>
          <a:p>
            <a:pPr>
              <a:buFont typeface="Arial" panose="020B0604020202020204" pitchFamily="34" charset="0"/>
              <a:buChar char="•"/>
            </a:pPr>
            <a:r>
              <a:rPr lang="id-ID" b="1" dirty="0" err="1"/>
              <a:t>Concierge</a:t>
            </a:r>
            <a:r>
              <a:rPr lang="id-ID" b="1" dirty="0"/>
              <a:t>:</a:t>
            </a:r>
            <a:r>
              <a:rPr lang="id-ID" dirty="0"/>
              <a:t> Memberikan bantuan dengan reservasi, informasi lokal, dan permintaan khusus.</a:t>
            </a:r>
          </a:p>
          <a:p>
            <a:pPr>
              <a:buFont typeface="Arial" panose="020B0604020202020204" pitchFamily="34" charset="0"/>
              <a:buChar char="•"/>
            </a:pPr>
            <a:r>
              <a:rPr lang="id-ID" b="1" dirty="0"/>
              <a:t>Layanan Antar-Jemput:</a:t>
            </a:r>
            <a:r>
              <a:rPr lang="id-ID" dirty="0"/>
              <a:t> Layanan transportasi dari dan ke bandara atau tempat wisata lokal.</a:t>
            </a:r>
          </a:p>
          <a:p>
            <a:endParaRPr lang="id-ID" dirty="0"/>
          </a:p>
        </p:txBody>
      </p:sp>
    </p:spTree>
    <p:extLst>
      <p:ext uri="{BB962C8B-B14F-4D97-AF65-F5344CB8AC3E}">
        <p14:creationId xmlns:p14="http://schemas.microsoft.com/office/powerpoint/2010/main" val="23487402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DE0DC785-3870-BF33-32E7-F146DE45F58C}"/>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32ECE7A5-E672-E3D0-D2E5-2AFA4C666A3F}"/>
              </a:ext>
            </a:extLst>
          </p:cNvPr>
          <p:cNvSpPr>
            <a:spLocks noGrp="1"/>
          </p:cNvSpPr>
          <p:nvPr>
            <p:ph idx="1"/>
          </p:nvPr>
        </p:nvSpPr>
        <p:spPr/>
        <p:txBody>
          <a:bodyPr/>
          <a:lstStyle/>
          <a:p>
            <a:r>
              <a:rPr lang="id-ID" b="1" dirty="0">
                <a:solidFill>
                  <a:schemeClr val="bg1"/>
                </a:solidFill>
                <a:highlight>
                  <a:srgbClr val="FFFF00"/>
                </a:highlight>
              </a:rPr>
              <a:t>Fasilitas Keamanan</a:t>
            </a:r>
            <a:endParaRPr lang="id-ID" dirty="0">
              <a:solidFill>
                <a:schemeClr val="bg1"/>
              </a:solidFill>
              <a:highlight>
                <a:srgbClr val="FFFF00"/>
              </a:highlight>
            </a:endParaRPr>
          </a:p>
          <a:p>
            <a:pPr>
              <a:buFont typeface="Arial" panose="020B0604020202020204" pitchFamily="34" charset="0"/>
              <a:buChar char="•"/>
            </a:pPr>
            <a:r>
              <a:rPr lang="id-ID" b="1" dirty="0"/>
              <a:t>Kotak Penyimpanan:</a:t>
            </a:r>
            <a:r>
              <a:rPr lang="id-ID" dirty="0"/>
              <a:t> Kotak aman di kamar untuk menyimpan barang berharga.</a:t>
            </a:r>
          </a:p>
          <a:p>
            <a:pPr>
              <a:buFont typeface="Arial" panose="020B0604020202020204" pitchFamily="34" charset="0"/>
              <a:buChar char="•"/>
            </a:pPr>
            <a:r>
              <a:rPr lang="id-ID" b="1" dirty="0"/>
              <a:t>Keamanan 24 Jam:</a:t>
            </a:r>
            <a:r>
              <a:rPr lang="id-ID" dirty="0"/>
              <a:t> Personel keamanan atau sistem pemantauan untuk memastikan keselamatan tamu dan properti.</a:t>
            </a:r>
          </a:p>
          <a:p>
            <a:r>
              <a:rPr lang="id-ID" b="1" dirty="0">
                <a:solidFill>
                  <a:schemeClr val="bg1"/>
                </a:solidFill>
                <a:highlight>
                  <a:srgbClr val="FFFF00"/>
                </a:highlight>
              </a:rPr>
              <a:t>Fasilitas Aksesibilitas</a:t>
            </a:r>
            <a:endParaRPr lang="id-ID" dirty="0">
              <a:solidFill>
                <a:schemeClr val="bg1"/>
              </a:solidFill>
              <a:highlight>
                <a:srgbClr val="FFFF00"/>
              </a:highlight>
            </a:endParaRPr>
          </a:p>
          <a:p>
            <a:pPr>
              <a:buFont typeface="Arial" panose="020B0604020202020204" pitchFamily="34" charset="0"/>
              <a:buChar char="•"/>
            </a:pPr>
            <a:r>
              <a:rPr lang="id-ID" b="1" dirty="0"/>
              <a:t>Kamar Aksesibilitas:</a:t>
            </a:r>
            <a:r>
              <a:rPr lang="id-ID" dirty="0"/>
              <a:t> Kamar yang dirancang khusus untuk tamu dengan kebutuhan aksesibilitas, seperti pintu lebar dan fasilitas mandi yang ramah kursi roda.</a:t>
            </a:r>
          </a:p>
          <a:p>
            <a:pPr>
              <a:buFont typeface="Arial" panose="020B0604020202020204" pitchFamily="34" charset="0"/>
              <a:buChar char="•"/>
            </a:pPr>
            <a:r>
              <a:rPr lang="id-ID" b="1" dirty="0"/>
              <a:t>Akomodasi untuk Penyandang </a:t>
            </a:r>
            <a:r>
              <a:rPr lang="id-ID" b="1" dirty="0" err="1"/>
              <a:t>Disabilitas</a:t>
            </a:r>
            <a:r>
              <a:rPr lang="id-ID" b="1" dirty="0"/>
              <a:t>:</a:t>
            </a:r>
            <a:r>
              <a:rPr lang="id-ID" dirty="0"/>
              <a:t> Fasilitas tambahan seperti </a:t>
            </a:r>
            <a:r>
              <a:rPr lang="id-ID" dirty="0" err="1"/>
              <a:t>ramp</a:t>
            </a:r>
            <a:r>
              <a:rPr lang="id-ID" dirty="0"/>
              <a:t>, lift, dan toilet yang dapat diakses.</a:t>
            </a:r>
          </a:p>
          <a:p>
            <a:endParaRPr lang="id-ID" dirty="0"/>
          </a:p>
        </p:txBody>
      </p:sp>
    </p:spTree>
    <p:extLst>
      <p:ext uri="{BB962C8B-B14F-4D97-AF65-F5344CB8AC3E}">
        <p14:creationId xmlns:p14="http://schemas.microsoft.com/office/powerpoint/2010/main" val="2045838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937AD0AD-B279-6BE8-8765-852ADEE71CA1}"/>
              </a:ext>
            </a:extLst>
          </p:cNvPr>
          <p:cNvSpPr>
            <a:spLocks noGrp="1"/>
          </p:cNvSpPr>
          <p:nvPr>
            <p:ph type="title"/>
          </p:nvPr>
        </p:nvSpPr>
        <p:spPr>
          <a:xfrm>
            <a:off x="646111" y="452718"/>
            <a:ext cx="9404723" cy="722939"/>
          </a:xfrm>
        </p:spPr>
        <p:txBody>
          <a:bodyPr/>
          <a:lstStyle/>
          <a:p>
            <a:pPr algn="ctr"/>
            <a:r>
              <a:rPr lang="id-ID" dirty="0"/>
              <a:t>Inovasi dan Tren Baru</a:t>
            </a:r>
          </a:p>
        </p:txBody>
      </p:sp>
      <p:sp>
        <p:nvSpPr>
          <p:cNvPr id="3" name="Tampungan Konten 2">
            <a:extLst>
              <a:ext uri="{FF2B5EF4-FFF2-40B4-BE49-F238E27FC236}">
                <a16:creationId xmlns:a16="http://schemas.microsoft.com/office/drawing/2014/main" id="{21270D59-2744-D2B5-73E9-B9EDF9E20E13}"/>
              </a:ext>
            </a:extLst>
          </p:cNvPr>
          <p:cNvSpPr>
            <a:spLocks noGrp="1"/>
          </p:cNvSpPr>
          <p:nvPr>
            <p:ph idx="1"/>
          </p:nvPr>
        </p:nvSpPr>
        <p:spPr>
          <a:xfrm>
            <a:off x="522514" y="1404258"/>
            <a:ext cx="9527339" cy="4844142"/>
          </a:xfrm>
        </p:spPr>
        <p:txBody>
          <a:bodyPr>
            <a:normAutofit fontScale="92500" lnSpcReduction="10000"/>
          </a:bodyPr>
          <a:lstStyle/>
          <a:p>
            <a:pPr marL="0" indent="0">
              <a:buNone/>
            </a:pPr>
            <a:r>
              <a:rPr lang="en-US" b="1" dirty="0"/>
              <a:t>1. </a:t>
            </a:r>
            <a:r>
              <a:rPr lang="id-ID" b="1" dirty="0">
                <a:solidFill>
                  <a:schemeClr val="bg1"/>
                </a:solidFill>
                <a:highlight>
                  <a:srgbClr val="FFFF00"/>
                </a:highlight>
              </a:rPr>
              <a:t>Teknologi Canggih</a:t>
            </a:r>
            <a:endParaRPr lang="id-ID" dirty="0">
              <a:solidFill>
                <a:schemeClr val="bg1"/>
              </a:solidFill>
              <a:highlight>
                <a:srgbClr val="FFFF00"/>
              </a:highlight>
            </a:endParaRPr>
          </a:p>
          <a:p>
            <a:pPr>
              <a:buFont typeface="Arial" panose="020B0604020202020204" pitchFamily="34" charset="0"/>
              <a:buChar char="•"/>
            </a:pPr>
            <a:r>
              <a:rPr lang="id-ID" b="1" dirty="0"/>
              <a:t>Kunci Kamar Digital:</a:t>
            </a:r>
            <a:r>
              <a:rPr lang="id-ID" dirty="0"/>
              <a:t> Sistem kunci menggunakan </a:t>
            </a:r>
            <a:r>
              <a:rPr lang="id-ID" dirty="0" err="1"/>
              <a:t>smartphone</a:t>
            </a:r>
            <a:r>
              <a:rPr lang="id-ID" dirty="0"/>
              <a:t> atau kartu akses.</a:t>
            </a:r>
          </a:p>
          <a:p>
            <a:pPr>
              <a:buFont typeface="Arial" panose="020B0604020202020204" pitchFamily="34" charset="0"/>
              <a:buChar char="•"/>
            </a:pPr>
            <a:r>
              <a:rPr lang="id-ID" b="1" dirty="0" err="1"/>
              <a:t>Check</a:t>
            </a:r>
            <a:r>
              <a:rPr lang="id-ID" b="1" dirty="0"/>
              <a:t>-in/</a:t>
            </a:r>
            <a:r>
              <a:rPr lang="id-ID" b="1" dirty="0" err="1"/>
              <a:t>Check-out</a:t>
            </a:r>
            <a:r>
              <a:rPr lang="id-ID" b="1" dirty="0"/>
              <a:t> Otomatis:</a:t>
            </a:r>
            <a:r>
              <a:rPr lang="id-ID" dirty="0"/>
              <a:t> Mesin atau aplikasi untuk proses </a:t>
            </a:r>
            <a:r>
              <a:rPr lang="id-ID" dirty="0" err="1"/>
              <a:t>check</a:t>
            </a:r>
            <a:r>
              <a:rPr lang="id-ID" dirty="0"/>
              <a:t>-in dan </a:t>
            </a:r>
            <a:r>
              <a:rPr lang="id-ID" dirty="0" err="1"/>
              <a:t>check-out</a:t>
            </a:r>
            <a:r>
              <a:rPr lang="id-ID" dirty="0"/>
              <a:t> yang lebih cepat.</a:t>
            </a:r>
          </a:p>
          <a:p>
            <a:pPr marL="0" indent="0">
              <a:buNone/>
            </a:pPr>
            <a:r>
              <a:rPr lang="en-US" b="1" dirty="0"/>
              <a:t>2. </a:t>
            </a:r>
            <a:r>
              <a:rPr lang="id-ID" b="1" dirty="0">
                <a:solidFill>
                  <a:schemeClr val="bg1"/>
                </a:solidFill>
                <a:highlight>
                  <a:srgbClr val="FFFF00"/>
                </a:highlight>
              </a:rPr>
              <a:t>Praktik Ramah Lingkungan</a:t>
            </a:r>
            <a:endParaRPr lang="id-ID" dirty="0">
              <a:solidFill>
                <a:schemeClr val="bg1"/>
              </a:solidFill>
              <a:highlight>
                <a:srgbClr val="FFFF00"/>
              </a:highlight>
            </a:endParaRPr>
          </a:p>
          <a:p>
            <a:pPr>
              <a:buFont typeface="Arial" panose="020B0604020202020204" pitchFamily="34" charset="0"/>
              <a:buChar char="•"/>
            </a:pPr>
            <a:r>
              <a:rPr lang="id-ID" b="1" dirty="0"/>
              <a:t>Sistem Penghematan Energi:</a:t>
            </a:r>
            <a:r>
              <a:rPr lang="id-ID" dirty="0"/>
              <a:t> Teknologi untuk mengurangi konsumsi energi, seperti lampu hemat energi dan sistem pendingin yang efisien.</a:t>
            </a:r>
          </a:p>
          <a:p>
            <a:pPr>
              <a:buFont typeface="Arial" panose="020B0604020202020204" pitchFamily="34" charset="0"/>
              <a:buChar char="•"/>
            </a:pPr>
            <a:r>
              <a:rPr lang="id-ID" b="1" dirty="0"/>
              <a:t>Program Daur Ulang:</a:t>
            </a:r>
            <a:r>
              <a:rPr lang="id-ID" dirty="0"/>
              <a:t> Inisiatif untuk mengurangi limbah dan mendukung keberlanjutan.</a:t>
            </a:r>
          </a:p>
          <a:p>
            <a:r>
              <a:rPr lang="id-ID" dirty="0">
                <a:solidFill>
                  <a:schemeClr val="bg1"/>
                </a:solidFill>
                <a:highlight>
                  <a:srgbClr val="FFFF00"/>
                </a:highlight>
              </a:rPr>
              <a:t>Fasilitas dan produk yang ditawarkan hotel dirancang untuk meningkatkan kenyamanan tamu, memenuhi berbagai kebutuhan, dan menciptakan pengalaman yang menyenangkan. Hotel yang berbeda akan memiliki variasi dalam fasilitas mereka, tetapi umumnya bertujuan untuk menyediakan layanan yang lengkap dan berkualitas tinggi</a:t>
            </a:r>
            <a:r>
              <a:rPr lang="id-ID" dirty="0">
                <a:solidFill>
                  <a:schemeClr val="bg1"/>
                </a:solidFill>
              </a:rPr>
              <a:t>.</a:t>
            </a:r>
          </a:p>
        </p:txBody>
      </p:sp>
    </p:spTree>
    <p:extLst>
      <p:ext uri="{BB962C8B-B14F-4D97-AF65-F5344CB8AC3E}">
        <p14:creationId xmlns:p14="http://schemas.microsoft.com/office/powerpoint/2010/main" val="34126040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03CC4811-551A-CF94-A29F-447DD345B0F6}"/>
              </a:ext>
            </a:extLst>
          </p:cNvPr>
          <p:cNvSpPr>
            <a:spLocks noGrp="1"/>
          </p:cNvSpPr>
          <p:nvPr>
            <p:ph type="title"/>
          </p:nvPr>
        </p:nvSpPr>
        <p:spPr/>
        <p:txBody>
          <a:bodyPr/>
          <a:lstStyle/>
          <a:p>
            <a:pPr algn="ctr"/>
            <a:r>
              <a:rPr lang="id-ID" dirty="0">
                <a:solidFill>
                  <a:schemeClr val="bg1"/>
                </a:solidFill>
                <a:highlight>
                  <a:srgbClr val="FFFF00"/>
                </a:highlight>
              </a:rPr>
              <a:t>Jenis Hotel</a:t>
            </a:r>
          </a:p>
        </p:txBody>
      </p:sp>
      <p:sp>
        <p:nvSpPr>
          <p:cNvPr id="3" name="Tampungan Konten 2">
            <a:extLst>
              <a:ext uri="{FF2B5EF4-FFF2-40B4-BE49-F238E27FC236}">
                <a16:creationId xmlns:a16="http://schemas.microsoft.com/office/drawing/2014/main" id="{1A4688C8-AEBB-4377-65FE-30DF74CC0588}"/>
              </a:ext>
            </a:extLst>
          </p:cNvPr>
          <p:cNvSpPr>
            <a:spLocks noGrp="1"/>
          </p:cNvSpPr>
          <p:nvPr>
            <p:ph idx="1"/>
          </p:nvPr>
        </p:nvSpPr>
        <p:spPr>
          <a:xfrm>
            <a:off x="1103312" y="1480458"/>
            <a:ext cx="8946541" cy="4767942"/>
          </a:xfrm>
        </p:spPr>
        <p:txBody>
          <a:bodyPr/>
          <a:lstStyle/>
          <a:p>
            <a:r>
              <a:rPr lang="en-US" b="1" dirty="0"/>
              <a:t>1. </a:t>
            </a:r>
            <a:r>
              <a:rPr lang="id-ID" b="1" dirty="0"/>
              <a:t>Hotel Bintang Lima (</a:t>
            </a:r>
            <a:r>
              <a:rPr lang="id-ID" b="1" dirty="0" err="1"/>
              <a:t>Luxury</a:t>
            </a:r>
            <a:r>
              <a:rPr lang="id-ID" b="1" dirty="0"/>
              <a:t> Hotel)</a:t>
            </a:r>
            <a:endParaRPr lang="id-ID" dirty="0"/>
          </a:p>
          <a:p>
            <a:pPr>
              <a:buFont typeface="Arial" panose="020B0604020202020204" pitchFamily="34" charset="0"/>
              <a:buChar char="•"/>
            </a:pPr>
            <a:r>
              <a:rPr lang="id-ID" b="1" dirty="0" err="1"/>
              <a:t>Ciri-Ciri</a:t>
            </a:r>
            <a:r>
              <a:rPr lang="id-ID" b="1" dirty="0"/>
              <a:t>:</a:t>
            </a:r>
            <a:r>
              <a:rPr lang="id-ID" dirty="0"/>
              <a:t> Menawarkan fasilitas dan layanan mewah, sering kali dengan layanan penuh, fasilitas </a:t>
            </a:r>
            <a:r>
              <a:rPr lang="id-ID" dirty="0" err="1"/>
              <a:t>spa</a:t>
            </a:r>
            <a:r>
              <a:rPr lang="id-ID" dirty="0"/>
              <a:t>, restoran </a:t>
            </a:r>
            <a:r>
              <a:rPr lang="id-ID" dirty="0" err="1"/>
              <a:t>gourmet</a:t>
            </a:r>
            <a:r>
              <a:rPr lang="id-ID" dirty="0"/>
              <a:t>, dan kamar yang sangat nyaman. Contoh: The </a:t>
            </a:r>
            <a:r>
              <a:rPr lang="id-ID" dirty="0" err="1"/>
              <a:t>Ritz</a:t>
            </a:r>
            <a:r>
              <a:rPr lang="id-ID" dirty="0"/>
              <a:t>-Carlton, </a:t>
            </a:r>
            <a:r>
              <a:rPr lang="id-ID" dirty="0" err="1"/>
              <a:t>Four</a:t>
            </a:r>
            <a:r>
              <a:rPr lang="id-ID" dirty="0"/>
              <a:t> </a:t>
            </a:r>
            <a:r>
              <a:rPr lang="id-ID" dirty="0" err="1"/>
              <a:t>Seasons</a:t>
            </a:r>
            <a:r>
              <a:rPr lang="id-ID" dirty="0"/>
              <a:t>.</a:t>
            </a:r>
          </a:p>
          <a:p>
            <a:pPr>
              <a:buFont typeface="Arial" panose="020B0604020202020204" pitchFamily="34" charset="0"/>
              <a:buChar char="•"/>
            </a:pPr>
            <a:r>
              <a:rPr lang="id-ID" b="1" dirty="0"/>
              <a:t>Target Pasar:</a:t>
            </a:r>
            <a:r>
              <a:rPr lang="id-ID" dirty="0"/>
              <a:t> Pelancong kelas atas yang mencari pengalaman mewah dan layanan terbaik.</a:t>
            </a:r>
          </a:p>
          <a:p>
            <a:r>
              <a:rPr lang="en-US" b="1" dirty="0"/>
              <a:t>2. </a:t>
            </a:r>
            <a:r>
              <a:rPr lang="id-ID" b="1" dirty="0"/>
              <a:t>Hotel Bintang Empat (</a:t>
            </a:r>
            <a:r>
              <a:rPr lang="id-ID" b="1" dirty="0" err="1"/>
              <a:t>Upscale</a:t>
            </a:r>
            <a:r>
              <a:rPr lang="id-ID" b="1" dirty="0"/>
              <a:t> Hotel)</a:t>
            </a:r>
            <a:endParaRPr lang="id-ID" dirty="0"/>
          </a:p>
          <a:p>
            <a:pPr>
              <a:buFont typeface="Arial" panose="020B0604020202020204" pitchFamily="34" charset="0"/>
              <a:buChar char="•"/>
            </a:pPr>
            <a:r>
              <a:rPr lang="id-ID" b="1" dirty="0" err="1"/>
              <a:t>Ciri-Ciri</a:t>
            </a:r>
            <a:r>
              <a:rPr lang="id-ID" b="1" dirty="0"/>
              <a:t>:</a:t>
            </a:r>
            <a:r>
              <a:rPr lang="id-ID" dirty="0"/>
              <a:t> Menyediakan layanan berkualitas tinggi dan fasilitas yang baik, seperti restoran dan pusat kebugaran. Biasanya memiliki standar tinggi dalam hal kenyamanan dan layanan. Contoh: </a:t>
            </a:r>
            <a:r>
              <a:rPr lang="id-ID" dirty="0" err="1"/>
              <a:t>Marriott</a:t>
            </a:r>
            <a:r>
              <a:rPr lang="id-ID" dirty="0"/>
              <a:t>, Hilton.</a:t>
            </a:r>
          </a:p>
          <a:p>
            <a:pPr>
              <a:buFont typeface="Arial" panose="020B0604020202020204" pitchFamily="34" charset="0"/>
              <a:buChar char="•"/>
            </a:pPr>
            <a:r>
              <a:rPr lang="id-ID" b="1" dirty="0"/>
              <a:t>Target Pasar:</a:t>
            </a:r>
            <a:r>
              <a:rPr lang="id-ID" dirty="0"/>
              <a:t> Pelancong bisnis dan liburan yang menginginkan kenyamanan dan fasilitas yang lengkap.</a:t>
            </a:r>
          </a:p>
          <a:p>
            <a:endParaRPr lang="id-ID" dirty="0"/>
          </a:p>
        </p:txBody>
      </p:sp>
    </p:spTree>
    <p:extLst>
      <p:ext uri="{BB962C8B-B14F-4D97-AF65-F5344CB8AC3E}">
        <p14:creationId xmlns:p14="http://schemas.microsoft.com/office/powerpoint/2010/main" val="22439309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20B57A0B-965E-DC22-108C-0E903B321B02}"/>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A0483629-1829-D277-32EE-80AE2398E41D}"/>
              </a:ext>
            </a:extLst>
          </p:cNvPr>
          <p:cNvSpPr>
            <a:spLocks noGrp="1"/>
          </p:cNvSpPr>
          <p:nvPr>
            <p:ph idx="1"/>
          </p:nvPr>
        </p:nvSpPr>
        <p:spPr/>
        <p:txBody>
          <a:bodyPr>
            <a:normAutofit fontScale="92500" lnSpcReduction="10000"/>
          </a:bodyPr>
          <a:lstStyle/>
          <a:p>
            <a:r>
              <a:rPr lang="en-US" b="1" dirty="0"/>
              <a:t>3. </a:t>
            </a:r>
            <a:r>
              <a:rPr lang="id-ID" b="1" dirty="0"/>
              <a:t>Hotel Bintang Tiga (</a:t>
            </a:r>
            <a:r>
              <a:rPr lang="id-ID" b="1" dirty="0" err="1"/>
              <a:t>Mid-Range</a:t>
            </a:r>
            <a:r>
              <a:rPr lang="id-ID" b="1" dirty="0"/>
              <a:t> Hotel)</a:t>
            </a:r>
            <a:endParaRPr lang="id-ID" dirty="0"/>
          </a:p>
          <a:p>
            <a:pPr>
              <a:buFont typeface="Arial" panose="020B0604020202020204" pitchFamily="34" charset="0"/>
              <a:buChar char="•"/>
            </a:pPr>
            <a:r>
              <a:rPr lang="id-ID" b="1" dirty="0" err="1"/>
              <a:t>Ciri-Ciri</a:t>
            </a:r>
            <a:r>
              <a:rPr lang="id-ID" b="1" dirty="0"/>
              <a:t>:</a:t>
            </a:r>
            <a:r>
              <a:rPr lang="id-ID" dirty="0"/>
              <a:t> Menawarkan kenyamanan dan layanan yang baik dengan harga yang lebih terjangkau. Biasanya memiliki fasilitas dasar seperti </a:t>
            </a:r>
            <a:r>
              <a:rPr lang="id-ID" dirty="0" err="1"/>
              <a:t>Wi-Fi</a:t>
            </a:r>
            <a:r>
              <a:rPr lang="id-ID" dirty="0"/>
              <a:t>, sarapan, dan layanan kebersihan. Contoh: Holiday </a:t>
            </a:r>
            <a:r>
              <a:rPr lang="id-ID" dirty="0" err="1"/>
              <a:t>Inn</a:t>
            </a:r>
            <a:r>
              <a:rPr lang="id-ID" dirty="0"/>
              <a:t>, Best </a:t>
            </a:r>
            <a:r>
              <a:rPr lang="id-ID" dirty="0" err="1"/>
              <a:t>Western</a:t>
            </a:r>
            <a:r>
              <a:rPr lang="id-ID" dirty="0"/>
              <a:t>.</a:t>
            </a:r>
          </a:p>
          <a:p>
            <a:pPr>
              <a:buFont typeface="Arial" panose="020B0604020202020204" pitchFamily="34" charset="0"/>
              <a:buChar char="•"/>
            </a:pPr>
            <a:r>
              <a:rPr lang="id-ID" b="1" dirty="0"/>
              <a:t>Target Pasar:</a:t>
            </a:r>
            <a:r>
              <a:rPr lang="id-ID" dirty="0"/>
              <a:t> Wisatawan dan pelancong bisnis yang mencari keseimbangan antara biaya dan kenyamanan.</a:t>
            </a:r>
            <a:endParaRPr lang="en-US" dirty="0"/>
          </a:p>
          <a:p>
            <a:r>
              <a:rPr lang="en-US" b="1" dirty="0"/>
              <a:t>4. </a:t>
            </a:r>
            <a:r>
              <a:rPr lang="id-ID" b="1" dirty="0"/>
              <a:t>Hotel Bintang Dua dan Satu (</a:t>
            </a:r>
            <a:r>
              <a:rPr lang="id-ID" b="1" dirty="0" err="1"/>
              <a:t>Economy</a:t>
            </a:r>
            <a:r>
              <a:rPr lang="id-ID" b="1" dirty="0"/>
              <a:t> Hotel)</a:t>
            </a:r>
            <a:endParaRPr lang="id-ID" dirty="0"/>
          </a:p>
          <a:p>
            <a:pPr>
              <a:buFont typeface="Arial" panose="020B0604020202020204" pitchFamily="34" charset="0"/>
              <a:buChar char="•"/>
            </a:pPr>
            <a:r>
              <a:rPr lang="id-ID" b="1" dirty="0" err="1"/>
              <a:t>Ciri-Ciri</a:t>
            </a:r>
            <a:r>
              <a:rPr lang="id-ID" b="1" dirty="0"/>
              <a:t>:</a:t>
            </a:r>
            <a:r>
              <a:rPr lang="id-ID" dirty="0"/>
              <a:t> Menyediakan akomodasi yang sederhana dan layanan dasar. Fasilitas biasanya terbatas pada kebutuhan dasar. Contoh: Motel 6, Super 8.</a:t>
            </a:r>
          </a:p>
          <a:p>
            <a:pPr>
              <a:buFont typeface="Arial" panose="020B0604020202020204" pitchFamily="34" charset="0"/>
              <a:buChar char="•"/>
            </a:pPr>
            <a:r>
              <a:rPr lang="id-ID" b="1" dirty="0"/>
              <a:t>Target Pasar:</a:t>
            </a:r>
            <a:r>
              <a:rPr lang="id-ID" dirty="0"/>
              <a:t> Wisatawan dengan anggaran terbatas atau mereka yang mencari akomodasi sementara.</a:t>
            </a:r>
          </a:p>
          <a:p>
            <a:pPr>
              <a:buFont typeface="Arial" panose="020B0604020202020204" pitchFamily="34" charset="0"/>
              <a:buChar char="•"/>
            </a:pPr>
            <a:endParaRPr lang="id-ID" dirty="0"/>
          </a:p>
          <a:p>
            <a:endParaRPr lang="id-ID" dirty="0"/>
          </a:p>
        </p:txBody>
      </p:sp>
    </p:spTree>
    <p:extLst>
      <p:ext uri="{BB962C8B-B14F-4D97-AF65-F5344CB8AC3E}">
        <p14:creationId xmlns:p14="http://schemas.microsoft.com/office/powerpoint/2010/main" val="30180157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FFD0118B-300B-1B5C-0D67-B5CDCB21A0DE}"/>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A22BA886-89AC-F24F-B5B2-69E06572A9D8}"/>
              </a:ext>
            </a:extLst>
          </p:cNvPr>
          <p:cNvSpPr>
            <a:spLocks noGrp="1"/>
          </p:cNvSpPr>
          <p:nvPr>
            <p:ph idx="1"/>
          </p:nvPr>
        </p:nvSpPr>
        <p:spPr/>
        <p:txBody>
          <a:bodyPr>
            <a:normAutofit lnSpcReduction="10000"/>
          </a:bodyPr>
          <a:lstStyle/>
          <a:p>
            <a:r>
              <a:rPr lang="en-US" b="1" dirty="0"/>
              <a:t>5. </a:t>
            </a:r>
            <a:r>
              <a:rPr lang="id-ID" b="1" dirty="0"/>
              <a:t>Hotel Butik (</a:t>
            </a:r>
            <a:r>
              <a:rPr lang="id-ID" b="1" dirty="0" err="1"/>
              <a:t>Boutique</a:t>
            </a:r>
            <a:r>
              <a:rPr lang="id-ID" b="1" dirty="0"/>
              <a:t> Hotel)</a:t>
            </a:r>
            <a:endParaRPr lang="id-ID" dirty="0"/>
          </a:p>
          <a:p>
            <a:pPr>
              <a:buFont typeface="Arial" panose="020B0604020202020204" pitchFamily="34" charset="0"/>
              <a:buChar char="•"/>
            </a:pPr>
            <a:r>
              <a:rPr lang="id-ID" b="1" dirty="0" err="1"/>
              <a:t>Ciri-Ciri</a:t>
            </a:r>
            <a:r>
              <a:rPr lang="id-ID" b="1" dirty="0"/>
              <a:t>:</a:t>
            </a:r>
            <a:r>
              <a:rPr lang="id-ID" dirty="0"/>
              <a:t> Memiliki desain yang unik dan sering kali menawarkan pengalaman yang lebih personal. Biasanya lebih kecil dan memiliki tema atau karakteristik khusus. Contoh: The </a:t>
            </a:r>
            <a:r>
              <a:rPr lang="id-ID" dirty="0" err="1"/>
              <a:t>Hoxton</a:t>
            </a:r>
            <a:r>
              <a:rPr lang="id-ID" dirty="0"/>
              <a:t>, Ace Hotel.</a:t>
            </a:r>
          </a:p>
          <a:p>
            <a:pPr>
              <a:buFont typeface="Arial" panose="020B0604020202020204" pitchFamily="34" charset="0"/>
              <a:buChar char="•"/>
            </a:pPr>
            <a:r>
              <a:rPr lang="id-ID" b="1" dirty="0"/>
              <a:t>Target Pasar:</a:t>
            </a:r>
            <a:r>
              <a:rPr lang="id-ID" dirty="0"/>
              <a:t> Pelancong yang mencari pengalaman yang berbeda dan personal.</a:t>
            </a:r>
            <a:endParaRPr lang="en-US" dirty="0"/>
          </a:p>
          <a:p>
            <a:r>
              <a:rPr lang="en-US" b="1" dirty="0"/>
              <a:t>6.</a:t>
            </a:r>
            <a:r>
              <a:rPr lang="id-ID" b="1" dirty="0"/>
              <a:t>Resor (Resort Hotel)</a:t>
            </a:r>
            <a:endParaRPr lang="id-ID" dirty="0"/>
          </a:p>
          <a:p>
            <a:pPr>
              <a:buFont typeface="Arial" panose="020B0604020202020204" pitchFamily="34" charset="0"/>
              <a:buChar char="•"/>
            </a:pPr>
            <a:r>
              <a:rPr lang="id-ID" b="1" dirty="0" err="1"/>
              <a:t>Ciri-Ciri</a:t>
            </a:r>
            <a:r>
              <a:rPr lang="id-ID" b="1" dirty="0"/>
              <a:t>:</a:t>
            </a:r>
            <a:r>
              <a:rPr lang="id-ID" dirty="0"/>
              <a:t> Terletak di lokasi rekreasi seperti pantai atau pegunungan, menawarkan fasilitas seperti kolam renang, </a:t>
            </a:r>
            <a:r>
              <a:rPr lang="id-ID" dirty="0" err="1"/>
              <a:t>spa</a:t>
            </a:r>
            <a:r>
              <a:rPr lang="id-ID" dirty="0"/>
              <a:t>, dan aktivitas rekreasi. Contoh: </a:t>
            </a:r>
            <a:r>
              <a:rPr lang="id-ID" dirty="0" err="1"/>
              <a:t>Club</a:t>
            </a:r>
            <a:r>
              <a:rPr lang="id-ID" dirty="0"/>
              <a:t> </a:t>
            </a:r>
            <a:r>
              <a:rPr lang="id-ID" dirty="0" err="1"/>
              <a:t>Med</a:t>
            </a:r>
            <a:r>
              <a:rPr lang="id-ID" dirty="0"/>
              <a:t>, </a:t>
            </a:r>
            <a:r>
              <a:rPr lang="id-ID" dirty="0" err="1"/>
              <a:t>Sandals</a:t>
            </a:r>
            <a:r>
              <a:rPr lang="id-ID" dirty="0"/>
              <a:t>.</a:t>
            </a:r>
          </a:p>
          <a:p>
            <a:pPr>
              <a:buFont typeface="Arial" panose="020B0604020202020204" pitchFamily="34" charset="0"/>
              <a:buChar char="•"/>
            </a:pPr>
            <a:r>
              <a:rPr lang="id-ID" b="1" dirty="0"/>
              <a:t>Target Pasar:</a:t>
            </a:r>
            <a:r>
              <a:rPr lang="id-ID" dirty="0"/>
              <a:t> Wisatawan yang mencari liburan santai dan berbagai aktivitas di tempat.</a:t>
            </a:r>
          </a:p>
          <a:p>
            <a:pPr>
              <a:buFont typeface="Arial" panose="020B0604020202020204" pitchFamily="34" charset="0"/>
              <a:buChar char="•"/>
            </a:pPr>
            <a:endParaRPr lang="id-ID" dirty="0"/>
          </a:p>
          <a:p>
            <a:endParaRPr lang="id-ID" dirty="0"/>
          </a:p>
        </p:txBody>
      </p:sp>
    </p:spTree>
    <p:extLst>
      <p:ext uri="{BB962C8B-B14F-4D97-AF65-F5344CB8AC3E}">
        <p14:creationId xmlns:p14="http://schemas.microsoft.com/office/powerpoint/2010/main" val="7909191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469FBEC2-1456-6C3C-C70E-08AAE21E066F}"/>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DACACA48-FDB7-74FB-52C5-B41A3C929F07}"/>
              </a:ext>
            </a:extLst>
          </p:cNvPr>
          <p:cNvSpPr>
            <a:spLocks noGrp="1"/>
          </p:cNvSpPr>
          <p:nvPr>
            <p:ph idx="1"/>
          </p:nvPr>
        </p:nvSpPr>
        <p:spPr>
          <a:xfrm>
            <a:off x="391886" y="452718"/>
            <a:ext cx="9657968" cy="5795681"/>
          </a:xfrm>
        </p:spPr>
        <p:txBody>
          <a:bodyPr>
            <a:normAutofit fontScale="92500" lnSpcReduction="10000"/>
          </a:bodyPr>
          <a:lstStyle/>
          <a:p>
            <a:r>
              <a:rPr lang="en-US" b="1" dirty="0"/>
              <a:t>7. </a:t>
            </a:r>
            <a:r>
              <a:rPr lang="id-ID" b="1" dirty="0"/>
              <a:t>Motel (Motor Hotel)</a:t>
            </a:r>
            <a:endParaRPr lang="id-ID" dirty="0"/>
          </a:p>
          <a:p>
            <a:pPr>
              <a:buFont typeface="Arial" panose="020B0604020202020204" pitchFamily="34" charset="0"/>
              <a:buChar char="•"/>
            </a:pPr>
            <a:r>
              <a:rPr lang="id-ID" b="1" dirty="0" err="1"/>
              <a:t>Ciri-Ciri</a:t>
            </a:r>
            <a:r>
              <a:rPr lang="id-ID" b="1" dirty="0"/>
              <a:t>:</a:t>
            </a:r>
            <a:r>
              <a:rPr lang="id-ID" dirty="0"/>
              <a:t> Biasanya terletak di sepanjang jalan raya, menyediakan parkir langsung di depan kamar. Fasilitas sering kali sederhana, tetapi menawarkan kenyamanan dan akses mudah. Contoh: </a:t>
            </a:r>
            <a:r>
              <a:rPr lang="id-ID" dirty="0" err="1"/>
              <a:t>Travelodge</a:t>
            </a:r>
            <a:r>
              <a:rPr lang="id-ID" dirty="0"/>
              <a:t>, Days </a:t>
            </a:r>
            <a:r>
              <a:rPr lang="id-ID" dirty="0" err="1"/>
              <a:t>Inn</a:t>
            </a:r>
            <a:r>
              <a:rPr lang="id-ID" dirty="0"/>
              <a:t>.</a:t>
            </a:r>
          </a:p>
          <a:p>
            <a:pPr>
              <a:buFont typeface="Arial" panose="020B0604020202020204" pitchFamily="34" charset="0"/>
              <a:buChar char="•"/>
            </a:pPr>
            <a:r>
              <a:rPr lang="id-ID" b="1" dirty="0"/>
              <a:t>Target Pasar:</a:t>
            </a:r>
            <a:r>
              <a:rPr lang="id-ID" dirty="0"/>
              <a:t> Pengendara jalan raya dan pelancong singkat.</a:t>
            </a:r>
            <a:endParaRPr lang="en-US" dirty="0"/>
          </a:p>
          <a:p>
            <a:r>
              <a:rPr lang="en-US" b="1" dirty="0"/>
              <a:t>8. </a:t>
            </a:r>
            <a:r>
              <a:rPr lang="id-ID" b="1" dirty="0"/>
              <a:t>Hostel</a:t>
            </a:r>
            <a:endParaRPr lang="id-ID" dirty="0"/>
          </a:p>
          <a:p>
            <a:pPr>
              <a:buFont typeface="Arial" panose="020B0604020202020204" pitchFamily="34" charset="0"/>
              <a:buChar char="•"/>
            </a:pPr>
            <a:r>
              <a:rPr lang="id-ID" b="1" dirty="0" err="1"/>
              <a:t>Ciri-Ciri</a:t>
            </a:r>
            <a:r>
              <a:rPr lang="id-ID" b="1" dirty="0"/>
              <a:t>:</a:t>
            </a:r>
            <a:r>
              <a:rPr lang="id-ID" dirty="0"/>
              <a:t> Menawarkan akomodasi yang sangat terjangkau dengan fasilitas bersama seperti kamar tidur </a:t>
            </a:r>
            <a:r>
              <a:rPr lang="id-ID" dirty="0" err="1"/>
              <a:t>berkasur</a:t>
            </a:r>
            <a:r>
              <a:rPr lang="id-ID" dirty="0"/>
              <a:t>, dapur, dan kamar mandi. Contoh: HI </a:t>
            </a:r>
            <a:r>
              <a:rPr lang="id-ID" dirty="0" err="1"/>
              <a:t>Hostels</a:t>
            </a:r>
            <a:r>
              <a:rPr lang="id-ID" dirty="0"/>
              <a:t>, Generator </a:t>
            </a:r>
            <a:r>
              <a:rPr lang="id-ID" dirty="0" err="1"/>
              <a:t>Hostels</a:t>
            </a:r>
            <a:r>
              <a:rPr lang="id-ID" dirty="0"/>
              <a:t>.</a:t>
            </a:r>
          </a:p>
          <a:p>
            <a:pPr>
              <a:buFont typeface="Arial" panose="020B0604020202020204" pitchFamily="34" charset="0"/>
              <a:buChar char="•"/>
            </a:pPr>
            <a:r>
              <a:rPr lang="id-ID" b="1" dirty="0"/>
              <a:t>Target Pasar:</a:t>
            </a:r>
            <a:r>
              <a:rPr lang="id-ID" dirty="0"/>
              <a:t> </a:t>
            </a:r>
            <a:r>
              <a:rPr lang="id-ID" dirty="0" err="1"/>
              <a:t>Backpacker</a:t>
            </a:r>
            <a:r>
              <a:rPr lang="id-ID" dirty="0"/>
              <a:t>, pelancong muda, dan mereka yang mencari akomodasi murah.</a:t>
            </a:r>
            <a:endParaRPr lang="en-US" dirty="0"/>
          </a:p>
          <a:p>
            <a:r>
              <a:rPr lang="en-US" b="1" dirty="0"/>
              <a:t>9. </a:t>
            </a:r>
            <a:r>
              <a:rPr lang="id-ID" b="1" dirty="0"/>
              <a:t>Hotel </a:t>
            </a:r>
            <a:r>
              <a:rPr lang="id-ID" b="1" dirty="0" err="1"/>
              <a:t>Bed</a:t>
            </a:r>
            <a:r>
              <a:rPr lang="id-ID" b="1" dirty="0"/>
              <a:t> </a:t>
            </a:r>
            <a:r>
              <a:rPr lang="id-ID" b="1" dirty="0" err="1"/>
              <a:t>and</a:t>
            </a:r>
            <a:r>
              <a:rPr lang="id-ID" b="1" dirty="0"/>
              <a:t> </a:t>
            </a:r>
            <a:r>
              <a:rPr lang="id-ID" b="1" dirty="0" err="1"/>
              <a:t>Breakfast</a:t>
            </a:r>
            <a:r>
              <a:rPr lang="id-ID" b="1" dirty="0"/>
              <a:t> (B&amp;B)</a:t>
            </a:r>
            <a:endParaRPr lang="id-ID" dirty="0"/>
          </a:p>
          <a:p>
            <a:pPr>
              <a:buFont typeface="Arial" panose="020B0604020202020204" pitchFamily="34" charset="0"/>
              <a:buChar char="•"/>
            </a:pPr>
            <a:r>
              <a:rPr lang="id-ID" b="1" dirty="0" err="1"/>
              <a:t>Ciri-Ciri</a:t>
            </a:r>
            <a:r>
              <a:rPr lang="id-ID" b="1" dirty="0"/>
              <a:t>:</a:t>
            </a:r>
            <a:r>
              <a:rPr lang="id-ID" dirty="0"/>
              <a:t> Biasanya merupakan akomodasi kecil yang dikelola secara pribadi, menawarkan sarapan dan layanan yang lebih personal. Contoh: The Old </a:t>
            </a:r>
            <a:r>
              <a:rPr lang="id-ID" dirty="0" err="1"/>
              <a:t>Rectory</a:t>
            </a:r>
            <a:r>
              <a:rPr lang="id-ID" dirty="0"/>
              <a:t>, The </a:t>
            </a:r>
            <a:r>
              <a:rPr lang="id-ID" dirty="0" err="1"/>
              <a:t>Rosewood</a:t>
            </a:r>
            <a:r>
              <a:rPr lang="id-ID" dirty="0"/>
              <a:t> </a:t>
            </a:r>
            <a:r>
              <a:rPr lang="id-ID" dirty="0" err="1"/>
              <a:t>Inn</a:t>
            </a:r>
            <a:r>
              <a:rPr lang="id-ID" dirty="0"/>
              <a:t>.</a:t>
            </a:r>
          </a:p>
          <a:p>
            <a:pPr>
              <a:buFont typeface="Arial" panose="020B0604020202020204" pitchFamily="34" charset="0"/>
              <a:buChar char="•"/>
            </a:pPr>
            <a:r>
              <a:rPr lang="id-ID" b="1" dirty="0"/>
              <a:t>Target Pasar:</a:t>
            </a:r>
            <a:r>
              <a:rPr lang="id-ID" dirty="0"/>
              <a:t> Pelancong yang mencari pengalaman yang lebih intim dan </a:t>
            </a:r>
            <a:r>
              <a:rPr lang="id-ID" dirty="0" err="1"/>
              <a:t>homey</a:t>
            </a:r>
            <a:r>
              <a:rPr lang="id-ID" dirty="0"/>
              <a:t>.</a:t>
            </a:r>
          </a:p>
          <a:p>
            <a:pPr>
              <a:buFont typeface="Arial" panose="020B0604020202020204" pitchFamily="34" charset="0"/>
              <a:buChar char="•"/>
            </a:pPr>
            <a:endParaRPr lang="id-ID" dirty="0"/>
          </a:p>
          <a:p>
            <a:pPr>
              <a:buFont typeface="Arial" panose="020B0604020202020204" pitchFamily="34" charset="0"/>
              <a:buChar char="•"/>
            </a:pPr>
            <a:endParaRPr lang="id-ID" dirty="0"/>
          </a:p>
          <a:p>
            <a:endParaRPr lang="id-ID" dirty="0"/>
          </a:p>
        </p:txBody>
      </p:sp>
    </p:spTree>
    <p:extLst>
      <p:ext uri="{BB962C8B-B14F-4D97-AF65-F5344CB8AC3E}">
        <p14:creationId xmlns:p14="http://schemas.microsoft.com/office/powerpoint/2010/main" val="32096049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1271</TotalTime>
  <Words>1352</Words>
  <Application>Microsoft Office PowerPoint</Application>
  <PresentationFormat>Layar Lebar</PresentationFormat>
  <Paragraphs>98</Paragraphs>
  <Slides>12</Slides>
  <Notes>0</Notes>
  <HiddenSlides>0</HiddenSlides>
  <MMClips>0</MMClips>
  <ScaleCrop>false</ScaleCrop>
  <HeadingPairs>
    <vt:vector size="6" baseType="variant">
      <vt:variant>
        <vt:lpstr>Font Dipakai</vt:lpstr>
      </vt:variant>
      <vt:variant>
        <vt:i4>4</vt:i4>
      </vt:variant>
      <vt:variant>
        <vt:lpstr>Tema</vt:lpstr>
      </vt:variant>
      <vt:variant>
        <vt:i4>1</vt:i4>
      </vt:variant>
      <vt:variant>
        <vt:lpstr>Judul Slide</vt:lpstr>
      </vt:variant>
      <vt:variant>
        <vt:i4>12</vt:i4>
      </vt:variant>
    </vt:vector>
  </HeadingPairs>
  <TitlesOfParts>
    <vt:vector size="17" baseType="lpstr">
      <vt:lpstr>Arial</vt:lpstr>
      <vt:lpstr>Century Gothic</vt:lpstr>
      <vt:lpstr>Times New Roman</vt:lpstr>
      <vt:lpstr>Wingdings 3</vt:lpstr>
      <vt:lpstr>Ion</vt:lpstr>
      <vt:lpstr> Produk Hotel</vt:lpstr>
      <vt:lpstr>Fasilitas Umum Hotel</vt:lpstr>
      <vt:lpstr>Presentasi PowerPoint</vt:lpstr>
      <vt:lpstr>Presentasi PowerPoint</vt:lpstr>
      <vt:lpstr>Inovasi dan Tren Baru</vt:lpstr>
      <vt:lpstr>Jenis Hotel</vt:lpstr>
      <vt:lpstr>Presentasi PowerPoint</vt:lpstr>
      <vt:lpstr>Presentasi PowerPoint</vt:lpstr>
      <vt:lpstr>Presentasi PowerPoint</vt:lpstr>
      <vt:lpstr>Klasifikasi Hotel Berdasarkan Lokasi dan Tujuan</vt:lpstr>
      <vt:lpstr>Presentasi PowerPoint</vt:lpstr>
      <vt:lpstr>Klasifikasi Hotel Berdasarkan Kategori Lain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yusminar wahyuningsih</dc:creator>
  <cp:lastModifiedBy>yusminar wahyuningsih</cp:lastModifiedBy>
  <cp:revision>2</cp:revision>
  <dcterms:created xsi:type="dcterms:W3CDTF">2024-09-09T10:11:50Z</dcterms:created>
  <dcterms:modified xsi:type="dcterms:W3CDTF">2024-09-10T07:22:55Z</dcterms:modified>
</cp:coreProperties>
</file>