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Default Extension="emf" ContentType="image/x-emf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91" r:id="rId3"/>
    <p:sldId id="294" r:id="rId4"/>
    <p:sldId id="292" r:id="rId5"/>
    <p:sldId id="295" r:id="rId6"/>
    <p:sldId id="296" r:id="rId7"/>
    <p:sldId id="310" r:id="rId8"/>
    <p:sldId id="299" r:id="rId9"/>
    <p:sldId id="297" r:id="rId10"/>
    <p:sldId id="298" r:id="rId11"/>
    <p:sldId id="300" r:id="rId12"/>
    <p:sldId id="301" r:id="rId13"/>
    <p:sldId id="302" r:id="rId14"/>
    <p:sldId id="303" r:id="rId15"/>
    <p:sldId id="311" r:id="rId16"/>
    <p:sldId id="304" r:id="rId17"/>
    <p:sldId id="305" r:id="rId18"/>
    <p:sldId id="306" r:id="rId19"/>
    <p:sldId id="307" r:id="rId20"/>
    <p:sldId id="274" r:id="rId21"/>
  </p:sldIdLst>
  <p:sldSz cx="9144000" cy="6858000" type="screen4x3"/>
  <p:notesSz cx="6761163" cy="9942513"/>
  <p:custDataLst>
    <p:tags r:id="rId2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xmlns="" userId="Ra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6250" autoAdjust="0"/>
    <p:restoredTop sz="95332" autoAdjust="0"/>
  </p:normalViewPr>
  <p:slideViewPr>
    <p:cSldViewPr>
      <p:cViewPr varScale="1">
        <p:scale>
          <a:sx n="88" d="100"/>
          <a:sy n="88" d="100"/>
        </p:scale>
        <p:origin x="-1253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I.1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I.1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511951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13444882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6894034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9487424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4652764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5222874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95378651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5313306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45413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24733767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842995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055295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489369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7938772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1484978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3125150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826014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0762B2D-8DAB-4AE0-BD23-69097DC842B5}" type="datetime1">
              <a:rPr lang="id-ID" smtClean="0"/>
              <a:pPr/>
              <a:t>22/04/2021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:TIF19212,  MK : Kecerdasan Buatan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1F9DE89-F621-4298-8A76-B66799EDB6EC}" type="datetime1">
              <a:rPr lang="id-ID" smtClean="0"/>
              <a:pPr/>
              <a:t>22/04/2021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:TIF19212,  MK : Kecerdasan Buatan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8DBDA33-220D-4ACB-A07C-038A8D878D81}" type="datetime1">
              <a:rPr lang="id-ID" smtClean="0"/>
              <a:pPr/>
              <a:t>22/04/2021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Kode MK :TIF19212,  MK : Kecerdasan Buatan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AFBFFE7-027A-439B-AD98-FF9D552FAC15}" type="datetime1">
              <a:rPr lang="id-ID" smtClean="0"/>
              <a:pPr/>
              <a:t>22/04/2021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Kode MK :TIF19212,  MK : Kecerdasan Buatan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1C173E5-3126-4775-A9A3-68E2FFB1EB80}" type="datetime1">
              <a:rPr lang="id-ID" smtClean="0"/>
              <a:pPr/>
              <a:t>22/04/2021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:TIF19212,  MK : Kecerdasan Buatan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323528" y="404664"/>
            <a:ext cx="16561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dirty="0" smtClean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id-ID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70C353D-4EB2-4032-9718-7AF22F2B0B21}" type="datetime1">
              <a:rPr lang="id-ID" smtClean="0"/>
              <a:pPr/>
              <a:t>22/04/2021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:TIF19212,  MK : Kecerdasan Buatan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C915168-0D14-48D2-BE44-3FC169F1F70C}" type="datetime1">
              <a:rPr lang="id-ID" smtClean="0"/>
              <a:pPr/>
              <a:t>22/04/2021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:TIF19212,  MK : Kecerdasan Buatan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FAB5331-05F8-4E10-8AFB-7E8FDA613370}" type="datetime1">
              <a:rPr lang="id-ID" smtClean="0"/>
              <a:pPr/>
              <a:t>22/04/2021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:TIF19212,  MK : Kecerdasan Buatan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5B31CC2-24FF-4409-A120-924DAAEB2957}" type="datetime1">
              <a:rPr lang="id-ID" smtClean="0"/>
              <a:pPr/>
              <a:t>22/04/2021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:TIF19212,  MK : Kecerdasan Buatan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01FB686-2AEF-4395-B7AA-3D65813429D3}" type="datetime1">
              <a:rPr lang="id-ID" smtClean="0"/>
              <a:pPr/>
              <a:t>22/04/2021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:TIF19212,  MK : Kecerdasan Buatan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timing>
    <p:tnLst>
      <p:par>
        <p:cTn id="1" dur="indefinite" restart="never" nodeType="tmRoot"/>
      </p:par>
    </p:tnLst>
  </p:timing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image" Target="../media/image4.jpeg"/><Relationship Id="rId5" Type="http://schemas.openxmlformats.org/officeDocument/2006/relationships/image" Target="../media/image3.gif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-19455" y="2438400"/>
            <a:ext cx="914400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EXPERT SYSTEM</a:t>
            </a:r>
            <a:endParaRPr lang="en-US" sz="3600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114800" y="152400"/>
            <a:ext cx="1244319" cy="1244320"/>
          </a:xfrm>
          <a:prstGeom prst="rect">
            <a:avLst/>
          </a:prstGeom>
          <a:noFill/>
        </p:spPr>
      </p:pic>
      <p:sp>
        <p:nvSpPr>
          <p:cNvPr id="2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163AC4B-0A69-42D2-913B-701541193407}" type="datetime1">
              <a:rPr lang="id-ID" sz="1200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22/04/2021</a:t>
            </a:fld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D:\DATA DARMAJAYA\Tari_lain-lain\Webinar AI ku\ai6.jfif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4419601"/>
            <a:ext cx="9144000" cy="24384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5237" y="50259"/>
            <a:ext cx="8229600" cy="995464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Inferensi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6933" y="1295400"/>
            <a:ext cx="8257903" cy="4572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/>
              <a:t>Ada </a:t>
            </a:r>
            <a:r>
              <a:rPr lang="en-US" b="1" dirty="0" err="1"/>
              <a:t>dua</a:t>
            </a:r>
            <a:r>
              <a:rPr lang="en-US" b="1" dirty="0"/>
              <a:t> </a:t>
            </a:r>
            <a:r>
              <a:rPr lang="en-US" b="1" dirty="0" err="1"/>
              <a:t>teknik</a:t>
            </a:r>
            <a:r>
              <a:rPr lang="en-US" b="1" dirty="0"/>
              <a:t> </a:t>
            </a:r>
            <a:r>
              <a:rPr lang="en-US" b="1" dirty="0" err="1"/>
              <a:t>inferensi</a:t>
            </a:r>
            <a:r>
              <a:rPr lang="en-US" b="1" dirty="0"/>
              <a:t> </a:t>
            </a:r>
            <a:r>
              <a:rPr lang="en-US" b="1" dirty="0" err="1" smtClean="0"/>
              <a:t>yaitu</a:t>
            </a:r>
            <a:endParaRPr lang="en-US" b="1" dirty="0"/>
          </a:p>
          <a:p>
            <a:r>
              <a:rPr lang="en-US" u="sng" dirty="0" smtClean="0"/>
              <a:t>Backward </a:t>
            </a:r>
            <a:r>
              <a:rPr lang="en-US" u="sng" dirty="0"/>
              <a:t>Chaining </a:t>
            </a:r>
            <a:r>
              <a:rPr lang="en-US" dirty="0"/>
              <a:t>(</a:t>
            </a:r>
            <a:r>
              <a:rPr lang="en-US" dirty="0" err="1"/>
              <a:t>Pelacakan</a:t>
            </a:r>
            <a:r>
              <a:rPr lang="en-US" dirty="0"/>
              <a:t> </a:t>
            </a:r>
            <a:r>
              <a:rPr lang="en-US" dirty="0" err="1"/>
              <a:t>kebelakang</a:t>
            </a:r>
            <a:r>
              <a:rPr lang="en-US" dirty="0"/>
              <a:t>)yang </a:t>
            </a:r>
            <a:r>
              <a:rPr lang="en-US" dirty="0" err="1"/>
              <a:t>memulai</a:t>
            </a:r>
            <a:r>
              <a:rPr lang="en-US" dirty="0"/>
              <a:t> </a:t>
            </a:r>
            <a:r>
              <a:rPr lang="en-US" dirty="0" err="1"/>
              <a:t>penalarannya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sekumpulan</a:t>
            </a:r>
            <a:r>
              <a:rPr lang="en-US" dirty="0"/>
              <a:t> </a:t>
            </a:r>
            <a:r>
              <a:rPr lang="en-US" dirty="0" err="1"/>
              <a:t>hipotesa</a:t>
            </a:r>
            <a:r>
              <a:rPr lang="en-US" dirty="0"/>
              <a:t> </a:t>
            </a:r>
            <a:r>
              <a:rPr lang="en-US" dirty="0" err="1"/>
              <a:t>menuju</a:t>
            </a:r>
            <a:r>
              <a:rPr lang="en-US" dirty="0"/>
              <a:t> </a:t>
            </a:r>
            <a:r>
              <a:rPr lang="en-US" dirty="0" err="1"/>
              <a:t>fakta-fakta</a:t>
            </a:r>
            <a:r>
              <a:rPr lang="en-US" dirty="0"/>
              <a:t> yang </a:t>
            </a:r>
            <a:r>
              <a:rPr lang="en-US" dirty="0" err="1"/>
              <a:t>mendukung</a:t>
            </a:r>
            <a:r>
              <a:rPr lang="en-US" dirty="0"/>
              <a:t> </a:t>
            </a:r>
            <a:r>
              <a:rPr lang="en-US" dirty="0" err="1"/>
              <a:t>hipotesa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 smtClean="0"/>
              <a:t>.</a:t>
            </a:r>
          </a:p>
          <a:p>
            <a:r>
              <a:rPr lang="en-US" u="sng" dirty="0" smtClean="0"/>
              <a:t>Forward </a:t>
            </a:r>
            <a:r>
              <a:rPr lang="en-US" u="sng" dirty="0"/>
              <a:t>Chaining </a:t>
            </a:r>
            <a:r>
              <a:rPr lang="en-US" dirty="0"/>
              <a:t>(</a:t>
            </a:r>
            <a:r>
              <a:rPr lang="en-US" dirty="0" err="1"/>
              <a:t>Pelacakan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depan</a:t>
            </a:r>
            <a:r>
              <a:rPr lang="en-US" dirty="0"/>
              <a:t>)yang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kebalikan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pelacakan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belakang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memulai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sekumpulan</a:t>
            </a:r>
            <a:r>
              <a:rPr lang="en-US" dirty="0"/>
              <a:t> data </a:t>
            </a:r>
            <a:r>
              <a:rPr lang="en-US" dirty="0" err="1"/>
              <a:t>menuju</a:t>
            </a:r>
            <a:r>
              <a:rPr lang="en-US" dirty="0"/>
              <a:t> </a:t>
            </a:r>
            <a:r>
              <a:rPr lang="en-US" dirty="0" err="1"/>
              <a:t>kesimpulan</a:t>
            </a:r>
            <a:r>
              <a:rPr lang="en-US" dirty="0"/>
              <a:t>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BDA33-220D-4ACB-A07C-038A8D878D81}" type="datetime1">
              <a:rPr lang="id-ID" smtClean="0"/>
              <a:pPr/>
              <a:t>22/04/2021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25020354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5237" y="50259"/>
            <a:ext cx="8229600" cy="995464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err="1"/>
              <a:t>Ciri-ciri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Pakar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6933" y="1295400"/>
            <a:ext cx="8257903" cy="4572000"/>
          </a:xfrm>
        </p:spPr>
        <p:txBody>
          <a:bodyPr>
            <a:normAutofit/>
          </a:bodyPr>
          <a:lstStyle/>
          <a:p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yang </a:t>
            </a:r>
            <a:r>
              <a:rPr lang="en-US" dirty="0" err="1"/>
              <a:t>handal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Mudah</a:t>
            </a:r>
            <a:r>
              <a:rPr lang="en-US" dirty="0" smtClean="0"/>
              <a:t> </a:t>
            </a:r>
            <a:r>
              <a:rPr lang="en-US" dirty="0" err="1"/>
              <a:t>dimodifikasi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komputer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belajar</a:t>
            </a:r>
            <a:r>
              <a:rPr lang="en-US" dirty="0"/>
              <a:t> </a:t>
            </a:r>
            <a:r>
              <a:rPr lang="en-US" dirty="0" err="1"/>
              <a:t>beradaptasi</a:t>
            </a:r>
            <a:r>
              <a:rPr lang="en-US" dirty="0"/>
              <a:t>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BDA33-220D-4ACB-A07C-038A8D878D81}" type="datetime1">
              <a:rPr lang="id-ID" smtClean="0"/>
              <a:pPr/>
              <a:t>22/04/2021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6757184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5237" y="50259"/>
            <a:ext cx="8229600" cy="995464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err="1"/>
              <a:t>Pengembangan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Pakar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6933" y="1295400"/>
            <a:ext cx="8257903" cy="4572000"/>
          </a:xfrm>
        </p:spPr>
        <p:txBody>
          <a:bodyPr>
            <a:normAutofit fontScale="70000" lnSpcReduction="20000"/>
          </a:bodyPr>
          <a:lstStyle/>
          <a:p>
            <a:pPr marL="514350" indent="-514350">
              <a:buAutoNum type="arabicPeriod"/>
            </a:pPr>
            <a:r>
              <a:rPr lang="en-US" dirty="0" err="1" smtClean="0"/>
              <a:t>Penilaian</a:t>
            </a:r>
            <a:endParaRPr lang="en-US" dirty="0" smtClean="0"/>
          </a:p>
          <a:p>
            <a:pPr marL="400050" lvl="1" indent="0">
              <a:buNone/>
            </a:pPr>
            <a:r>
              <a:rPr lang="en-US" dirty="0" smtClean="0"/>
              <a:t>Proses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kalayakan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justifikasi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permasalahan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diambil</a:t>
            </a:r>
            <a:r>
              <a:rPr lang="en-US" dirty="0"/>
              <a:t>. </a:t>
            </a: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diperiksa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lanjut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keseluruhan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 smtClean="0"/>
              <a:t>proyek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2</a:t>
            </a:r>
            <a:r>
              <a:rPr lang="en-US" dirty="0"/>
              <a:t>. </a:t>
            </a:r>
            <a:r>
              <a:rPr lang="en-US" dirty="0" smtClean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Akuisisi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endParaRPr lang="en-US" dirty="0" smtClean="0"/>
          </a:p>
          <a:p>
            <a:pPr marL="400050" lvl="1" indent="0">
              <a:buNone/>
            </a:pPr>
            <a:r>
              <a:rPr lang="en-US" dirty="0" smtClean="0"/>
              <a:t>Proses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mendapatkan</a:t>
            </a:r>
            <a:r>
              <a:rPr lang="en-US" dirty="0"/>
              <a:t> </a:t>
            </a:r>
            <a:r>
              <a:rPr lang="en-US" dirty="0" err="1"/>
              <a:t>pengetahuan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permasalahan</a:t>
            </a:r>
            <a:r>
              <a:rPr lang="en-US" dirty="0"/>
              <a:t> yang </a:t>
            </a:r>
            <a:r>
              <a:rPr lang="en-US" dirty="0" err="1"/>
              <a:t>dibahas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panduan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upaya</a:t>
            </a:r>
            <a:r>
              <a:rPr lang="en-US" dirty="0"/>
              <a:t> </a:t>
            </a:r>
            <a:r>
              <a:rPr lang="en-US" dirty="0" err="1"/>
              <a:t>pengembangan</a:t>
            </a:r>
            <a:r>
              <a:rPr lang="en-US" dirty="0"/>
              <a:t>. </a:t>
            </a:r>
            <a:r>
              <a:rPr lang="en-US" dirty="0" err="1"/>
              <a:t>Pengetahuan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permasalahan</a:t>
            </a:r>
            <a:r>
              <a:rPr lang="en-US" dirty="0"/>
              <a:t> yang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mendesain</a:t>
            </a:r>
            <a:r>
              <a:rPr lang="en-US" dirty="0"/>
              <a:t> </a:t>
            </a:r>
            <a:r>
              <a:rPr lang="en-US" dirty="0" err="1" smtClean="0"/>
              <a:t>pakar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3</a:t>
            </a:r>
            <a:r>
              <a:rPr lang="en-US" dirty="0"/>
              <a:t>. </a:t>
            </a:r>
            <a:r>
              <a:rPr lang="en-US" dirty="0" smtClean="0"/>
              <a:t>  </a:t>
            </a:r>
            <a:r>
              <a:rPr lang="en-US" dirty="0" err="1" smtClean="0"/>
              <a:t>Desain</a:t>
            </a:r>
            <a:r>
              <a:rPr lang="en-US" dirty="0" smtClean="0"/>
              <a:t> </a:t>
            </a:r>
            <a:endParaRPr lang="en-US" dirty="0" smtClean="0"/>
          </a:p>
          <a:p>
            <a:pPr marL="400050" lvl="1" indent="0">
              <a:buNone/>
            </a:pP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diperoleh</a:t>
            </a:r>
            <a:r>
              <a:rPr lang="en-US" dirty="0"/>
              <a:t> </a:t>
            </a:r>
            <a:r>
              <a:rPr lang="en-US" dirty="0" err="1"/>
              <a:t>selama</a:t>
            </a:r>
            <a:r>
              <a:rPr lang="en-US" dirty="0"/>
              <a:t> </a:t>
            </a:r>
            <a:r>
              <a:rPr lang="en-US" dirty="0" err="1"/>
              <a:t>tahap</a:t>
            </a:r>
            <a:r>
              <a:rPr lang="en-US" dirty="0"/>
              <a:t> </a:t>
            </a:r>
            <a:r>
              <a:rPr lang="en-US" dirty="0" err="1"/>
              <a:t>akuisisi</a:t>
            </a:r>
            <a:r>
              <a:rPr lang="en-US" dirty="0"/>
              <a:t> </a:t>
            </a:r>
            <a:r>
              <a:rPr lang="en-US" dirty="0" err="1"/>
              <a:t>pengetahuan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merepresentasikan</a:t>
            </a:r>
            <a:r>
              <a:rPr lang="en-US" dirty="0"/>
              <a:t> </a:t>
            </a:r>
            <a:r>
              <a:rPr lang="en-US" dirty="0" err="1"/>
              <a:t>pengetahuan</a:t>
            </a:r>
            <a:r>
              <a:rPr lang="en-US" dirty="0"/>
              <a:t> </a:t>
            </a:r>
            <a:r>
              <a:rPr lang="en-US" dirty="0" err="1"/>
              <a:t>pakar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strategi</a:t>
            </a:r>
            <a:r>
              <a:rPr lang="en-US" dirty="0"/>
              <a:t> </a:t>
            </a:r>
            <a:r>
              <a:rPr lang="en-US" dirty="0" err="1"/>
              <a:t>pemecahan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pakar</a:t>
            </a:r>
            <a:r>
              <a:rPr lang="en-US" dirty="0"/>
              <a:t>. </a:t>
            </a:r>
            <a:endParaRPr lang="en-US" dirty="0" smtClean="0"/>
          </a:p>
          <a:p>
            <a:pPr marL="400050" lvl="1" indent="0">
              <a:buNone/>
            </a:pPr>
            <a:r>
              <a:rPr lang="en-US" dirty="0" err="1" smtClean="0"/>
              <a:t>Selama</a:t>
            </a:r>
            <a:r>
              <a:rPr lang="en-US" dirty="0" smtClean="0"/>
              <a:t> </a:t>
            </a:r>
            <a:r>
              <a:rPr lang="en-US" dirty="0" err="1"/>
              <a:t>tahap</a:t>
            </a:r>
            <a:r>
              <a:rPr lang="en-US" dirty="0"/>
              <a:t> </a:t>
            </a:r>
            <a:r>
              <a:rPr lang="en-US" dirty="0" err="1"/>
              <a:t>desain</a:t>
            </a:r>
            <a:r>
              <a:rPr lang="en-US" dirty="0"/>
              <a:t>, </a:t>
            </a:r>
            <a:r>
              <a:rPr lang="en-US" dirty="0" err="1"/>
              <a:t>keseluruhan</a:t>
            </a:r>
            <a:r>
              <a:rPr lang="en-US" dirty="0"/>
              <a:t>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pengetahuan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ditetapkan</a:t>
            </a:r>
            <a:r>
              <a:rPr lang="en-US" dirty="0"/>
              <a:t>. </a:t>
            </a:r>
            <a:endParaRPr lang="en-US" dirty="0" smtClean="0"/>
          </a:p>
          <a:p>
            <a:pPr marL="400050" lvl="1" indent="0">
              <a:buNone/>
            </a:pP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/>
              <a:t>tahap</a:t>
            </a:r>
            <a:r>
              <a:rPr lang="en-US" dirty="0"/>
              <a:t> </a:t>
            </a:r>
            <a:r>
              <a:rPr lang="en-US" dirty="0" err="1"/>
              <a:t>desain</a:t>
            </a:r>
            <a:r>
              <a:rPr lang="en-US" dirty="0"/>
              <a:t>,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prototype di </a:t>
            </a:r>
            <a:r>
              <a:rPr lang="en-US" dirty="0" err="1"/>
              <a:t>bangun</a:t>
            </a:r>
            <a:r>
              <a:rPr lang="en-US" dirty="0"/>
              <a:t>. </a:t>
            </a:r>
            <a:endParaRPr lang="en-US" dirty="0" smtClean="0"/>
          </a:p>
          <a:p>
            <a:pPr marL="400050" lvl="1" indent="0">
              <a:buNone/>
            </a:pP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prototype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pemahaman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masalah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BDA33-220D-4ACB-A07C-038A8D878D81}" type="datetime1">
              <a:rPr lang="id-ID" smtClean="0"/>
              <a:pPr/>
              <a:t>22/04/2021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1710227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5237" y="50259"/>
            <a:ext cx="8229600" cy="995464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err="1"/>
              <a:t>Pengembangan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Pakar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6933" y="1295400"/>
            <a:ext cx="8257903" cy="457200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4. </a:t>
            </a:r>
            <a:r>
              <a:rPr lang="en-US" dirty="0" smtClean="0"/>
              <a:t>  </a:t>
            </a:r>
            <a:r>
              <a:rPr lang="en-US" dirty="0" err="1" smtClean="0"/>
              <a:t>Pengujian</a:t>
            </a:r>
            <a:r>
              <a:rPr lang="en-US" dirty="0" smtClean="0"/>
              <a:t> </a:t>
            </a:r>
            <a:endParaRPr lang="en-US" dirty="0" smtClean="0"/>
          </a:p>
          <a:p>
            <a:pPr marL="400050" lvl="1" indent="0">
              <a:buNone/>
            </a:pPr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/>
              <a:t>dimana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pengujian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pakar</a:t>
            </a:r>
            <a:r>
              <a:rPr lang="en-US" dirty="0"/>
              <a:t>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dibangun</a:t>
            </a:r>
            <a:r>
              <a:rPr lang="en-US" dirty="0"/>
              <a:t>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5</a:t>
            </a:r>
            <a:r>
              <a:rPr lang="en-US" dirty="0"/>
              <a:t>. </a:t>
            </a:r>
            <a:r>
              <a:rPr lang="en-US" dirty="0" smtClean="0"/>
              <a:t>  </a:t>
            </a:r>
            <a:r>
              <a:rPr lang="en-US" dirty="0" err="1" smtClean="0"/>
              <a:t>Dokumentasi</a:t>
            </a:r>
            <a:r>
              <a:rPr lang="en-US" dirty="0" smtClean="0"/>
              <a:t> </a:t>
            </a:r>
            <a:endParaRPr lang="en-US" dirty="0" smtClean="0"/>
          </a:p>
          <a:p>
            <a:pPr marL="400050" lvl="1" indent="0">
              <a:buNone/>
            </a:pPr>
            <a:r>
              <a:rPr lang="en-US" dirty="0" err="1" smtClean="0"/>
              <a:t>Dokumentasi</a:t>
            </a:r>
            <a:r>
              <a:rPr lang="en-US" dirty="0" smtClean="0"/>
              <a:t> </a:t>
            </a:r>
            <a:r>
              <a:rPr lang="en-US" dirty="0" err="1"/>
              <a:t>diperlukan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mengkompilasi</a:t>
            </a:r>
            <a:r>
              <a:rPr lang="en-US" dirty="0"/>
              <a:t> </a:t>
            </a:r>
            <a:r>
              <a:rPr lang="en-US" dirty="0" err="1"/>
              <a:t>seluruh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proyek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dokumen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memenuhi</a:t>
            </a:r>
            <a:r>
              <a:rPr lang="en-US" dirty="0"/>
              <a:t> </a:t>
            </a:r>
            <a:r>
              <a:rPr lang="en-US" dirty="0" err="1"/>
              <a:t>persyaratan</a:t>
            </a:r>
            <a:r>
              <a:rPr lang="en-US" dirty="0"/>
              <a:t> </a:t>
            </a:r>
            <a:r>
              <a:rPr lang="en-US" dirty="0" err="1"/>
              <a:t>pengguna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pengembang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pakar</a:t>
            </a:r>
            <a:r>
              <a:rPr lang="en-US" dirty="0"/>
              <a:t>. </a:t>
            </a:r>
            <a:endParaRPr lang="en-US" dirty="0" smtClean="0"/>
          </a:p>
          <a:p>
            <a:pPr marL="400050" lvl="1" indent="0">
              <a:buNone/>
            </a:pPr>
            <a:r>
              <a:rPr lang="en-US" dirty="0" err="1" smtClean="0"/>
              <a:t>Dokumentasi</a:t>
            </a:r>
            <a:r>
              <a:rPr lang="en-US" dirty="0" smtClean="0"/>
              <a:t> </a:t>
            </a:r>
            <a:r>
              <a:rPr lang="en-US" dirty="0" err="1"/>
              <a:t>dibutuhkan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mengakomodasi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 </a:t>
            </a:r>
            <a:r>
              <a:rPr lang="en-US" dirty="0" err="1"/>
              <a:t>pengguna</a:t>
            </a:r>
            <a:r>
              <a:rPr lang="en-US" dirty="0"/>
              <a:t> yang </a:t>
            </a:r>
            <a:r>
              <a:rPr lang="en-US" dirty="0" err="1"/>
              <a:t>memenuhi</a:t>
            </a:r>
            <a:r>
              <a:rPr lang="en-US" dirty="0"/>
              <a:t> </a:t>
            </a:r>
            <a:r>
              <a:rPr lang="en-US" dirty="0" err="1"/>
              <a:t>persyaratan</a:t>
            </a:r>
            <a:r>
              <a:rPr lang="en-US" dirty="0"/>
              <a:t> yang </a:t>
            </a:r>
            <a:r>
              <a:rPr lang="en-US" dirty="0" err="1"/>
              <a:t>ditemukan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sebagian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proyek</a:t>
            </a:r>
            <a:r>
              <a:rPr lang="en-US" dirty="0"/>
              <a:t> </a:t>
            </a:r>
            <a:r>
              <a:rPr lang="en-US" dirty="0" err="1"/>
              <a:t>perangkat</a:t>
            </a:r>
            <a:r>
              <a:rPr lang="en-US" dirty="0"/>
              <a:t> </a:t>
            </a:r>
            <a:r>
              <a:rPr lang="en-US" dirty="0" err="1"/>
              <a:t>lunak</a:t>
            </a:r>
            <a:r>
              <a:rPr lang="en-US" dirty="0"/>
              <a:t>. </a:t>
            </a:r>
            <a:endParaRPr lang="en-US" dirty="0" smtClean="0"/>
          </a:p>
          <a:p>
            <a:pPr marL="400050" lvl="1" indent="0">
              <a:buNone/>
            </a:pPr>
            <a:r>
              <a:rPr lang="en-US" dirty="0" err="1" smtClean="0"/>
              <a:t>Dokumentasi</a:t>
            </a:r>
            <a:r>
              <a:rPr lang="en-US" dirty="0" smtClean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menjelaskan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mengoperasikan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menyediakan</a:t>
            </a:r>
            <a:r>
              <a:rPr lang="en-US" dirty="0"/>
              <a:t> tutorial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mengoperasikan</a:t>
            </a:r>
            <a:r>
              <a:rPr lang="en-US" dirty="0"/>
              <a:t> </a:t>
            </a:r>
            <a:r>
              <a:rPr lang="en-US" dirty="0" err="1"/>
              <a:t>fitur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6</a:t>
            </a:r>
            <a:r>
              <a:rPr lang="en-US" dirty="0"/>
              <a:t>. </a:t>
            </a:r>
            <a:r>
              <a:rPr lang="en-US" dirty="0" smtClean="0"/>
              <a:t>  </a:t>
            </a:r>
            <a:r>
              <a:rPr lang="en-US" dirty="0" err="1" smtClean="0"/>
              <a:t>Pemeliharaan</a:t>
            </a:r>
            <a:r>
              <a:rPr lang="en-US" dirty="0" smtClean="0"/>
              <a:t> </a:t>
            </a:r>
            <a:endParaRPr lang="en-US" dirty="0" smtClean="0"/>
          </a:p>
          <a:p>
            <a:pPr marL="400050" lvl="1" indent="0">
              <a:buNone/>
            </a:pPr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selanjutnya</a:t>
            </a:r>
            <a:r>
              <a:rPr lang="en-US" dirty="0"/>
              <a:t> </a:t>
            </a:r>
            <a:r>
              <a:rPr lang="en-US" dirty="0" err="1"/>
              <a:t>diperlukan</a:t>
            </a:r>
            <a:r>
              <a:rPr lang="en-US" dirty="0"/>
              <a:t> </a:t>
            </a:r>
            <a:r>
              <a:rPr lang="en-US" dirty="0" err="1"/>
              <a:t>pemeliharaan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berkala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BDA33-220D-4ACB-A07C-038A8D878D81}" type="datetime1">
              <a:rPr lang="id-ID" smtClean="0"/>
              <a:pPr/>
              <a:t>22/04/2021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78187364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995464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err="1" smtClean="0"/>
              <a:t>Contoh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6933" y="1295400"/>
            <a:ext cx="8257903" cy="4572000"/>
          </a:xfrm>
        </p:spPr>
        <p:txBody>
          <a:bodyPr>
            <a:normAutofit fontScale="92500" lnSpcReduction="10000"/>
          </a:bodyPr>
          <a:lstStyle/>
          <a:p>
            <a:r>
              <a:rPr lang="en-GB" b="1" dirty="0" smtClean="0"/>
              <a:t>Hybrid Expert System for </a:t>
            </a:r>
            <a:r>
              <a:rPr lang="en-GB" b="1" dirty="0" smtClean="0"/>
              <a:t>Computer-Aided Design </a:t>
            </a:r>
            <a:r>
              <a:rPr lang="en-GB" b="1" dirty="0" smtClean="0"/>
              <a:t>of Ship </a:t>
            </a:r>
            <a:r>
              <a:rPr lang="en-GB" b="1" dirty="0" err="1" smtClean="0"/>
              <a:t>Thruster</a:t>
            </a:r>
            <a:r>
              <a:rPr lang="en-GB" b="1" dirty="0" smtClean="0"/>
              <a:t> Subsystems 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sz="1500" dirty="0" smtClean="0"/>
              <a:t>ANDRZEJ KOPCZY.SKI </a:t>
            </a:r>
            <a:r>
              <a:rPr lang="en-GB" sz="1500" b="1" dirty="0" smtClean="0"/>
              <a:t>(2020)</a:t>
            </a:r>
          </a:p>
          <a:p>
            <a:pPr>
              <a:buNone/>
            </a:pPr>
            <a:r>
              <a:rPr lang="en-GB" dirty="0" smtClean="0"/>
              <a:t>	</a:t>
            </a:r>
            <a:r>
              <a:rPr lang="en-GB" dirty="0" err="1" smtClean="0"/>
              <a:t>Sistem</a:t>
            </a:r>
            <a:r>
              <a:rPr lang="en-GB" dirty="0" smtClean="0"/>
              <a:t> </a:t>
            </a:r>
            <a:r>
              <a:rPr lang="en-GB" dirty="0" err="1" smtClean="0"/>
              <a:t>pakar</a:t>
            </a:r>
            <a:r>
              <a:rPr lang="en-GB" dirty="0" smtClean="0"/>
              <a:t> hybrid </a:t>
            </a:r>
            <a:r>
              <a:rPr lang="en-GB" dirty="0" err="1" smtClean="0"/>
              <a:t>untuk</a:t>
            </a:r>
            <a:r>
              <a:rPr lang="en-GB" dirty="0" smtClean="0"/>
              <a:t> </a:t>
            </a:r>
            <a:r>
              <a:rPr lang="en-GB" dirty="0" err="1" smtClean="0"/>
              <a:t>desain</a:t>
            </a:r>
            <a:r>
              <a:rPr lang="en-GB" dirty="0" smtClean="0"/>
              <a:t> </a:t>
            </a:r>
            <a:r>
              <a:rPr lang="en-GB" dirty="0" err="1" smtClean="0"/>
              <a:t>dengan</a:t>
            </a:r>
            <a:r>
              <a:rPr lang="en-GB" dirty="0" smtClean="0"/>
              <a:t> </a:t>
            </a:r>
            <a:r>
              <a:rPr lang="en-GB" dirty="0" err="1" smtClean="0"/>
              <a:t>bantuan</a:t>
            </a:r>
            <a:r>
              <a:rPr lang="en-GB" dirty="0" smtClean="0"/>
              <a:t> </a:t>
            </a:r>
            <a:r>
              <a:rPr lang="en-GB" dirty="0" err="1" smtClean="0"/>
              <a:t>komputersubsistem</a:t>
            </a:r>
            <a:r>
              <a:rPr lang="en-GB" dirty="0" smtClean="0"/>
              <a:t> </a:t>
            </a:r>
            <a:r>
              <a:rPr lang="en-GB" dirty="0" err="1" smtClean="0"/>
              <a:t>pendorong</a:t>
            </a:r>
            <a:r>
              <a:rPr lang="en-GB" dirty="0" smtClean="0"/>
              <a:t> </a:t>
            </a:r>
            <a:r>
              <a:rPr lang="en-GB" dirty="0" err="1" smtClean="0"/>
              <a:t>kapal</a:t>
            </a:r>
            <a:r>
              <a:rPr lang="en-GB" dirty="0" smtClean="0"/>
              <a:t> </a:t>
            </a:r>
            <a:r>
              <a:rPr lang="en-GB" dirty="0" err="1" smtClean="0"/>
              <a:t>dapat</a:t>
            </a:r>
            <a:r>
              <a:rPr lang="en-GB" dirty="0" smtClean="0"/>
              <a:t> </a:t>
            </a:r>
            <a:r>
              <a:rPr lang="en-GB" dirty="0" err="1" smtClean="0"/>
              <a:t>mendukung</a:t>
            </a:r>
            <a:r>
              <a:rPr lang="en-GB" dirty="0" smtClean="0"/>
              <a:t> </a:t>
            </a:r>
            <a:r>
              <a:rPr lang="en-GB" dirty="0" err="1" smtClean="0"/>
              <a:t>desainer</a:t>
            </a:r>
            <a:r>
              <a:rPr lang="en-GB" dirty="0" smtClean="0"/>
              <a:t> </a:t>
            </a:r>
            <a:r>
              <a:rPr lang="en-GB" dirty="0" err="1" smtClean="0"/>
              <a:t>dengan</a:t>
            </a:r>
            <a:r>
              <a:rPr lang="en-GB" dirty="0" smtClean="0"/>
              <a:t> </a:t>
            </a:r>
            <a:r>
              <a:rPr lang="en-GB" dirty="0" err="1" smtClean="0"/>
              <a:t>membuat</a:t>
            </a:r>
            <a:r>
              <a:rPr lang="en-GB" dirty="0" smtClean="0"/>
              <a:t> </a:t>
            </a:r>
            <a:r>
              <a:rPr lang="en-GB" dirty="0" err="1" smtClean="0"/>
              <a:t>bagian</a:t>
            </a:r>
            <a:r>
              <a:rPr lang="en-GB" dirty="0" smtClean="0"/>
              <a:t> </a:t>
            </a:r>
            <a:r>
              <a:rPr lang="en-GB" dirty="0" err="1" smtClean="0"/>
              <a:t>dari</a:t>
            </a:r>
            <a:r>
              <a:rPr lang="en-GB" dirty="0" smtClean="0"/>
              <a:t> </a:t>
            </a:r>
            <a:r>
              <a:rPr lang="en-GB" dirty="0" err="1" smtClean="0"/>
              <a:t>deskripsi</a:t>
            </a:r>
            <a:r>
              <a:rPr lang="en-GB" dirty="0" smtClean="0"/>
              <a:t> </a:t>
            </a:r>
            <a:r>
              <a:rPr lang="en-GB" dirty="0" err="1" smtClean="0"/>
              <a:t>teknis</a:t>
            </a:r>
            <a:r>
              <a:rPr lang="en-GB" dirty="0" smtClean="0"/>
              <a:t> </a:t>
            </a:r>
            <a:r>
              <a:rPr lang="en-GB" dirty="0" err="1" smtClean="0"/>
              <a:t>pendorongsubsistem</a:t>
            </a:r>
            <a:r>
              <a:rPr lang="en-GB" dirty="0" smtClean="0"/>
              <a:t>, </a:t>
            </a:r>
            <a:r>
              <a:rPr lang="en-GB" dirty="0" err="1" smtClean="0"/>
              <a:t>evaluasi</a:t>
            </a:r>
            <a:r>
              <a:rPr lang="en-GB" dirty="0" smtClean="0"/>
              <a:t> </a:t>
            </a:r>
            <a:r>
              <a:rPr lang="en-GB" dirty="0" err="1" smtClean="0"/>
              <a:t>properti</a:t>
            </a:r>
            <a:r>
              <a:rPr lang="en-GB" dirty="0" smtClean="0"/>
              <a:t> </a:t>
            </a:r>
            <a:r>
              <a:rPr lang="en-GB" dirty="0" err="1" smtClean="0"/>
              <a:t>statis</a:t>
            </a:r>
            <a:r>
              <a:rPr lang="en-GB" dirty="0" smtClean="0"/>
              <a:t> </a:t>
            </a:r>
            <a:r>
              <a:rPr lang="en-GB" dirty="0" err="1" smtClean="0"/>
              <a:t>dan</a:t>
            </a:r>
            <a:r>
              <a:rPr lang="en-GB" dirty="0" smtClean="0"/>
              <a:t> </a:t>
            </a:r>
            <a:r>
              <a:rPr lang="en-GB" dirty="0" err="1" smtClean="0"/>
              <a:t>dinamis</a:t>
            </a:r>
            <a:r>
              <a:rPr lang="en-GB" dirty="0" smtClean="0"/>
              <a:t>, </a:t>
            </a:r>
            <a:r>
              <a:rPr lang="en-GB" dirty="0" err="1" smtClean="0"/>
              <a:t>dan</a:t>
            </a:r>
            <a:r>
              <a:rPr lang="en-GB" dirty="0" smtClean="0"/>
              <a:t> </a:t>
            </a:r>
            <a:r>
              <a:rPr lang="en-GB" dirty="0" err="1" smtClean="0"/>
              <a:t>dengan</a:t>
            </a:r>
            <a:r>
              <a:rPr lang="en-GB" dirty="0" smtClean="0"/>
              <a:t> </a:t>
            </a:r>
            <a:r>
              <a:rPr lang="en-GB" dirty="0" err="1" smtClean="0"/>
              <a:t>memeriksa</a:t>
            </a:r>
            <a:r>
              <a:rPr lang="en-GB" dirty="0" smtClean="0"/>
              <a:t> </a:t>
            </a:r>
            <a:r>
              <a:rPr lang="en-GB" dirty="0" err="1" smtClean="0"/>
              <a:t>apakah</a:t>
            </a:r>
            <a:r>
              <a:rPr lang="en-GB" dirty="0" smtClean="0"/>
              <a:t> </a:t>
            </a:r>
            <a:r>
              <a:rPr lang="en-GB" dirty="0" err="1" smtClean="0"/>
              <a:t>solusi</a:t>
            </a:r>
            <a:r>
              <a:rPr lang="en-GB" dirty="0" smtClean="0"/>
              <a:t> </a:t>
            </a:r>
            <a:r>
              <a:rPr lang="en-GB" dirty="0" err="1" smtClean="0"/>
              <a:t>desain</a:t>
            </a:r>
            <a:r>
              <a:rPr lang="en-GB" dirty="0" smtClean="0"/>
              <a:t> </a:t>
            </a:r>
            <a:r>
              <a:rPr lang="en-GB" dirty="0" err="1" smtClean="0"/>
              <a:t>telah</a:t>
            </a:r>
            <a:r>
              <a:rPr lang="en-GB" dirty="0" smtClean="0"/>
              <a:t> </a:t>
            </a:r>
            <a:r>
              <a:rPr lang="en-GB" dirty="0" err="1" smtClean="0"/>
              <a:t>memenuhipersyaratan</a:t>
            </a:r>
            <a:r>
              <a:rPr lang="en-GB" dirty="0" smtClean="0"/>
              <a:t> </a:t>
            </a:r>
            <a:r>
              <a:rPr lang="en-GB" dirty="0" err="1" smtClean="0"/>
              <a:t>masyarakat</a:t>
            </a:r>
            <a:r>
              <a:rPr lang="en-GB" dirty="0" smtClean="0"/>
              <a:t> </a:t>
            </a:r>
            <a:r>
              <a:rPr lang="en-GB" dirty="0" err="1" smtClean="0"/>
              <a:t>klasifikasi</a:t>
            </a:r>
            <a:r>
              <a:rPr lang="en-GB" dirty="0" smtClean="0"/>
              <a:t>. </a:t>
            </a:r>
            <a:r>
              <a:rPr lang="en-GB" dirty="0" err="1" smtClean="0"/>
              <a:t>Selain</a:t>
            </a:r>
            <a:r>
              <a:rPr lang="en-GB" dirty="0" smtClean="0"/>
              <a:t> </a:t>
            </a:r>
            <a:r>
              <a:rPr lang="en-GB" dirty="0" err="1" smtClean="0"/>
              <a:t>itu</a:t>
            </a:r>
            <a:r>
              <a:rPr lang="en-GB" dirty="0" smtClean="0"/>
              <a:t>, </a:t>
            </a:r>
            <a:r>
              <a:rPr lang="en-GB" dirty="0" err="1" smtClean="0"/>
              <a:t>sistem</a:t>
            </a:r>
            <a:r>
              <a:rPr lang="en-GB" dirty="0" smtClean="0"/>
              <a:t> </a:t>
            </a:r>
            <a:r>
              <a:rPr lang="en-GB" dirty="0" err="1" smtClean="0"/>
              <a:t>pakar</a:t>
            </a:r>
            <a:r>
              <a:rPr lang="en-GB" dirty="0" smtClean="0"/>
              <a:t> </a:t>
            </a:r>
            <a:r>
              <a:rPr lang="en-GB" dirty="0" err="1" smtClean="0"/>
              <a:t>mendukung</a:t>
            </a:r>
            <a:r>
              <a:rPr lang="en-GB" dirty="0" smtClean="0"/>
              <a:t> </a:t>
            </a:r>
            <a:r>
              <a:rPr lang="en-GB" dirty="0" err="1" smtClean="0"/>
              <a:t>pengumpulan</a:t>
            </a:r>
            <a:r>
              <a:rPr lang="en-GB" dirty="0" smtClean="0"/>
              <a:t> </a:t>
            </a:r>
            <a:r>
              <a:rPr lang="en-GB" dirty="0" err="1" smtClean="0"/>
              <a:t>dan</a:t>
            </a:r>
            <a:r>
              <a:rPr lang="en-GB" dirty="0" smtClean="0"/>
              <a:t> </a:t>
            </a:r>
            <a:r>
              <a:rPr lang="en-GB" dirty="0" err="1" smtClean="0"/>
              <a:t>penyediaaninformasi</a:t>
            </a:r>
            <a:r>
              <a:rPr lang="en-GB" dirty="0" smtClean="0"/>
              <a:t> </a:t>
            </a:r>
            <a:r>
              <a:rPr lang="en-GB" dirty="0" err="1" smtClean="0"/>
              <a:t>tentang</a:t>
            </a:r>
            <a:r>
              <a:rPr lang="en-GB" dirty="0" smtClean="0"/>
              <a:t> </a:t>
            </a:r>
            <a:r>
              <a:rPr lang="en-GB" dirty="0" err="1" smtClean="0"/>
              <a:t>elemen</a:t>
            </a:r>
            <a:r>
              <a:rPr lang="en-GB" dirty="0" smtClean="0"/>
              <a:t> </a:t>
            </a:r>
            <a:r>
              <a:rPr lang="en-GB" dirty="0" err="1" smtClean="0"/>
              <a:t>dan</a:t>
            </a:r>
            <a:r>
              <a:rPr lang="en-GB" dirty="0" smtClean="0"/>
              <a:t> </a:t>
            </a:r>
            <a:r>
              <a:rPr lang="en-GB" dirty="0" err="1" smtClean="0"/>
              <a:t>struktur</a:t>
            </a:r>
            <a:r>
              <a:rPr lang="en-GB" dirty="0" smtClean="0"/>
              <a:t> </a:t>
            </a:r>
            <a:r>
              <a:rPr lang="en-GB" dirty="0" err="1" smtClean="0"/>
              <a:t>subsistem</a:t>
            </a:r>
            <a:r>
              <a:rPr lang="en-GB" dirty="0" smtClean="0"/>
              <a:t> </a:t>
            </a:r>
            <a:r>
              <a:rPr lang="en-GB" dirty="0" err="1" smtClean="0"/>
              <a:t>pendorong</a:t>
            </a:r>
            <a:r>
              <a:rPr lang="en-GB" dirty="0" smtClean="0"/>
              <a:t>.</a:t>
            </a:r>
            <a:endParaRPr lang="en-GB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BDA33-220D-4ACB-A07C-038A8D878D81}" type="datetime1">
              <a:rPr lang="id-ID" smtClean="0"/>
              <a:pPr/>
              <a:t>22/04/2021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99559814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b="1" dirty="0" smtClean="0"/>
              <a:t>An Optimized Stacked Support Vector </a:t>
            </a:r>
            <a:r>
              <a:rPr lang="en-GB" b="1" dirty="0" smtClean="0"/>
              <a:t>Machines Based </a:t>
            </a:r>
            <a:r>
              <a:rPr lang="en-GB" b="1" dirty="0" smtClean="0"/>
              <a:t>Expert System for the </a:t>
            </a:r>
            <a:r>
              <a:rPr lang="en-GB" b="1" dirty="0" smtClean="0"/>
              <a:t>Effective </a:t>
            </a:r>
            <a:r>
              <a:rPr lang="en-US" b="1" dirty="0" smtClean="0"/>
              <a:t>Prediction </a:t>
            </a:r>
            <a:r>
              <a:rPr lang="en-US" b="1" dirty="0" smtClean="0"/>
              <a:t>of Heart </a:t>
            </a:r>
            <a:r>
              <a:rPr lang="en-US" b="1" dirty="0" err="1" smtClean="0"/>
              <a:t>Failur</a:t>
            </a:r>
            <a:endParaRPr lang="en-US" b="1" dirty="0" smtClean="0"/>
          </a:p>
          <a:p>
            <a:pPr>
              <a:spcBef>
                <a:spcPts val="0"/>
              </a:spcBef>
              <a:buNone/>
            </a:pPr>
            <a:r>
              <a:rPr lang="en-US" dirty="0" smtClean="0"/>
              <a:t>	</a:t>
            </a:r>
            <a:r>
              <a:rPr lang="en-US" sz="1300" dirty="0" smtClean="0"/>
              <a:t>LIAQAT ALI, </a:t>
            </a:r>
            <a:r>
              <a:rPr lang="en-US" sz="1300" dirty="0" smtClean="0"/>
              <a:t>AWAIS </a:t>
            </a:r>
            <a:r>
              <a:rPr lang="en-US" sz="1300" dirty="0" smtClean="0"/>
              <a:t>NIAMAT, </a:t>
            </a:r>
            <a:r>
              <a:rPr lang="en-US" sz="1300" dirty="0" smtClean="0"/>
              <a:t>JAVED ALI </a:t>
            </a:r>
            <a:r>
              <a:rPr lang="en-US" sz="1300" dirty="0" smtClean="0"/>
              <a:t>KHAN, </a:t>
            </a:r>
            <a:r>
              <a:rPr lang="en-US" sz="1300" dirty="0" smtClean="0"/>
              <a:t>NOORBAKHSH AMIRI </a:t>
            </a:r>
            <a:r>
              <a:rPr lang="en-US" sz="1300" dirty="0" smtClean="0"/>
              <a:t>GOLILARZ, XIONG XINGZHONG, </a:t>
            </a:r>
            <a:r>
              <a:rPr lang="en-US" sz="1300" dirty="0" smtClean="0"/>
              <a:t>ADEEB </a:t>
            </a:r>
            <a:r>
              <a:rPr lang="en-US" sz="1300" dirty="0" smtClean="0"/>
              <a:t>NOOR, </a:t>
            </a:r>
            <a:r>
              <a:rPr lang="en-US" sz="1300" dirty="0" smtClean="0"/>
              <a:t>REDHWAN </a:t>
            </a:r>
            <a:r>
              <a:rPr lang="en-US" sz="1300" dirty="0" smtClean="0"/>
              <a:t>NOUR, </a:t>
            </a:r>
            <a:r>
              <a:rPr lang="en-GB" sz="1300" dirty="0" smtClean="0"/>
              <a:t>AND </a:t>
            </a:r>
            <a:r>
              <a:rPr lang="en-GB" sz="1300" dirty="0" smtClean="0"/>
              <a:t>SYED AHMAD CHAN </a:t>
            </a:r>
            <a:r>
              <a:rPr lang="en-GB" sz="1300" dirty="0" smtClean="0"/>
              <a:t>BUKHARI (2019)</a:t>
            </a:r>
            <a:endParaRPr lang="en-US" sz="1300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Memengembangkan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model </a:t>
            </a:r>
            <a:r>
              <a:rPr lang="en-US" dirty="0" err="1" smtClean="0"/>
              <a:t>berbasis</a:t>
            </a:r>
            <a:r>
              <a:rPr lang="en-US" dirty="0" smtClean="0"/>
              <a:t> </a:t>
            </a:r>
            <a:r>
              <a:rPr lang="en-US" dirty="0" err="1" smtClean="0"/>
              <a:t>pembelajaran</a:t>
            </a:r>
            <a:r>
              <a:rPr lang="en-US" dirty="0" smtClean="0"/>
              <a:t> </a:t>
            </a:r>
            <a:r>
              <a:rPr lang="en-US" dirty="0" err="1" smtClean="0"/>
              <a:t>mesin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prediksi</a:t>
            </a:r>
            <a:r>
              <a:rPr lang="en-US" dirty="0" smtClean="0"/>
              <a:t> </a:t>
            </a:r>
            <a:r>
              <a:rPr lang="en-US" dirty="0" err="1" smtClean="0"/>
              <a:t>awal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i="1" dirty="0" smtClean="0"/>
              <a:t>heart </a:t>
            </a:r>
            <a:r>
              <a:rPr lang="en-US" i="1" dirty="0" smtClean="0"/>
              <a:t>failure</a:t>
            </a:r>
            <a:r>
              <a:rPr lang="en-US" dirty="0" smtClean="0"/>
              <a:t> (HF)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ahli</a:t>
            </a:r>
            <a:r>
              <a:rPr lang="en-US" dirty="0" smtClean="0"/>
              <a:t> </a:t>
            </a:r>
            <a:r>
              <a:rPr lang="en-US" dirty="0" err="1" smtClean="0"/>
              <a:t>jantung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diagnosis.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BDA33-220D-4ACB-A07C-038A8D878D81}" type="datetime1">
              <a:rPr lang="id-ID" smtClean="0"/>
              <a:pPr/>
              <a:t>22/04/2021</a:t>
            </a:fld>
            <a:endParaRPr lang="en-US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57200" y="228600"/>
            <a:ext cx="8229600" cy="995464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Contoh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5237" y="50259"/>
            <a:ext cx="8229600" cy="995464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lvl="0" fontAlgn="base">
              <a:spcAft>
                <a:spcPct val="0"/>
              </a:spcAft>
            </a:pPr>
            <a:r>
              <a:rPr lang="id-ID" sz="2200" dirty="0">
                <a:ea typeface="Calibri" pitchFamily="34" charset="0"/>
              </a:rPr>
              <a:t>APLIKASI SISTEM PAKAR</a:t>
            </a:r>
            <a:r>
              <a:rPr lang="en-US" sz="2200" dirty="0">
                <a:latin typeface="Arial" pitchFamily="34" charset="0"/>
              </a:rPr>
              <a:t/>
            </a:r>
            <a:br>
              <a:rPr lang="en-US" sz="2200" dirty="0">
                <a:latin typeface="Arial" pitchFamily="34" charset="0"/>
              </a:rPr>
            </a:br>
            <a:r>
              <a:rPr lang="id-ID" sz="2200" dirty="0">
                <a:ea typeface="Calibri" pitchFamily="34" charset="0"/>
              </a:rPr>
              <a:t>UNTUK </a:t>
            </a:r>
            <a:r>
              <a:rPr lang="en-US" sz="2200" dirty="0">
                <a:ea typeface="Calibri" pitchFamily="34" charset="0"/>
              </a:rPr>
              <a:t>MENDIAGNOSIS PENYAKIT PADA TANAMAN KOPI</a:t>
            </a:r>
            <a:r>
              <a:rPr lang="id-ID" sz="2200" dirty="0">
                <a:ea typeface="Calibri" pitchFamily="34" charset="0"/>
              </a:rPr>
              <a:t> DENGAN METODE FORWARD </a:t>
            </a:r>
            <a:r>
              <a:rPr lang="id-ID" sz="2200" dirty="0" smtClean="0">
                <a:ea typeface="Calibri" pitchFamily="34" charset="0"/>
              </a:rPr>
              <a:t>CHAINING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6933" y="1295400"/>
            <a:ext cx="8257903" cy="4572000"/>
          </a:xfrm>
        </p:spPr>
        <p:txBody>
          <a:bodyPr>
            <a:normAutofit/>
          </a:bodyPr>
          <a:lstStyle/>
          <a:p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i="1" dirty="0"/>
              <a:t>forward chaining </a:t>
            </a:r>
            <a:r>
              <a:rPr lang="en-US" dirty="0"/>
              <a:t>yang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i="1" dirty="0"/>
              <a:t>inference engine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memulai</a:t>
            </a:r>
            <a:r>
              <a:rPr lang="en-US" dirty="0"/>
              <a:t> </a:t>
            </a:r>
            <a:r>
              <a:rPr lang="en-US" dirty="0" err="1"/>
              <a:t>penalaran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pelacakan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data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fakta-fakta</a:t>
            </a:r>
            <a:r>
              <a:rPr lang="en-US" dirty="0"/>
              <a:t> yang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menuju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kesimpulan</a:t>
            </a:r>
            <a:r>
              <a:rPr lang="en-US" dirty="0"/>
              <a:t> (</a:t>
            </a:r>
            <a:r>
              <a:rPr lang="en-US" dirty="0" err="1"/>
              <a:t>Dologite</a:t>
            </a:r>
            <a:r>
              <a:rPr lang="en-US" dirty="0"/>
              <a:t>, 1993).</a:t>
            </a:r>
          </a:p>
          <a:p>
            <a:r>
              <a:rPr lang="en-US" dirty="0"/>
              <a:t>Dari </a:t>
            </a:r>
            <a:r>
              <a:rPr lang="en-US" dirty="0" err="1"/>
              <a:t>fakta-fakta</a:t>
            </a:r>
            <a:r>
              <a:rPr lang="en-US" dirty="0"/>
              <a:t> yang </a:t>
            </a:r>
            <a:r>
              <a:rPr lang="en-US" dirty="0" err="1"/>
              <a:t>berupa</a:t>
            </a:r>
            <a:r>
              <a:rPr lang="en-US" dirty="0"/>
              <a:t> </a:t>
            </a:r>
            <a:r>
              <a:rPr lang="en-US" dirty="0" err="1"/>
              <a:t>gejala</a:t>
            </a:r>
            <a:r>
              <a:rPr lang="en-US" dirty="0"/>
              <a:t> </a:t>
            </a:r>
            <a:r>
              <a:rPr lang="en-US" dirty="0" err="1"/>
              <a:t>penyakit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tanaman</a:t>
            </a:r>
            <a:r>
              <a:rPr lang="en-US" dirty="0"/>
              <a:t> kopi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diolah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mendapatkan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kesimpulan</a:t>
            </a:r>
            <a:r>
              <a:rPr lang="en-US" dirty="0"/>
              <a:t> </a:t>
            </a:r>
            <a:r>
              <a:rPr lang="en-US" dirty="0" err="1"/>
              <a:t>berupa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diagnosis </a:t>
            </a:r>
            <a:r>
              <a:rPr lang="en-US" dirty="0" err="1"/>
              <a:t>penyakit</a:t>
            </a:r>
            <a:r>
              <a:rPr lang="en-US" dirty="0"/>
              <a:t> yang </a:t>
            </a:r>
            <a:r>
              <a:rPr lang="en-US" dirty="0" err="1"/>
              <a:t>meyerang</a:t>
            </a:r>
            <a:r>
              <a:rPr lang="en-US" dirty="0"/>
              <a:t> </a:t>
            </a:r>
            <a:r>
              <a:rPr lang="en-US" dirty="0" err="1"/>
              <a:t>tanaman</a:t>
            </a:r>
            <a:r>
              <a:rPr lang="en-US" dirty="0"/>
              <a:t> kopi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solusi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 </a:t>
            </a:r>
            <a:r>
              <a:rPr lang="en-US" dirty="0" err="1"/>
              <a:t>pengendalian</a:t>
            </a:r>
            <a:r>
              <a:rPr lang="en-US" dirty="0"/>
              <a:t> yang </a:t>
            </a:r>
            <a:r>
              <a:rPr lang="en-US" dirty="0" err="1"/>
              <a:t>tepat</a:t>
            </a:r>
            <a:endParaRPr lang="en-US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BDA33-220D-4ACB-A07C-038A8D878D81}" type="datetime1">
              <a:rPr lang="id-ID" smtClean="0"/>
              <a:pPr/>
              <a:t>22/04/2021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48258930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5237" y="50259"/>
            <a:ext cx="8229600" cy="995464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PENYAKIT PADA TANAMAN KOPI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6933" y="1295400"/>
            <a:ext cx="8257903" cy="4572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id-ID" dirty="0"/>
              <a:t>Adapun penyakit-penyakit yang sering</a:t>
            </a:r>
            <a:r>
              <a:rPr lang="en-US" dirty="0"/>
              <a:t> </a:t>
            </a:r>
            <a:r>
              <a:rPr lang="id-ID" dirty="0"/>
              <a:t>menyerang tanaman kopi di Indonesia adalah</a:t>
            </a:r>
            <a:r>
              <a:rPr lang="en-US" dirty="0"/>
              <a:t>:</a:t>
            </a:r>
          </a:p>
          <a:p>
            <a:r>
              <a:rPr lang="en-US" dirty="0" err="1"/>
              <a:t>Cendawan</a:t>
            </a:r>
            <a:r>
              <a:rPr lang="en-US" dirty="0"/>
              <a:t> </a:t>
            </a:r>
            <a:r>
              <a:rPr lang="en-US" dirty="0" err="1"/>
              <a:t>Akar</a:t>
            </a:r>
            <a:r>
              <a:rPr lang="en-US" dirty="0"/>
              <a:t> </a:t>
            </a:r>
            <a:r>
              <a:rPr lang="en-US" dirty="0" err="1"/>
              <a:t>Coklat</a:t>
            </a:r>
            <a:endParaRPr lang="en-US" dirty="0"/>
          </a:p>
          <a:p>
            <a:r>
              <a:rPr lang="en-US" dirty="0" err="1"/>
              <a:t>Akar</a:t>
            </a:r>
            <a:r>
              <a:rPr lang="en-US" dirty="0"/>
              <a:t> </a:t>
            </a:r>
            <a:r>
              <a:rPr lang="en-US" dirty="0" err="1"/>
              <a:t>Putih</a:t>
            </a:r>
            <a:endParaRPr lang="en-US" dirty="0"/>
          </a:p>
          <a:p>
            <a:r>
              <a:rPr lang="en-US" dirty="0" err="1"/>
              <a:t>Busuk</a:t>
            </a:r>
            <a:r>
              <a:rPr lang="en-US" dirty="0"/>
              <a:t> </a:t>
            </a:r>
            <a:r>
              <a:rPr lang="en-US" dirty="0" err="1"/>
              <a:t>Akar</a:t>
            </a:r>
            <a:endParaRPr lang="en-US" dirty="0"/>
          </a:p>
          <a:p>
            <a:r>
              <a:rPr lang="en-US" dirty="0" err="1"/>
              <a:t>Jamur</a:t>
            </a:r>
            <a:r>
              <a:rPr lang="en-US" dirty="0"/>
              <a:t> </a:t>
            </a:r>
            <a:r>
              <a:rPr lang="en-US" dirty="0" err="1"/>
              <a:t>Upas</a:t>
            </a:r>
            <a:endParaRPr lang="en-US" dirty="0"/>
          </a:p>
          <a:p>
            <a:r>
              <a:rPr lang="en-US" dirty="0"/>
              <a:t>Karat </a:t>
            </a:r>
            <a:r>
              <a:rPr lang="en-US" dirty="0" err="1"/>
              <a:t>Daun</a:t>
            </a:r>
            <a:endParaRPr lang="en-US" dirty="0"/>
          </a:p>
          <a:p>
            <a:r>
              <a:rPr lang="en-US" dirty="0" err="1"/>
              <a:t>Bercak</a:t>
            </a:r>
            <a:r>
              <a:rPr lang="en-US" dirty="0"/>
              <a:t> </a:t>
            </a:r>
            <a:r>
              <a:rPr lang="en-US" dirty="0" err="1"/>
              <a:t>daun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Bercak</a:t>
            </a:r>
            <a:r>
              <a:rPr lang="en-US" dirty="0"/>
              <a:t> </a:t>
            </a:r>
            <a:r>
              <a:rPr lang="en-US" dirty="0" err="1"/>
              <a:t>daun</a:t>
            </a:r>
            <a:r>
              <a:rPr lang="en-US" dirty="0"/>
              <a:t> </a:t>
            </a:r>
            <a:r>
              <a:rPr lang="en-US" dirty="0" smtClean="0"/>
              <a:t>alga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BDA33-220D-4ACB-A07C-038A8D878D81}" type="datetime1">
              <a:rPr lang="id-ID" smtClean="0"/>
              <a:pPr/>
              <a:t>22/04/2021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0383726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994" y="2743200"/>
            <a:ext cx="1828800" cy="762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dirty="0"/>
              <a:t>BLOCK DIAGRAM</a:t>
            </a:r>
            <a:endParaRPr lang="en-US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BDA33-220D-4ACB-A07C-038A8D878D81}" type="datetime1">
              <a:rPr lang="id-ID" smtClean="0"/>
              <a:pPr/>
              <a:t>22/04/2021</a:t>
            </a:fld>
            <a:endParaRPr lang="en-US" dirty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81200" y="-2177"/>
            <a:ext cx="7010400" cy="662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521422278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BDA33-220D-4ACB-A07C-038A8D878D81}" type="datetime1">
              <a:rPr lang="id-ID" smtClean="0"/>
              <a:pPr/>
              <a:t>22/04/2021</a:t>
            </a:fld>
            <a:endParaRPr lang="en-US" dirty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81200" y="50259"/>
            <a:ext cx="6781800" cy="64008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sp>
        <p:nvSpPr>
          <p:cNvPr id="6" name="Title 1"/>
          <p:cNvSpPr>
            <a:spLocks noGrp="1"/>
          </p:cNvSpPr>
          <p:nvPr>
            <p:ph idx="1"/>
          </p:nvPr>
        </p:nvSpPr>
        <p:spPr>
          <a:xfrm>
            <a:off x="-609600" y="2514600"/>
            <a:ext cx="3200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600" kern="1200" cap="all" baseline="0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DEPENdENCY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DIAGRAM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8216609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dirty="0" smtClean="0">
                <a:ea typeface="Cambria" pitchFamily="18" charset="0"/>
              </a:rPr>
              <a:t>OUTLINE</a:t>
            </a:r>
            <a:endParaRPr lang="id-ID" dirty="0">
              <a:ea typeface="Cambr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err="1"/>
              <a:t>K</a:t>
            </a:r>
            <a:r>
              <a:rPr lang="en-US" dirty="0" err="1" smtClean="0"/>
              <a:t>onsep</a:t>
            </a:r>
            <a:r>
              <a:rPr lang="en-US" dirty="0" smtClean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 smtClean="0"/>
              <a:t>Pakar</a:t>
            </a:r>
            <a:endParaRPr lang="en-US" dirty="0"/>
          </a:p>
          <a:p>
            <a:pPr lvl="0"/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 smtClean="0"/>
              <a:t>pakar</a:t>
            </a:r>
            <a:r>
              <a:rPr lang="en-US" dirty="0" smtClean="0"/>
              <a:t> </a:t>
            </a:r>
          </a:p>
          <a:p>
            <a:pPr lvl="0"/>
            <a:r>
              <a:rPr lang="en-US" dirty="0" smtClean="0"/>
              <a:t>Basis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</a:p>
          <a:p>
            <a:pPr lvl="0"/>
            <a:r>
              <a:rPr lang="en-US" dirty="0" smtClean="0"/>
              <a:t>Motor </a:t>
            </a:r>
            <a:r>
              <a:rPr lang="en-US" dirty="0" err="1" smtClean="0"/>
              <a:t>inferensi</a:t>
            </a:r>
            <a:endParaRPr lang="en-US" dirty="0" smtClean="0"/>
          </a:p>
          <a:p>
            <a:pPr lvl="0"/>
            <a:r>
              <a:rPr lang="en-US" dirty="0" err="1" smtClean="0"/>
              <a:t>Mengembangkan</a:t>
            </a:r>
            <a:r>
              <a:rPr lang="en-US" dirty="0" smtClean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pakar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F3800-C4BC-414E-AD86-C13587FBC951}" type="datetime1">
              <a:rPr lang="id-ID" smtClean="0"/>
              <a:pPr/>
              <a:t>22/04/2021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4000" b="1" dirty="0" smtClean="0"/>
              <a:t>	</a:t>
            </a:r>
          </a:p>
          <a:p>
            <a:pPr algn="ctr">
              <a:buNone/>
            </a:pPr>
            <a:endParaRPr lang="en-US" sz="4000" b="1" dirty="0" smtClean="0"/>
          </a:p>
          <a:p>
            <a:pPr algn="ctr">
              <a:buNone/>
            </a:pPr>
            <a:endParaRPr lang="en-US" sz="4000" b="1" dirty="0" smtClean="0"/>
          </a:p>
          <a:p>
            <a:pPr algn="ctr">
              <a:buNone/>
            </a:pPr>
            <a:r>
              <a:rPr lang="id-ID" sz="4000" b="1" dirty="0" smtClean="0">
                <a:sym typeface="Wingdings" panose="05000000000000000000" pitchFamily="2" charset="2"/>
              </a:rPr>
              <a:t> </a:t>
            </a:r>
            <a:r>
              <a:rPr lang="en-US" sz="4000" b="1" dirty="0" smtClean="0"/>
              <a:t>END</a:t>
            </a:r>
            <a:r>
              <a:rPr lang="id-ID" sz="4000" b="1" dirty="0" smtClean="0"/>
              <a:t> </a:t>
            </a:r>
            <a:r>
              <a:rPr lang="id-ID" sz="4000" b="1" dirty="0" smtClean="0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1AE68-8F74-4A46-A02F-C7B17A7E7BB3}" type="datetime1">
              <a:rPr lang="id-ID" smtClean="0"/>
              <a:pPr/>
              <a:t>22/04/2021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766864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SISTEM PAKAR </a:t>
            </a:r>
            <a:r>
              <a:rPr lang="en-US" dirty="0" err="1"/>
              <a:t>Kepakaran</a:t>
            </a:r>
            <a:r>
              <a:rPr lang="en-US" dirty="0"/>
              <a:t> (Expertise)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224" y="1147864"/>
            <a:ext cx="8257903" cy="2362200"/>
          </a:xfrm>
        </p:spPr>
        <p:txBody>
          <a:bodyPr>
            <a:normAutofit/>
          </a:bodyPr>
          <a:lstStyle/>
          <a:p>
            <a:r>
              <a:rPr lang="en-US" dirty="0" err="1"/>
              <a:t>Kepakaran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pengetahuan</a:t>
            </a:r>
            <a:r>
              <a:rPr lang="en-US" dirty="0"/>
              <a:t> yang </a:t>
            </a:r>
            <a:r>
              <a:rPr lang="en-US" dirty="0" err="1"/>
              <a:t>diperoleh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pelatihan</a:t>
            </a:r>
            <a:r>
              <a:rPr lang="en-US" dirty="0"/>
              <a:t>, </a:t>
            </a:r>
            <a:r>
              <a:rPr lang="en-US" dirty="0" err="1"/>
              <a:t>membaca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pengalaman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Kepakaran</a:t>
            </a:r>
            <a:r>
              <a:rPr lang="en-US" dirty="0" smtClean="0"/>
              <a:t> </a:t>
            </a:r>
            <a:r>
              <a:rPr lang="en-US" dirty="0" err="1"/>
              <a:t>inilah</a:t>
            </a:r>
            <a:r>
              <a:rPr lang="en-US" dirty="0"/>
              <a:t> yang </a:t>
            </a:r>
            <a:r>
              <a:rPr lang="en-US" dirty="0" err="1"/>
              <a:t>memungkinkan</a:t>
            </a:r>
            <a:r>
              <a:rPr lang="en-US" dirty="0"/>
              <a:t> para </a:t>
            </a:r>
            <a:r>
              <a:rPr lang="en-US" dirty="0" err="1"/>
              <a:t>ahli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mengambil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cepat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daripada</a:t>
            </a:r>
            <a:r>
              <a:rPr lang="en-US" dirty="0"/>
              <a:t> </a:t>
            </a:r>
            <a:r>
              <a:rPr lang="en-US" dirty="0" err="1"/>
              <a:t>seseorang</a:t>
            </a:r>
            <a:r>
              <a:rPr lang="en-US" dirty="0"/>
              <a:t> yang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pakar</a:t>
            </a:r>
            <a:r>
              <a:rPr lang="en-US" dirty="0"/>
              <a:t>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BDA33-220D-4ACB-A07C-038A8D878D81}" type="datetime1">
              <a:rPr lang="id-ID" smtClean="0"/>
              <a:pPr/>
              <a:t>22/04/2021</a:t>
            </a:fld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44350" y="3581400"/>
            <a:ext cx="8229600" cy="766864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PAKAR (Expert)</a:t>
            </a:r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16047" y="4333024"/>
            <a:ext cx="8257903" cy="2362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/>
              <a:t>Pakar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seseorang</a:t>
            </a:r>
            <a:r>
              <a:rPr lang="en-US" dirty="0"/>
              <a:t> yang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pengetahuan</a:t>
            </a:r>
            <a:r>
              <a:rPr lang="en-US" dirty="0"/>
              <a:t>, </a:t>
            </a:r>
            <a:r>
              <a:rPr lang="en-US" dirty="0" err="1"/>
              <a:t>pengalaman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khusus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mampu</a:t>
            </a:r>
            <a:r>
              <a:rPr lang="en-US" dirty="0"/>
              <a:t> </a:t>
            </a:r>
            <a:r>
              <a:rPr lang="en-US" dirty="0" err="1"/>
              <a:t>menerapkannya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memecahkan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memberi</a:t>
            </a:r>
            <a:r>
              <a:rPr lang="en-US" dirty="0"/>
              <a:t> </a:t>
            </a:r>
            <a:r>
              <a:rPr lang="en-US" dirty="0" err="1"/>
              <a:t>nasehat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99350739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5716" y="228600"/>
            <a:ext cx="8229600" cy="995464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DEFINISI SISTEM PAKAR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6933" y="1600200"/>
            <a:ext cx="8257903" cy="42672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Pakar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yang </a:t>
            </a:r>
            <a:r>
              <a:rPr lang="en-US" dirty="0" err="1"/>
              <a:t>berisi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pengetahuan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pakar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konsultasi</a:t>
            </a:r>
            <a:r>
              <a:rPr lang="en-US" dirty="0"/>
              <a:t>. </a:t>
            </a:r>
            <a:endParaRPr lang="en-US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pakar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sebagi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Pakar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menjawab</a:t>
            </a:r>
            <a:r>
              <a:rPr lang="en-US" dirty="0"/>
              <a:t> </a:t>
            </a:r>
            <a:r>
              <a:rPr lang="en-US" dirty="0" err="1"/>
              <a:t>pertanyaan</a:t>
            </a:r>
            <a:r>
              <a:rPr lang="en-US" dirty="0"/>
              <a:t> (</a:t>
            </a:r>
            <a:r>
              <a:rPr lang="en-US" dirty="0" err="1"/>
              <a:t>konsultasi</a:t>
            </a:r>
            <a:r>
              <a:rPr lang="en-US" dirty="0" smtClean="0"/>
              <a:t>).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BDA33-220D-4ACB-A07C-038A8D878D81}" type="datetime1">
              <a:rPr lang="id-ID" smtClean="0"/>
              <a:pPr/>
              <a:t>22/04/2021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4935297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5464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id-ID" dirty="0"/>
              <a:t>KELEBIHAN</a:t>
            </a:r>
            <a:r>
              <a:rPr lang="en-US" dirty="0"/>
              <a:t> SISTEM PAKAR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1149" y="1524000"/>
            <a:ext cx="8257903" cy="4572000"/>
          </a:xfrm>
        </p:spPr>
        <p:txBody>
          <a:bodyPr>
            <a:normAutofit fontScale="85000" lnSpcReduction="2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/>
              <a:t>mengambil</a:t>
            </a:r>
            <a:r>
              <a:rPr lang="en-US" dirty="0"/>
              <a:t> &amp; </a:t>
            </a:r>
            <a:r>
              <a:rPr lang="en-US" dirty="0" err="1"/>
              <a:t>melestarikan</a:t>
            </a:r>
            <a:r>
              <a:rPr lang="en-US" dirty="0"/>
              <a:t> </a:t>
            </a:r>
            <a:r>
              <a:rPr lang="en-US" dirty="0" err="1"/>
              <a:t>keahlian</a:t>
            </a:r>
            <a:r>
              <a:rPr lang="en-US" dirty="0"/>
              <a:t> para </a:t>
            </a:r>
            <a:r>
              <a:rPr lang="en-US" dirty="0" err="1"/>
              <a:t>pakar</a:t>
            </a: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 err="1"/>
              <a:t>Mampu</a:t>
            </a:r>
            <a:r>
              <a:rPr lang="en-US" dirty="0"/>
              <a:t> </a:t>
            </a:r>
            <a:r>
              <a:rPr lang="en-US" dirty="0" err="1"/>
              <a:t>beroperasi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yang </a:t>
            </a:r>
            <a:r>
              <a:rPr lang="en-US" dirty="0" err="1"/>
              <a:t>berbahaya</a:t>
            </a: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bekerja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lengkap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mengandung</a:t>
            </a:r>
            <a:r>
              <a:rPr lang="en-US" dirty="0"/>
              <a:t> </a:t>
            </a:r>
            <a:r>
              <a:rPr lang="en-US" dirty="0" err="1"/>
              <a:t>ketidakpastian</a:t>
            </a:r>
            <a:r>
              <a:rPr lang="en-US" dirty="0"/>
              <a:t>.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memerlukan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digunakan</a:t>
            </a: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digandakan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sedikit</a:t>
            </a:r>
            <a:r>
              <a:rPr lang="en-US" dirty="0"/>
              <a:t> </a:t>
            </a:r>
            <a:r>
              <a:rPr lang="en-US" dirty="0" err="1" smtClean="0"/>
              <a:t>biaya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err="1"/>
              <a:t>Menjadikan</a:t>
            </a:r>
            <a:r>
              <a:rPr lang="en-US" dirty="0"/>
              <a:t> </a:t>
            </a:r>
            <a:r>
              <a:rPr lang="en-US" dirty="0" err="1"/>
              <a:t>pengetahuan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nasihat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mudah</a:t>
            </a:r>
            <a:r>
              <a:rPr lang="en-US" dirty="0"/>
              <a:t> </a:t>
            </a:r>
            <a:r>
              <a:rPr lang="en-US" dirty="0" err="1"/>
              <a:t>didapat</a:t>
            </a:r>
            <a:r>
              <a:rPr lang="en-US" dirty="0" smtClean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/>
              <a:t>output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produktivitas</a:t>
            </a:r>
            <a:r>
              <a:rPr lang="en-US" dirty="0" smtClean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Menyimpan</a:t>
            </a:r>
            <a:r>
              <a:rPr lang="en-US" dirty="0" smtClean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keahlian</a:t>
            </a:r>
            <a:r>
              <a:rPr lang="en-US" dirty="0"/>
              <a:t> </a:t>
            </a:r>
            <a:r>
              <a:rPr lang="en-US" dirty="0" err="1"/>
              <a:t>seorang</a:t>
            </a:r>
            <a:r>
              <a:rPr lang="en-US" dirty="0"/>
              <a:t> </a:t>
            </a:r>
            <a:r>
              <a:rPr lang="en-US" dirty="0" err="1"/>
              <a:t>pakar</a:t>
            </a:r>
            <a:r>
              <a:rPr lang="en-US" dirty="0" smtClean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/>
              <a:t>penyelesaian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yang </a:t>
            </a:r>
            <a:r>
              <a:rPr lang="en-US" dirty="0" err="1"/>
              <a:t>khusus</a:t>
            </a:r>
            <a:r>
              <a:rPr lang="en-US" dirty="0" smtClean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/>
              <a:t>basis data </a:t>
            </a:r>
            <a:r>
              <a:rPr lang="en-US" dirty="0" err="1"/>
              <a:t>cerdas</a:t>
            </a:r>
            <a:r>
              <a:rPr lang="en-US" dirty="0"/>
              <a:t>, </a:t>
            </a:r>
            <a:r>
              <a:rPr lang="en-US" dirty="0" err="1"/>
              <a:t>bahwa</a:t>
            </a:r>
            <a:r>
              <a:rPr lang="en-US" dirty="0"/>
              <a:t> system </a:t>
            </a:r>
            <a:r>
              <a:rPr lang="en-US" dirty="0" err="1"/>
              <a:t>pakar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mengakses</a:t>
            </a:r>
            <a:r>
              <a:rPr lang="en-US" dirty="0"/>
              <a:t> basis data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cerdas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BDA33-220D-4ACB-A07C-038A8D878D81}" type="datetime1">
              <a:rPr lang="id-ID" smtClean="0"/>
              <a:pPr/>
              <a:t>22/04/2021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29259568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5236" y="152400"/>
            <a:ext cx="8229600" cy="995464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KELEMAHAN SISTEM PAKAR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6933" y="1295400"/>
            <a:ext cx="8257903" cy="4572000"/>
          </a:xfrm>
        </p:spPr>
        <p:txBody>
          <a:bodyPr>
            <a:normAutofit fontScale="77500" lnSpcReduction="2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mendapatkan</a:t>
            </a:r>
            <a:r>
              <a:rPr lang="en-US" dirty="0"/>
              <a:t> </a:t>
            </a:r>
            <a:r>
              <a:rPr lang="en-US" dirty="0" err="1"/>
              <a:t>pengetahuan</a:t>
            </a:r>
            <a:r>
              <a:rPr lang="en-US" dirty="0"/>
              <a:t> di mana </a:t>
            </a:r>
            <a:r>
              <a:rPr lang="en-US" dirty="0" err="1"/>
              <a:t>pengetahuan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selalu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didapatkan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mudah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kadangkala</a:t>
            </a:r>
            <a:r>
              <a:rPr lang="en-US" dirty="0"/>
              <a:t> </a:t>
            </a:r>
            <a:r>
              <a:rPr lang="en-US" dirty="0" err="1"/>
              <a:t>pakar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yang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buat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kalaupun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kadang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yang </a:t>
            </a:r>
            <a:r>
              <a:rPr lang="en-US" dirty="0" err="1"/>
              <a:t>dimiliki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pakar</a:t>
            </a:r>
            <a:r>
              <a:rPr lang="en-US" dirty="0"/>
              <a:t> </a:t>
            </a:r>
            <a:r>
              <a:rPr lang="en-US" dirty="0" err="1"/>
              <a:t>berbeda-beda</a:t>
            </a:r>
            <a:r>
              <a:rPr lang="en-US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/>
              <a:t>pakar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100% </a:t>
            </a:r>
            <a:r>
              <a:rPr lang="en-US" dirty="0" err="1"/>
              <a:t>benar</a:t>
            </a:r>
            <a:r>
              <a:rPr lang="en-US" dirty="0"/>
              <a:t>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pakar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situasi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problem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berbeda-beda</a:t>
            </a: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Transfer </a:t>
            </a:r>
            <a:r>
              <a:rPr lang="en-US" dirty="0" err="1"/>
              <a:t>pengetahuan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subjektif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bias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Sulit</a:t>
            </a:r>
            <a:r>
              <a:rPr lang="en-US" dirty="0" smtClean="0"/>
              <a:t> </a:t>
            </a:r>
            <a:r>
              <a:rPr lang="en-US" dirty="0" err="1"/>
              <a:t>dikembangkan</a:t>
            </a: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system </a:t>
            </a:r>
            <a:r>
              <a:rPr lang="en-US" dirty="0" err="1"/>
              <a:t>pakar</a:t>
            </a:r>
            <a:r>
              <a:rPr lang="en-US" dirty="0"/>
              <a:t> yang </a:t>
            </a:r>
            <a:r>
              <a:rPr lang="en-US" dirty="0" err="1"/>
              <a:t>benar-benar</a:t>
            </a:r>
            <a:r>
              <a:rPr lang="en-US" dirty="0"/>
              <a:t> </a:t>
            </a:r>
            <a:r>
              <a:rPr lang="en-US" dirty="0" err="1"/>
              <a:t>berkualitas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 </a:t>
            </a:r>
            <a:r>
              <a:rPr lang="en-US" dirty="0" err="1"/>
              <a:t>sangatlah</a:t>
            </a:r>
            <a:r>
              <a:rPr lang="en-US" dirty="0"/>
              <a:t> </a:t>
            </a:r>
            <a:r>
              <a:rPr lang="en-US" dirty="0" err="1"/>
              <a:t>sulit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memerlukan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yang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pengembangan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pemeliharaanya</a:t>
            </a:r>
            <a:r>
              <a:rPr lang="en-US" dirty="0" smtClean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sv-SE" dirty="0"/>
              <a:t>Biaya yang diperlukan sangat mahal</a:t>
            </a:r>
          </a:p>
          <a:p>
            <a:pPr marL="0" indent="0">
              <a:buNone/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BDA33-220D-4ACB-A07C-038A8D878D81}" type="datetime1">
              <a:rPr lang="id-ID" smtClean="0"/>
              <a:pPr/>
              <a:t>22/04/2021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43660377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BDA33-220D-4ACB-A07C-038A8D878D81}" type="datetime1">
              <a:rPr lang="id-ID" smtClean="0"/>
              <a:pPr/>
              <a:t>22/04/2021</a:t>
            </a:fld>
            <a:endParaRPr lang="en-US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57200" y="274638"/>
            <a:ext cx="8229600" cy="995464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ARSITEKTUR SISTEM PAKAR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 rotWithShape="1">
          <a:blip r:embed="rId2"/>
          <a:srcRect t="5091"/>
          <a:stretch/>
        </p:blipFill>
        <p:spPr bwMode="auto">
          <a:xfrm>
            <a:off x="437606" y="1600200"/>
            <a:ext cx="8249194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2609837262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5237" y="50259"/>
            <a:ext cx="8229600" cy="995464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en-US" b="0" dirty="0" err="1"/>
              <a:t>Komponen</a:t>
            </a:r>
            <a:r>
              <a:rPr lang="en-US" b="0" dirty="0"/>
              <a:t> </a:t>
            </a:r>
            <a:r>
              <a:rPr lang="en-US" b="0" dirty="0" err="1"/>
              <a:t>Sistem</a:t>
            </a:r>
            <a:r>
              <a:rPr lang="en-US" b="0" dirty="0"/>
              <a:t> </a:t>
            </a:r>
            <a:r>
              <a:rPr lang="en-US" b="0" dirty="0" err="1"/>
              <a:t>Pakar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6933" y="1295400"/>
            <a:ext cx="8257903" cy="4572000"/>
          </a:xfrm>
        </p:spPr>
        <p:txBody>
          <a:bodyPr>
            <a:normAutofit fontScale="92500"/>
          </a:bodyPr>
          <a:lstStyle/>
          <a:p>
            <a:r>
              <a:rPr lang="en-US" dirty="0"/>
              <a:t>Knowledge Base (Basis </a:t>
            </a:r>
            <a:r>
              <a:rPr lang="en-US" dirty="0" err="1"/>
              <a:t>Pengetahuan</a:t>
            </a:r>
            <a:r>
              <a:rPr lang="en-US" dirty="0"/>
              <a:t>) </a:t>
            </a:r>
            <a:endParaRPr lang="en-US" dirty="0" smtClean="0"/>
          </a:p>
          <a:p>
            <a:pPr marL="400050" lvl="1" indent="0">
              <a:buNone/>
            </a:pP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/>
              <a:t>inti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pakar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basis </a:t>
            </a:r>
            <a:r>
              <a:rPr lang="en-US" dirty="0" err="1"/>
              <a:t>pengetahuan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presentasi</a:t>
            </a:r>
            <a:r>
              <a:rPr lang="en-US" dirty="0"/>
              <a:t> </a:t>
            </a:r>
            <a:r>
              <a:rPr lang="en-US" dirty="0" err="1"/>
              <a:t>pengetahuan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knowledge representation</a:t>
            </a:r>
            <a:r>
              <a:rPr lang="en-US" dirty="0" smtClean="0"/>
              <a:t>.</a:t>
            </a:r>
          </a:p>
          <a:p>
            <a:r>
              <a:rPr lang="en-US" dirty="0" smtClean="0"/>
              <a:t>Working </a:t>
            </a:r>
            <a:r>
              <a:rPr lang="en-US" dirty="0"/>
              <a:t>Memory (</a:t>
            </a:r>
            <a:r>
              <a:rPr lang="en-US" dirty="0" err="1"/>
              <a:t>Memori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) </a:t>
            </a:r>
            <a:endParaRPr lang="en-US" dirty="0" smtClean="0"/>
          </a:p>
          <a:p>
            <a:pPr marL="400050" lvl="1" indent="0">
              <a:buNone/>
            </a:pP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/>
              <a:t>bagian</a:t>
            </a:r>
            <a:r>
              <a:rPr lang="en-US" dirty="0"/>
              <a:t> yang </a:t>
            </a:r>
            <a:r>
              <a:rPr lang="en-US" dirty="0" err="1"/>
              <a:t>mengandung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fakta-fakta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fakta</a:t>
            </a:r>
            <a:r>
              <a:rPr lang="en-US" dirty="0"/>
              <a:t> </a:t>
            </a:r>
            <a:r>
              <a:rPr lang="en-US" dirty="0" err="1"/>
              <a:t>awal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beroperasi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fakta-fakta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pengambilan</a:t>
            </a:r>
            <a:r>
              <a:rPr lang="en-US" dirty="0"/>
              <a:t> </a:t>
            </a:r>
            <a:r>
              <a:rPr lang="en-US" dirty="0" err="1"/>
              <a:t>klesimpulan</a:t>
            </a:r>
            <a:r>
              <a:rPr lang="en-US" dirty="0"/>
              <a:t> </a:t>
            </a:r>
            <a:r>
              <a:rPr lang="en-US" dirty="0" err="1"/>
              <a:t>sedang</a:t>
            </a:r>
            <a:r>
              <a:rPr lang="en-US" dirty="0"/>
              <a:t> </a:t>
            </a:r>
            <a:r>
              <a:rPr lang="en-US" dirty="0" err="1" smtClean="0"/>
              <a:t>dilaksanakan</a:t>
            </a:r>
            <a:endParaRPr lang="en-US" dirty="0" smtClean="0"/>
          </a:p>
          <a:p>
            <a:r>
              <a:rPr lang="en-US" dirty="0" smtClean="0"/>
              <a:t>Inference </a:t>
            </a:r>
            <a:r>
              <a:rPr lang="en-US" dirty="0"/>
              <a:t>Engine (</a:t>
            </a:r>
            <a:r>
              <a:rPr lang="en-US" dirty="0" err="1"/>
              <a:t>Mesin</a:t>
            </a:r>
            <a:r>
              <a:rPr lang="en-US" dirty="0"/>
              <a:t> </a:t>
            </a:r>
            <a:r>
              <a:rPr lang="en-US" dirty="0" err="1"/>
              <a:t>Inferensi</a:t>
            </a:r>
            <a:r>
              <a:rPr lang="en-US" dirty="0"/>
              <a:t>) </a:t>
            </a:r>
            <a:endParaRPr lang="en-US" dirty="0" smtClean="0"/>
          </a:p>
          <a:p>
            <a:pPr marL="400050" lvl="1" indent="0">
              <a:buNone/>
            </a:pP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/>
              <a:t>bagian</a:t>
            </a:r>
            <a:r>
              <a:rPr lang="en-US" dirty="0"/>
              <a:t> yang </a:t>
            </a:r>
            <a:r>
              <a:rPr lang="en-US" dirty="0" err="1"/>
              <a:t>menyediakan</a:t>
            </a:r>
            <a:r>
              <a:rPr lang="en-US" dirty="0"/>
              <a:t> </a:t>
            </a:r>
            <a:r>
              <a:rPr lang="en-US" dirty="0" err="1"/>
              <a:t>mekanisme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berfikir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pola-pola</a:t>
            </a:r>
            <a:r>
              <a:rPr lang="en-US" dirty="0"/>
              <a:t> </a:t>
            </a:r>
            <a:r>
              <a:rPr lang="en-US" dirty="0" err="1"/>
              <a:t>penalaran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yang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seorang</a:t>
            </a:r>
            <a:r>
              <a:rPr lang="en-US" dirty="0"/>
              <a:t> </a:t>
            </a:r>
            <a:r>
              <a:rPr lang="en-US" dirty="0" err="1"/>
              <a:t>pakar</a:t>
            </a:r>
            <a:r>
              <a:rPr lang="en-US" dirty="0"/>
              <a:t>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BDA33-220D-4ACB-A07C-038A8D878D81}" type="datetime1">
              <a:rPr lang="id-ID" smtClean="0"/>
              <a:pPr/>
              <a:t>22/04/2021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72445031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5237" y="50259"/>
            <a:ext cx="8229600" cy="995464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en-US" b="0" dirty="0"/>
              <a:t>Basis </a:t>
            </a:r>
            <a:r>
              <a:rPr lang="en-US" b="0" dirty="0" err="1"/>
              <a:t>Pengetahuan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371600"/>
            <a:ext cx="8077200" cy="4572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Basis  </a:t>
            </a:r>
            <a:r>
              <a:rPr lang="en-US" dirty="0" err="1"/>
              <a:t>pengetahuan</a:t>
            </a:r>
            <a:r>
              <a:rPr lang="en-US" dirty="0"/>
              <a:t>  </a:t>
            </a:r>
            <a:r>
              <a:rPr lang="en-US" dirty="0" err="1"/>
              <a:t>berisi</a:t>
            </a:r>
            <a:r>
              <a:rPr lang="en-US" dirty="0"/>
              <a:t>  </a:t>
            </a:r>
            <a:r>
              <a:rPr lang="en-US" dirty="0" err="1"/>
              <a:t>pengetahuan</a:t>
            </a:r>
            <a:r>
              <a:rPr lang="en-US" dirty="0"/>
              <a:t>  </a:t>
            </a:r>
            <a:r>
              <a:rPr lang="en-US" dirty="0" err="1"/>
              <a:t>relevan</a:t>
            </a:r>
            <a:r>
              <a:rPr lang="en-US" dirty="0"/>
              <a:t>  yang </a:t>
            </a:r>
            <a:r>
              <a:rPr lang="en-US" dirty="0" err="1" smtClean="0"/>
              <a:t>diperlukan</a:t>
            </a:r>
            <a:r>
              <a:rPr lang="en-US" dirty="0"/>
              <a:t>  </a:t>
            </a:r>
            <a:r>
              <a:rPr lang="en-US" dirty="0" err="1"/>
              <a:t>untuk</a:t>
            </a:r>
            <a:r>
              <a:rPr lang="en-US" dirty="0"/>
              <a:t>  </a:t>
            </a:r>
            <a:r>
              <a:rPr lang="en-US" dirty="0" err="1"/>
              <a:t>memahami</a:t>
            </a:r>
            <a:r>
              <a:rPr lang="en-US" dirty="0"/>
              <a:t>,  </a:t>
            </a:r>
            <a:r>
              <a:rPr lang="en-US" dirty="0" err="1"/>
              <a:t>merumuskan</a:t>
            </a:r>
            <a:r>
              <a:rPr lang="en-US" dirty="0"/>
              <a:t>,  </a:t>
            </a:r>
            <a:r>
              <a:rPr lang="en-US" dirty="0" err="1"/>
              <a:t>dan</a:t>
            </a:r>
            <a:r>
              <a:rPr lang="en-US" dirty="0"/>
              <a:t>  </a:t>
            </a:r>
            <a:r>
              <a:rPr lang="en-US" dirty="0" err="1"/>
              <a:t>memecahkan</a:t>
            </a:r>
            <a:r>
              <a:rPr lang="en-US" dirty="0"/>
              <a:t>  </a:t>
            </a:r>
            <a:r>
              <a:rPr lang="en-US" dirty="0" err="1"/>
              <a:t>persoalan</a:t>
            </a:r>
            <a:r>
              <a:rPr lang="en-US" dirty="0"/>
              <a:t>. Basis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mencakup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elemen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: </a:t>
            </a:r>
          </a:p>
          <a:p>
            <a:r>
              <a:rPr lang="en-US" dirty="0" err="1"/>
              <a:t>Fakta</a:t>
            </a:r>
            <a:r>
              <a:rPr lang="en-US" dirty="0"/>
              <a:t>,  </a:t>
            </a:r>
            <a:r>
              <a:rPr lang="en-US" dirty="0" err="1"/>
              <a:t>misalnya</a:t>
            </a:r>
            <a:r>
              <a:rPr lang="en-US" dirty="0"/>
              <a:t>  </a:t>
            </a:r>
            <a:r>
              <a:rPr lang="en-US" dirty="0" err="1"/>
              <a:t>situasi</a:t>
            </a:r>
            <a:r>
              <a:rPr lang="en-US" dirty="0"/>
              <a:t>  </a:t>
            </a:r>
            <a:r>
              <a:rPr lang="en-US" dirty="0" err="1"/>
              <a:t>persoalan</a:t>
            </a:r>
            <a:r>
              <a:rPr lang="en-US" dirty="0"/>
              <a:t>  </a:t>
            </a:r>
            <a:r>
              <a:rPr lang="en-US" dirty="0" err="1"/>
              <a:t>dan</a:t>
            </a:r>
            <a:r>
              <a:rPr lang="en-US" dirty="0"/>
              <a:t>  </a:t>
            </a:r>
            <a:r>
              <a:rPr lang="en-US" dirty="0" err="1"/>
              <a:t>teori</a:t>
            </a:r>
            <a:r>
              <a:rPr lang="en-US" dirty="0"/>
              <a:t>  area  </a:t>
            </a:r>
            <a:r>
              <a:rPr lang="en-US" dirty="0" err="1"/>
              <a:t>persoalan</a:t>
            </a:r>
            <a:r>
              <a:rPr lang="en-US" dirty="0"/>
              <a:t>,  </a:t>
            </a:r>
            <a:r>
              <a:rPr lang="en-US" dirty="0" err="1"/>
              <a:t>dan</a:t>
            </a:r>
            <a:endParaRPr lang="en-US" dirty="0"/>
          </a:p>
          <a:p>
            <a:r>
              <a:rPr lang="en-US" dirty="0" err="1"/>
              <a:t>Heuristik</a:t>
            </a:r>
            <a:r>
              <a:rPr lang="en-US" dirty="0"/>
              <a:t>  </a:t>
            </a:r>
            <a:r>
              <a:rPr lang="en-US" dirty="0" err="1"/>
              <a:t>atau</a:t>
            </a:r>
            <a:r>
              <a:rPr lang="en-US" dirty="0"/>
              <a:t>  </a:t>
            </a:r>
            <a:r>
              <a:rPr lang="en-US" dirty="0" err="1"/>
              <a:t>aturan</a:t>
            </a:r>
            <a:r>
              <a:rPr lang="en-US" dirty="0"/>
              <a:t>  </a:t>
            </a:r>
            <a:r>
              <a:rPr lang="en-US" dirty="0" err="1"/>
              <a:t>khusus</a:t>
            </a:r>
            <a:r>
              <a:rPr lang="en-US" dirty="0"/>
              <a:t>  yang  </a:t>
            </a:r>
            <a:r>
              <a:rPr lang="en-US" dirty="0" err="1"/>
              <a:t>mengarahkan</a:t>
            </a:r>
            <a:r>
              <a:rPr lang="en-US" dirty="0"/>
              <a:t> 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pengetahuan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memecahkan</a:t>
            </a:r>
            <a:r>
              <a:rPr lang="en-US" dirty="0"/>
              <a:t> </a:t>
            </a:r>
            <a:r>
              <a:rPr lang="en-US" dirty="0" err="1"/>
              <a:t>persoalan</a:t>
            </a:r>
            <a:r>
              <a:rPr lang="en-US" dirty="0"/>
              <a:t> </a:t>
            </a:r>
            <a:r>
              <a:rPr lang="en-US" dirty="0" err="1"/>
              <a:t>khusus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domain  </a:t>
            </a:r>
            <a:r>
              <a:rPr lang="en-US" dirty="0" err="1"/>
              <a:t>tertentu</a:t>
            </a:r>
            <a:r>
              <a:rPr lang="en-US" dirty="0"/>
              <a:t>.</a:t>
            </a:r>
            <a:br>
              <a:rPr lang="en-US" dirty="0"/>
            </a:b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BDA33-220D-4ACB-A07C-038A8D878D81}" type="datetime1">
              <a:rPr lang="id-ID" smtClean="0"/>
              <a:pPr/>
              <a:t>22/04/2021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04760254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3408</TotalTime>
  <Words>814</Words>
  <Application>Microsoft Office PowerPoint</Application>
  <PresentationFormat>On-screen Show (4:3)</PresentationFormat>
  <Paragraphs>119</Paragraphs>
  <Slides>20</Slides>
  <Notes>17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Slide 1</vt:lpstr>
      <vt:lpstr>OUTLINE</vt:lpstr>
      <vt:lpstr>SISTEM PAKAR Kepakaran (Expertise)</vt:lpstr>
      <vt:lpstr>DEFINISI SISTEM PAKAR</vt:lpstr>
      <vt:lpstr>KELEBIHAN SISTEM PAKAR</vt:lpstr>
      <vt:lpstr>KELEMAHAN SISTEM PAKAR</vt:lpstr>
      <vt:lpstr>Slide 7</vt:lpstr>
      <vt:lpstr>Komponen Sistem Pakar</vt:lpstr>
      <vt:lpstr>Basis Pengetahuan</vt:lpstr>
      <vt:lpstr>Metode Inferensi</vt:lpstr>
      <vt:lpstr>Ciri-ciri Sistem Pakar</vt:lpstr>
      <vt:lpstr>Pengembangan Sistem Pakar</vt:lpstr>
      <vt:lpstr>Pengembangan Sistem Pakar</vt:lpstr>
      <vt:lpstr>Contoh</vt:lpstr>
      <vt:lpstr>Slide 15</vt:lpstr>
      <vt:lpstr>APLIKASI SISTEM PAKAR UNTUK MENDIAGNOSIS PENYAKIT PADA TANAMAN KOPI DENGAN METODE FORWARD CHAINING</vt:lpstr>
      <vt:lpstr>PENYAKIT PADA TANAMAN KOPI</vt:lpstr>
      <vt:lpstr>Slide 18</vt:lpstr>
      <vt:lpstr>Slide 19</vt:lpstr>
      <vt:lpstr>Slide 20</vt:lpstr>
    </vt:vector>
  </TitlesOfParts>
  <Company>IBI Darmajaya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Yulif</dc:creator>
  <cp:lastModifiedBy>Windows User</cp:lastModifiedBy>
  <cp:revision>477</cp:revision>
  <cp:lastPrinted>2015-09-17T08:41:14Z</cp:lastPrinted>
  <dcterms:created xsi:type="dcterms:W3CDTF">2010-04-18T12:06:30Z</dcterms:created>
  <dcterms:modified xsi:type="dcterms:W3CDTF">2021-04-22T13:39:11Z</dcterms:modified>
</cp:coreProperties>
</file>