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47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0AD20-ECF9-4723-B994-88799BD30534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C2D19-0CCC-4B00-AA7D-5ADBED326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271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0AD20-ECF9-4723-B994-88799BD30534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C2D19-0CCC-4B00-AA7D-5ADBED326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17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0AD20-ECF9-4723-B994-88799BD30534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C2D19-0CCC-4B00-AA7D-5ADBED326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31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0AD20-ECF9-4723-B994-88799BD30534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C2D19-0CCC-4B00-AA7D-5ADBED326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031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0AD20-ECF9-4723-B994-88799BD30534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C2D19-0CCC-4B00-AA7D-5ADBED326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606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0AD20-ECF9-4723-B994-88799BD30534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C2D19-0CCC-4B00-AA7D-5ADBED326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055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0AD20-ECF9-4723-B994-88799BD30534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C2D19-0CCC-4B00-AA7D-5ADBED326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637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0AD20-ECF9-4723-B994-88799BD30534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C2D19-0CCC-4B00-AA7D-5ADBED326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499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0AD20-ECF9-4723-B994-88799BD30534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C2D19-0CCC-4B00-AA7D-5ADBED326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432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0AD20-ECF9-4723-B994-88799BD30534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C2D19-0CCC-4B00-AA7D-5ADBED326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116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0AD20-ECF9-4723-B994-88799BD30534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C2D19-0CCC-4B00-AA7D-5ADBED326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470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0AD20-ECF9-4723-B994-88799BD30534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C2D19-0CCC-4B00-AA7D-5ADBED326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504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838200"/>
            <a:ext cx="7772400" cy="2743200"/>
          </a:xfrm>
        </p:spPr>
        <p:txBody>
          <a:bodyPr>
            <a:normAutofit/>
          </a:bodyPr>
          <a:lstStyle/>
          <a:p>
            <a:r>
              <a:rPr lang="en-US" b="1" i="1" dirty="0"/>
              <a:t>Tingkat Dan </a:t>
            </a:r>
            <a:r>
              <a:rPr lang="en-US" b="1" i="1" dirty="0" err="1"/>
              <a:t>Struktur</a:t>
            </a:r>
            <a:r>
              <a:rPr lang="en-US" b="1" i="1" dirty="0"/>
              <a:t> </a:t>
            </a:r>
            <a:r>
              <a:rPr lang="en-US" b="1" i="1" dirty="0" err="1"/>
              <a:t>Suku</a:t>
            </a:r>
            <a:r>
              <a:rPr lang="en-US" b="1" i="1" dirty="0"/>
              <a:t> </a:t>
            </a:r>
            <a:r>
              <a:rPr lang="en-US" b="1" i="1" dirty="0" err="1"/>
              <a:t>Bunga</a:t>
            </a:r>
            <a:endParaRPr lang="en-US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714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antagenet Cherokee" pitchFamily="18" charset="0"/>
              </a:rPr>
              <a:t>Tingkat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antagenet Cherokee" pitchFamily="18" charset="0"/>
              </a:rPr>
              <a:t>Bunga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antagenet Cherokee" pitchFamily="18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antagenet Cherokee" pitchFamily="18" charset="0"/>
              </a:rPr>
              <a:t>Kredit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antagenet Cherokee" pitchFamily="18" charset="0"/>
              </a:rPr>
              <a:t> Bank</a:t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antagenet Cherokee" pitchFamily="18" charset="0"/>
              </a:rPr>
            </a:b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lantagenet Cheroke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382000" cy="5715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	Bank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dalam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operasionalnya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secara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umum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berfungsi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untuk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mengumpulkan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dana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dan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membayar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bunga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kepada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nasabahnya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dan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menyalurkan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kredit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dan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menerima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bunga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dari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debitornya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.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Oleh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karena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itu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pendapatan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bank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baru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ada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jika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Sakkal Majalla" pitchFamily="2" charset="-78"/>
                <a:cs typeface="Sakkal Majalla" pitchFamily="2" charset="-78"/>
              </a:rPr>
              <a:t>pricing credit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Sakkal Majalla" pitchFamily="2" charset="-78"/>
                <a:cs typeface="Sakkal Majalla" pitchFamily="2" charset="-78"/>
              </a:rPr>
              <a:t>lebih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Sakkal Majalla" pitchFamily="2" charset="-78"/>
                <a:cs typeface="Sakkal Majalla" pitchFamily="2" charset="-78"/>
              </a:rPr>
              <a:t>besar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Sakkal Majalla" pitchFamily="2" charset="-78"/>
                <a:cs typeface="Sakkal Majalla" pitchFamily="2" charset="-78"/>
              </a:rPr>
              <a:t>dari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Sakkal Majalla" pitchFamily="2" charset="-78"/>
                <a:cs typeface="Sakkal Majalla" pitchFamily="2" charset="-78"/>
              </a:rPr>
              <a:t> cost of fund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. Agar bank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memperoleh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pendapatan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,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perlu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ditentukan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tingkat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suku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bunga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kredit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( SB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Kredit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) yang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dipengaruhi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oleh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tiga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komponen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yaitu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: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Sakkal Majalla" pitchFamily="2" charset="-78"/>
                <a:cs typeface="Sakkal Majalla" pitchFamily="2" charset="-78"/>
              </a:rPr>
              <a:t>Cost of Fund (COF) Overhead Cost (OHC) dan Spread Profit(SP).</a:t>
            </a:r>
          </a:p>
          <a:p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5002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okerman" pitchFamily="82" charset="0"/>
              </a:rPr>
              <a:t>Struktur Suku Bunga</a:t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okerman" pitchFamily="82" charset="0"/>
              </a:rPr>
            </a:b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okerm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10600" cy="601980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id-ID" i="1" dirty="0">
                <a:latin typeface="+mj-lt"/>
              </a:rPr>
              <a:t>Determinan Struktur Suku bunga</a:t>
            </a:r>
            <a:endParaRPr lang="en-US" i="1" dirty="0">
              <a:latin typeface="+mj-lt"/>
            </a:endParaRPr>
          </a:p>
          <a:p>
            <a:pPr marL="0" indent="0" algn="just">
              <a:buNone/>
            </a:pPr>
            <a:endParaRPr lang="en-US" dirty="0">
              <a:latin typeface="+mj-lt"/>
            </a:endParaRPr>
          </a:p>
          <a:p>
            <a:pPr marL="0" indent="0" algn="just">
              <a:buNone/>
            </a:pPr>
            <a:r>
              <a:rPr lang="id-ID" dirty="0">
                <a:latin typeface="+mj-lt"/>
              </a:rPr>
              <a:t>            Tingkat bunga yang telah diuraikan diatas dapat diartikan sebagai rata-rata dari berbagai macam jenis suku bunga, yaitu meliputi jangka pendek, jangka panjang, dll. Struktur tingkat bunga dalam sistem keuangan terutama ditentukan oleh determinan sebagai berikut:</a:t>
            </a:r>
            <a:endParaRPr lang="en-US" dirty="0">
              <a:latin typeface="+mj-lt"/>
            </a:endParaRPr>
          </a:p>
          <a:p>
            <a:pPr algn="just">
              <a:buFont typeface="Wingdings" pitchFamily="2" charset="2"/>
              <a:buChar char="Ø"/>
            </a:pPr>
            <a:r>
              <a:rPr lang="id-ID" dirty="0">
                <a:latin typeface="+mj-lt"/>
              </a:rPr>
              <a:t>Jangka waktu dari klaim keuangan</a:t>
            </a:r>
            <a:endParaRPr lang="en-US" dirty="0">
              <a:latin typeface="+mj-lt"/>
            </a:endParaRPr>
          </a:p>
          <a:p>
            <a:pPr algn="just">
              <a:buFont typeface="Wingdings" pitchFamily="2" charset="2"/>
              <a:buChar char="Ø"/>
            </a:pPr>
            <a:r>
              <a:rPr lang="id-ID" dirty="0">
                <a:latin typeface="+mj-lt"/>
              </a:rPr>
              <a:t>Karakteristik perpajakan dari klaim keuangan</a:t>
            </a:r>
            <a:endParaRPr lang="en-US" dirty="0">
              <a:latin typeface="+mj-lt"/>
            </a:endParaRPr>
          </a:p>
          <a:p>
            <a:pPr algn="just">
              <a:buFont typeface="Wingdings" pitchFamily="2" charset="2"/>
              <a:buChar char="Ø"/>
            </a:pPr>
            <a:r>
              <a:rPr lang="id-ID" dirty="0">
                <a:latin typeface="+mj-lt"/>
              </a:rPr>
              <a:t>Derajat risiko tunggakan dari klaim keuangan</a:t>
            </a:r>
            <a:endParaRPr lang="en-US" dirty="0">
              <a:latin typeface="+mj-lt"/>
            </a:endParaRPr>
          </a:p>
          <a:p>
            <a:pPr algn="just">
              <a:buFont typeface="Wingdings" pitchFamily="2" charset="2"/>
              <a:buChar char="Ø"/>
            </a:pPr>
            <a:r>
              <a:rPr lang="id-ID" dirty="0">
                <a:latin typeface="+mj-lt"/>
              </a:rPr>
              <a:t>Kemudahan pemasaran dari klaim keuangan dan faktor-faktor lainnya.</a:t>
            </a:r>
            <a:endParaRPr lang="en-US" dirty="0">
              <a:latin typeface="+mj-lt"/>
            </a:endParaRPr>
          </a:p>
          <a:p>
            <a:pPr marL="0" indent="0" algn="just">
              <a:buNone/>
            </a:pPr>
            <a:endParaRPr lang="en-US" dirty="0">
              <a:latin typeface="+mj-lt"/>
            </a:endParaRPr>
          </a:p>
          <a:p>
            <a:pPr marL="0" indent="0" algn="just">
              <a:buNone/>
            </a:pPr>
            <a:r>
              <a:rPr lang="en-US" dirty="0">
                <a:latin typeface="+mj-lt"/>
              </a:rPr>
              <a:t>	</a:t>
            </a:r>
            <a:r>
              <a:rPr lang="id-ID" dirty="0">
                <a:latin typeface="+mj-lt"/>
              </a:rPr>
              <a:t>Dari keempat determinan tersebut diatas perbedaan jangka waktu dari klaim keuangan merupakan faktor yang paling banyak dipertimbangkan. Hubungan antara jangka waktu dan suku bunga disebut struktur masa </a:t>
            </a:r>
            <a:r>
              <a:rPr lang="id-ID" i="1" dirty="0">
                <a:latin typeface="+mj-lt"/>
              </a:rPr>
              <a:t>(term structure) </a:t>
            </a:r>
            <a:r>
              <a:rPr lang="id-ID" dirty="0">
                <a:latin typeface="+mj-lt"/>
              </a:rPr>
              <a:t>dari suku bunga. Ketiga determinan lainnya juga merupakan faktor penting, akan tetapi seringkali lebih mudah dalam menentukan pengaruhnya terhadap struktur suku bunga.</a:t>
            </a:r>
            <a:endParaRPr lang="en-US" dirty="0">
              <a:latin typeface="+mj-lt"/>
            </a:endParaRPr>
          </a:p>
          <a:p>
            <a:pPr algn="just"/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5752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229600" cy="2057399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en-US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oper Black" pitchFamily="18" charset="0"/>
            </a:endParaRPr>
          </a:p>
          <a:p>
            <a:pPr marL="0" indent="0" algn="ctr">
              <a:buNone/>
            </a:pPr>
            <a:r>
              <a:rPr 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</a:rPr>
              <a:t>THE END</a:t>
            </a:r>
          </a:p>
        </p:txBody>
      </p:sp>
    </p:spTree>
    <p:extLst>
      <p:ext uri="{BB962C8B-B14F-4D97-AF65-F5344CB8AC3E}">
        <p14:creationId xmlns:p14="http://schemas.microsoft.com/office/powerpoint/2010/main" val="217428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867400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n-US" dirty="0">
                <a:latin typeface="Bodoni MT" pitchFamily="18" charset="0"/>
              </a:rPr>
              <a:t>	</a:t>
            </a:r>
            <a:r>
              <a:rPr lang="en-US" dirty="0" err="1">
                <a:latin typeface="Bodoni MT" pitchFamily="18" charset="0"/>
              </a:rPr>
              <a:t>Suku</a:t>
            </a:r>
            <a:r>
              <a:rPr lang="id-ID" dirty="0">
                <a:latin typeface="Bodoni MT" pitchFamily="18" charset="0"/>
              </a:rPr>
              <a:t> bunga merupakan salah satu variabel dalam perekonomian yang senantiasa diamati secara cermat karena dampaknya yang luas.</a:t>
            </a:r>
            <a:endParaRPr lang="en-US" dirty="0">
              <a:latin typeface="Bodoni MT" pitchFamily="18" charset="0"/>
            </a:endParaRPr>
          </a:p>
          <a:p>
            <a:pPr marL="0" indent="0" algn="just">
              <a:buNone/>
            </a:pPr>
            <a:r>
              <a:rPr lang="en-US" dirty="0" err="1">
                <a:latin typeface="Bodoni MT" pitchFamily="18" charset="0"/>
              </a:rPr>
              <a:t>Suku</a:t>
            </a:r>
            <a:r>
              <a:rPr lang="en-US" dirty="0">
                <a:latin typeface="Bodoni MT" pitchFamily="18" charset="0"/>
              </a:rPr>
              <a:t> </a:t>
            </a:r>
            <a:r>
              <a:rPr lang="en-US" dirty="0" err="1">
                <a:latin typeface="Bodoni MT" pitchFamily="18" charset="0"/>
              </a:rPr>
              <a:t>bunga</a:t>
            </a:r>
            <a:r>
              <a:rPr lang="en-US" dirty="0">
                <a:latin typeface="Bodoni MT" pitchFamily="18" charset="0"/>
              </a:rPr>
              <a:t> </a:t>
            </a:r>
            <a:r>
              <a:rPr lang="en-US" dirty="0" err="1">
                <a:latin typeface="Bodoni MT" pitchFamily="18" charset="0"/>
              </a:rPr>
              <a:t>mempengaruhi</a:t>
            </a:r>
            <a:r>
              <a:rPr lang="en-US" dirty="0">
                <a:latin typeface="Bodoni MT" pitchFamily="18" charset="0"/>
              </a:rPr>
              <a:t>:</a:t>
            </a:r>
          </a:p>
          <a:p>
            <a:pPr marL="514350" indent="-514350" algn="just">
              <a:buAutoNum type="arabicPeriod"/>
            </a:pPr>
            <a:r>
              <a:rPr lang="en-US" dirty="0">
                <a:latin typeface="Bodoni MT" pitchFamily="18" charset="0"/>
              </a:rPr>
              <a:t>S</a:t>
            </a:r>
            <a:r>
              <a:rPr lang="id-ID" dirty="0">
                <a:latin typeface="Bodoni MT" pitchFamily="18" charset="0"/>
              </a:rPr>
              <a:t>ecara langsung kehidupan masyarakat keseharian dan mempunya</a:t>
            </a:r>
            <a:r>
              <a:rPr lang="en-US" dirty="0">
                <a:latin typeface="Bodoni MT" pitchFamily="18" charset="0"/>
              </a:rPr>
              <a:t>i</a:t>
            </a:r>
            <a:r>
              <a:rPr lang="id-ID" dirty="0">
                <a:latin typeface="Bodoni MT" pitchFamily="18" charset="0"/>
              </a:rPr>
              <a:t> dampak penting terhadap kesehatan perekonomian.</a:t>
            </a:r>
            <a:endParaRPr lang="en-US" dirty="0">
              <a:latin typeface="Bodoni MT" pitchFamily="18" charset="0"/>
            </a:endParaRPr>
          </a:p>
          <a:p>
            <a:pPr marL="514350" indent="-514350" algn="just">
              <a:buAutoNum type="arabicPeriod"/>
            </a:pPr>
            <a:r>
              <a:rPr lang="en-US" dirty="0">
                <a:latin typeface="Bodoni MT" pitchFamily="18" charset="0"/>
              </a:rPr>
              <a:t>K</a:t>
            </a:r>
            <a:r>
              <a:rPr lang="id-ID" dirty="0">
                <a:latin typeface="Bodoni MT" pitchFamily="18" charset="0"/>
              </a:rPr>
              <a:t>eputusan seseorang atau rumah tangga dalam </a:t>
            </a:r>
            <a:r>
              <a:rPr lang="id-ID" b="1" dirty="0">
                <a:latin typeface="Bodoni MT" pitchFamily="18" charset="0"/>
              </a:rPr>
              <a:t>mengkonsumsi, membeli rumah, membeli </a:t>
            </a:r>
            <a:r>
              <a:rPr lang="id-ID" dirty="0">
                <a:latin typeface="Bodoni MT" pitchFamily="18" charset="0"/>
              </a:rPr>
              <a:t>obligasi, atau menaruhnya dalam rekening tabungan.</a:t>
            </a:r>
            <a:endParaRPr lang="en-US" dirty="0">
              <a:latin typeface="Bodoni MT" pitchFamily="18" charset="0"/>
            </a:endParaRPr>
          </a:p>
          <a:p>
            <a:pPr marL="514350" indent="-514350" algn="just">
              <a:buAutoNum type="arabicPeriod"/>
            </a:pPr>
            <a:r>
              <a:rPr lang="en-US" dirty="0">
                <a:latin typeface="Bodoni MT" pitchFamily="18" charset="0"/>
              </a:rPr>
              <a:t>K</a:t>
            </a:r>
            <a:r>
              <a:rPr lang="id-ID" dirty="0">
                <a:latin typeface="Bodoni MT" pitchFamily="18" charset="0"/>
              </a:rPr>
              <a:t>eputusan ekonomis bagi pengusaha atau pimpinan perusahaan apakah akan </a:t>
            </a:r>
            <a:r>
              <a:rPr lang="id-ID" b="1" dirty="0">
                <a:latin typeface="Bodoni MT" pitchFamily="18" charset="0"/>
              </a:rPr>
              <a:t>melakukan investasi </a:t>
            </a:r>
            <a:r>
              <a:rPr lang="id-ID" dirty="0">
                <a:latin typeface="Bodoni MT" pitchFamily="18" charset="0"/>
              </a:rPr>
              <a:t>pada proyek baru atau perluasan kapasitas.</a:t>
            </a:r>
            <a:endParaRPr lang="en-US" dirty="0">
              <a:latin typeface="Bodoni MT" pitchFamily="18" charset="0"/>
            </a:endParaRPr>
          </a:p>
          <a:p>
            <a:endParaRPr lang="en-US" dirty="0">
              <a:latin typeface="Bodoni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83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09600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dirty="0" err="1">
                <a:latin typeface="Goudy Old Style" pitchFamily="18" charset="0"/>
              </a:rPr>
              <a:t>Edmister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mengemukakan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tiga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istilah</a:t>
            </a:r>
            <a:r>
              <a:rPr lang="en-US" dirty="0">
                <a:latin typeface="Goudy Old Style" pitchFamily="18" charset="0"/>
              </a:rPr>
              <a:t> yang </a:t>
            </a:r>
            <a:r>
              <a:rPr lang="en-US" dirty="0" err="1">
                <a:latin typeface="Goudy Old Style" pitchFamily="18" charset="0"/>
              </a:rPr>
              <a:t>berkaitan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dengan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suku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bunga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yaitu</a:t>
            </a:r>
            <a:r>
              <a:rPr lang="en-US" dirty="0">
                <a:latin typeface="Goudy Old Style" pitchFamily="18" charset="0"/>
              </a:rPr>
              <a:t> :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en-US" b="1" i="1" u="sng" dirty="0">
                <a:latin typeface="Goudy Old Style" pitchFamily="18" charset="0"/>
              </a:rPr>
              <a:t>State rate</a:t>
            </a:r>
            <a:r>
              <a:rPr lang="en-US" b="1" dirty="0">
                <a:latin typeface="Goudy Old Style" pitchFamily="18" charset="0"/>
              </a:rPr>
              <a:t> </a:t>
            </a:r>
            <a:r>
              <a:rPr lang="en-US" dirty="0" err="1">
                <a:latin typeface="Goudy Old Style" pitchFamily="18" charset="0"/>
              </a:rPr>
              <a:t>adalah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tingkat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bunga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satu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periode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dikalikan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jumlah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pokok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pinjaman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untuk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menghitung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beban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bunga</a:t>
            </a:r>
            <a:endParaRPr lang="en-US" dirty="0">
              <a:latin typeface="Goudy Old Style" pitchFamily="18" charset="0"/>
            </a:endParaRPr>
          </a:p>
          <a:p>
            <a:pPr marL="514350" indent="-514350" algn="just">
              <a:buFont typeface="+mj-lt"/>
              <a:buAutoNum type="arabicParenR"/>
            </a:pPr>
            <a:r>
              <a:rPr lang="en-US" b="1" i="1" u="sng" dirty="0">
                <a:latin typeface="Goudy Old Style" pitchFamily="18" charset="0"/>
              </a:rPr>
              <a:t>Annual percentage r</a:t>
            </a:r>
            <a:r>
              <a:rPr lang="en-US" i="1" u="sng" dirty="0">
                <a:latin typeface="Goudy Old Style" pitchFamily="18" charset="0"/>
              </a:rPr>
              <a:t>ate</a:t>
            </a:r>
            <a:r>
              <a:rPr lang="en-US" dirty="0">
                <a:latin typeface="Goudy Old Style" pitchFamily="18" charset="0"/>
              </a:rPr>
              <a:t> </a:t>
            </a:r>
            <a:r>
              <a:rPr lang="en-US" dirty="0" err="1">
                <a:latin typeface="Goudy Old Style" pitchFamily="18" charset="0"/>
              </a:rPr>
              <a:t>adalah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tingkat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bunga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disetahunkan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dengan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menyesuaikan</a:t>
            </a:r>
            <a:r>
              <a:rPr lang="en-US" dirty="0">
                <a:latin typeface="Goudy Old Style" pitchFamily="18" charset="0"/>
              </a:rPr>
              <a:t> stated rate </a:t>
            </a:r>
            <a:r>
              <a:rPr lang="en-US" dirty="0" err="1">
                <a:latin typeface="Goudy Old Style" pitchFamily="18" charset="0"/>
              </a:rPr>
              <a:t>untuk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jumlah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periode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pertahun</a:t>
            </a:r>
            <a:r>
              <a:rPr lang="en-US" dirty="0">
                <a:latin typeface="Goudy Old Style" pitchFamily="18" charset="0"/>
              </a:rPr>
              <a:t> dan </a:t>
            </a:r>
            <a:r>
              <a:rPr lang="en-US" dirty="0" err="1">
                <a:latin typeface="Goudy Old Style" pitchFamily="18" charset="0"/>
              </a:rPr>
              <a:t>jumlah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pokok</a:t>
            </a:r>
            <a:r>
              <a:rPr lang="en-US" dirty="0">
                <a:latin typeface="Goudy Old Style" pitchFamily="18" charset="0"/>
              </a:rPr>
              <a:t> yang </a:t>
            </a:r>
            <a:r>
              <a:rPr lang="en-US" dirty="0" err="1">
                <a:latin typeface="Goudy Old Style" pitchFamily="18" charset="0"/>
              </a:rPr>
              <a:t>benar-benar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dipinjam</a:t>
            </a:r>
            <a:endParaRPr lang="en-US" dirty="0">
              <a:latin typeface="Goudy Old Style" pitchFamily="18" charset="0"/>
            </a:endParaRPr>
          </a:p>
          <a:p>
            <a:pPr marL="514350" indent="-514350" algn="just">
              <a:buFont typeface="+mj-lt"/>
              <a:buAutoNum type="arabicParenR"/>
            </a:pPr>
            <a:r>
              <a:rPr lang="en-US" b="1" i="1" u="sng" dirty="0">
                <a:latin typeface="Goudy Old Style" pitchFamily="18" charset="0"/>
              </a:rPr>
              <a:t>Yield</a:t>
            </a:r>
            <a:r>
              <a:rPr lang="en-US" b="1" dirty="0">
                <a:latin typeface="Goudy Old Style" pitchFamily="18" charset="0"/>
              </a:rPr>
              <a:t> </a:t>
            </a:r>
            <a:r>
              <a:rPr lang="en-US" dirty="0" err="1">
                <a:latin typeface="Goudy Old Style" pitchFamily="18" charset="0"/>
              </a:rPr>
              <a:t>adalah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tingkat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bunga</a:t>
            </a:r>
            <a:r>
              <a:rPr lang="en-US" dirty="0">
                <a:latin typeface="Goudy Old Style" pitchFamily="18" charset="0"/>
              </a:rPr>
              <a:t> yang </a:t>
            </a:r>
            <a:r>
              <a:rPr lang="en-US" dirty="0" err="1">
                <a:latin typeface="Goudy Old Style" pitchFamily="18" charset="0"/>
              </a:rPr>
              <a:t>ekuivalen</a:t>
            </a:r>
            <a:r>
              <a:rPr lang="en-US" dirty="0">
                <a:latin typeface="Goudy Old Style" pitchFamily="18" charset="0"/>
              </a:rPr>
              <a:t> denga </a:t>
            </a:r>
            <a:r>
              <a:rPr lang="en-US" dirty="0" err="1">
                <a:latin typeface="Goudy Old Style" pitchFamily="18" charset="0"/>
              </a:rPr>
              <a:t>satu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kontrak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keuangan</a:t>
            </a:r>
            <a:r>
              <a:rPr lang="en-US" dirty="0">
                <a:latin typeface="Goudy Old Style" pitchFamily="18" charset="0"/>
              </a:rPr>
              <a:t> yang </a:t>
            </a:r>
            <a:r>
              <a:rPr lang="en-US" dirty="0" err="1">
                <a:latin typeface="Goudy Old Style" pitchFamily="18" charset="0"/>
              </a:rPr>
              <a:t>memenuhi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tiga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syarat</a:t>
            </a:r>
            <a:r>
              <a:rPr lang="en-US" dirty="0">
                <a:latin typeface="Goudy Old Style" pitchFamily="18" charset="0"/>
              </a:rPr>
              <a:t> :</a:t>
            </a:r>
            <a:r>
              <a:rPr lang="en-US" dirty="0" err="1">
                <a:latin typeface="Goudy Old Style" pitchFamily="18" charset="0"/>
              </a:rPr>
              <a:t>jumlah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seluruhnya</a:t>
            </a:r>
            <a:r>
              <a:rPr lang="en-US" dirty="0">
                <a:latin typeface="Goudy Old Style" pitchFamily="18" charset="0"/>
              </a:rPr>
              <a:t> yang </a:t>
            </a:r>
            <a:r>
              <a:rPr lang="en-US" dirty="0" err="1">
                <a:latin typeface="Goudy Old Style" pitchFamily="18" charset="0"/>
              </a:rPr>
              <a:t>benar-benar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dipinjam</a:t>
            </a:r>
            <a:r>
              <a:rPr lang="id-ID" dirty="0">
                <a:latin typeface="Goudy Old Style" pitchFamily="18" charset="0"/>
              </a:rPr>
              <a:t>,</a:t>
            </a:r>
            <a:r>
              <a:rPr lang="en-US" dirty="0">
                <a:latin typeface="Goudy Old Style" pitchFamily="18" charset="0"/>
              </a:rPr>
              <a:t> pada </a:t>
            </a:r>
            <a:r>
              <a:rPr lang="en-US" dirty="0" err="1">
                <a:latin typeface="Goudy Old Style" pitchFamily="18" charset="0"/>
              </a:rPr>
              <a:t>awal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tahun</a:t>
            </a:r>
            <a:r>
              <a:rPr lang="id-ID" dirty="0">
                <a:latin typeface="Goudy Old Style" pitchFamily="18" charset="0"/>
              </a:rPr>
              <a:t>, </a:t>
            </a:r>
            <a:r>
              <a:rPr lang="en-US" dirty="0" err="1">
                <a:latin typeface="Goudy Old Style" pitchFamily="18" charset="0"/>
              </a:rPr>
              <a:t>kemudian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dibayar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kembali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pada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akhir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tahun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beserta</a:t>
            </a:r>
            <a:r>
              <a:rPr lang="en-US" dirty="0">
                <a:latin typeface="Goudy Old Style" pitchFamily="18" charset="0"/>
              </a:rPr>
              <a:t> </a:t>
            </a:r>
            <a:r>
              <a:rPr lang="en-US" dirty="0" err="1">
                <a:latin typeface="Goudy Old Style" pitchFamily="18" charset="0"/>
              </a:rPr>
              <a:t>bunga</a:t>
            </a:r>
            <a:r>
              <a:rPr lang="id-ID" dirty="0">
                <a:latin typeface="Goudy Old Style" pitchFamily="18" charset="0"/>
              </a:rPr>
              <a:t>.</a:t>
            </a:r>
            <a:endParaRPr lang="en-US" dirty="0">
              <a:latin typeface="Goudy Old Style" pitchFamily="18" charset="0"/>
            </a:endParaRPr>
          </a:p>
          <a:p>
            <a:pPr algn="just"/>
            <a:endParaRPr lang="en-US" dirty="0">
              <a:latin typeface="Goudy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5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86400"/>
          </a:xfrm>
        </p:spPr>
        <p:txBody>
          <a:bodyPr/>
          <a:lstStyle/>
          <a:p>
            <a:pPr marL="457200" lvl="1" indent="0" algn="just">
              <a:buNone/>
            </a:pPr>
            <a:r>
              <a:rPr lang="en-US" i="1" dirty="0">
                <a:latin typeface="Baskerville Old Face" pitchFamily="18" charset="0"/>
              </a:rPr>
              <a:t>S</a:t>
            </a:r>
            <a:r>
              <a:rPr lang="id-ID" i="1" dirty="0">
                <a:latin typeface="Baskerville Old Face" pitchFamily="18" charset="0"/>
              </a:rPr>
              <a:t>tated rate</a:t>
            </a:r>
            <a:r>
              <a:rPr lang="id-ID" dirty="0">
                <a:latin typeface="Baskerville Old Face" pitchFamily="18" charset="0"/>
              </a:rPr>
              <a:t>, mendasarkan tingkat bunga pada jangka waktu kontrak. </a:t>
            </a:r>
            <a:endParaRPr lang="en-US" dirty="0">
              <a:latin typeface="Baskerville Old Face" pitchFamily="18" charset="0"/>
            </a:endParaRPr>
          </a:p>
          <a:p>
            <a:pPr marL="457200" lvl="1" indent="0" algn="just">
              <a:buNone/>
            </a:pPr>
            <a:endParaRPr lang="en-US" dirty="0">
              <a:latin typeface="Baskerville Old Face" pitchFamily="18" charset="0"/>
            </a:endParaRPr>
          </a:p>
          <a:p>
            <a:pPr marL="457200" lvl="1" indent="0" algn="just">
              <a:buNone/>
            </a:pPr>
            <a:r>
              <a:rPr lang="en-US" i="1" dirty="0">
                <a:latin typeface="Baskerville Old Face" pitchFamily="18" charset="0"/>
              </a:rPr>
              <a:t>A</a:t>
            </a:r>
            <a:r>
              <a:rPr lang="id-ID" i="1" dirty="0">
                <a:latin typeface="Baskerville Old Face" pitchFamily="18" charset="0"/>
              </a:rPr>
              <a:t>nnual pecentage rate,</a:t>
            </a:r>
            <a:r>
              <a:rPr lang="id-ID" dirty="0">
                <a:latin typeface="Baskerville Old Face" pitchFamily="18" charset="0"/>
              </a:rPr>
              <a:t>menyesuaikan jangka waktu kontrak untuk menghitung ekuivalen tingkat bunga. </a:t>
            </a:r>
            <a:endParaRPr lang="en-US" dirty="0">
              <a:latin typeface="Baskerville Old Face" pitchFamily="18" charset="0"/>
            </a:endParaRPr>
          </a:p>
          <a:p>
            <a:pPr marL="457200" lvl="1" indent="0" algn="just">
              <a:buNone/>
            </a:pPr>
            <a:endParaRPr lang="en-US" dirty="0">
              <a:latin typeface="Baskerville Old Face" pitchFamily="18" charset="0"/>
            </a:endParaRPr>
          </a:p>
          <a:p>
            <a:pPr marL="457200" lvl="1" indent="0" algn="just">
              <a:buNone/>
            </a:pPr>
            <a:r>
              <a:rPr lang="en-US" i="1" dirty="0">
                <a:latin typeface="Baskerville Old Face" pitchFamily="18" charset="0"/>
              </a:rPr>
              <a:t>Y</a:t>
            </a:r>
            <a:r>
              <a:rPr lang="id-ID" i="1" dirty="0">
                <a:latin typeface="Baskerville Old Face" pitchFamily="18" charset="0"/>
              </a:rPr>
              <a:t>ield, </a:t>
            </a:r>
            <a:r>
              <a:rPr lang="id-ID" dirty="0">
                <a:latin typeface="Baskerville Old Face" pitchFamily="18" charset="0"/>
              </a:rPr>
              <a:t>membuat penyesuaian yang diperlukan untuk menghitung tingkat bunga ekuivalen dengan satu standar yang ditentukan secara jelas.</a:t>
            </a:r>
            <a:endParaRPr lang="en-US" dirty="0">
              <a:latin typeface="Baskerville Old Face" pitchFamily="18" charset="0"/>
            </a:endParaRPr>
          </a:p>
          <a:p>
            <a:pPr algn="just"/>
            <a:endParaRPr lang="en-US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998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>
            <a:normAutofit fontScale="90000"/>
          </a:bodyPr>
          <a:lstStyle/>
          <a:p>
            <a:r>
              <a:rPr lang="id-ID" b="1" dirty="0">
                <a:latin typeface="Engravers MT" pitchFamily="18" charset="0"/>
              </a:rPr>
              <a:t>Teori Penentuan Suku Bunga</a:t>
            </a:r>
            <a:br>
              <a:rPr lang="en-US" dirty="0">
                <a:latin typeface="Engravers MT" pitchFamily="18" charset="0"/>
              </a:rPr>
            </a:br>
            <a:endParaRPr lang="en-US" dirty="0">
              <a:latin typeface="Engravers MT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>
                <a:latin typeface="Footlight MT Light" pitchFamily="18" charset="0"/>
              </a:rPr>
              <a:t>	</a:t>
            </a:r>
            <a:r>
              <a:rPr lang="id-ID" dirty="0">
                <a:latin typeface="Footlight MT Light" pitchFamily="18" charset="0"/>
              </a:rPr>
              <a:t>Dalam bagian ini, akan dibahas dua teori penentuan suku bunga yang paling berpengaruh, yaitu: Teori Fisher, yang mendasari</a:t>
            </a:r>
            <a:r>
              <a:rPr lang="en-US" dirty="0">
                <a:latin typeface="Footlight MT Light" pitchFamily="18" charset="0"/>
              </a:rPr>
              <a:t> </a:t>
            </a:r>
            <a:r>
              <a:rPr lang="id-ID" i="1" dirty="0">
                <a:latin typeface="Footlight MT Light" pitchFamily="18" charset="0"/>
              </a:rPr>
              <a:t>loanable funds theory, </a:t>
            </a:r>
            <a:r>
              <a:rPr lang="id-ID" dirty="0">
                <a:latin typeface="Footlight MT Light" pitchFamily="18" charset="0"/>
              </a:rPr>
              <a:t>dan </a:t>
            </a:r>
            <a:r>
              <a:rPr lang="id-ID" i="1" dirty="0">
                <a:latin typeface="Footlight MT Light" pitchFamily="18" charset="0"/>
              </a:rPr>
              <a:t>liquidity preference theory </a:t>
            </a:r>
            <a:r>
              <a:rPr lang="id-ID" dirty="0">
                <a:latin typeface="Footlight MT Light" pitchFamily="18" charset="0"/>
              </a:rPr>
              <a:t>dari Keynes.</a:t>
            </a:r>
            <a:endParaRPr lang="en-US" dirty="0">
              <a:latin typeface="Footlight MT Light" pitchFamily="18" charset="0"/>
            </a:endParaRPr>
          </a:p>
          <a:p>
            <a:endParaRPr lang="en-US" dirty="0">
              <a:latin typeface="Footlight MT Ligh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468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d-ID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tura MT Script Capitals" pitchFamily="66" charset="0"/>
              </a:rPr>
              <a:t>Loanable Funds Theory</a:t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tura MT Script Capitals" pitchFamily="66" charset="0"/>
              </a:rPr>
            </a:b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Matura MT Script Capital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610600" cy="5334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	</a:t>
            </a:r>
            <a:r>
              <a:rPr lang="id-ID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Teori Fisher adalah teori yang bersifat umum dan jelas </a:t>
            </a:r>
            <a:r>
              <a:rPr lang="id-ID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Garamond" pitchFamily="18" charset="0"/>
              </a:rPr>
              <a:t>mengabaikan masalah-masalah praktis tertentu</a:t>
            </a:r>
            <a:r>
              <a:rPr lang="id-ID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, seperti kekuasaan pemerintah (bersama-sama dengan lembaga-lembaga depositori) untuk </a:t>
            </a:r>
            <a:r>
              <a:rPr lang="id-ID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Garamond" pitchFamily="18" charset="0"/>
              </a:rPr>
              <a:t>menciptakan uang dan permintaan pemerintah </a:t>
            </a:r>
            <a:r>
              <a:rPr lang="id-ID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(yang seringkali besar) terhadap dana pinjaman, yang biasanya kebal terhadap tingkat suku bunga. Selain itu, teori Fisher juga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 </a:t>
            </a:r>
            <a:r>
              <a:rPr lang="id-ID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tidak </a:t>
            </a:r>
            <a:r>
              <a:rPr lang="id-ID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Garamond" pitchFamily="18" charset="0"/>
              </a:rPr>
              <a:t>mempertimbangkan kemungkinan bahwa individu-individu dan perusahaan-perusahaan berinvestasi dalam saldo kas</a:t>
            </a:r>
            <a:r>
              <a:rPr lang="id-ID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20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  </a:t>
            </a:r>
            <a:r>
              <a:rPr lang="id-ID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Liquidity Preference Theory</a:t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</a:b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5257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d-ID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itchFamily="18" charset="0"/>
              </a:rPr>
              <a:t>              </a:t>
            </a:r>
            <a:r>
              <a:rPr lang="id-ID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itchFamily="18" charset="0"/>
              </a:rPr>
              <a:t>Liquidity preference theory </a:t>
            </a:r>
            <a:r>
              <a:rPr lang="id-ID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itchFamily="18" charset="0"/>
              </a:rPr>
              <a:t>(teori hasrat liquiditas), yang awalnya dikembangkan oleh J.M. Keynes </a:t>
            </a:r>
            <a:r>
              <a:rPr lang="id-ID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High Tower Text" pitchFamily="18" charset="0"/>
              </a:rPr>
              <a:t>menganalisa suku bunga ekuilibrium melalui ineteraksi penawaran uang dengan permintaan agregat publik untuk memegang uang</a:t>
            </a:r>
            <a:r>
              <a:rPr lang="id-ID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itchFamily="18" charset="0"/>
              </a:rPr>
              <a:t>. Keynes mengasumsi bahwa sebagian besar individu memegang kekayaan hanya dalam </a:t>
            </a:r>
            <a:r>
              <a:rPr lang="id-ID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High Tower Text" pitchFamily="18" charset="0"/>
              </a:rPr>
              <a:t>dua bentuk: uang dan obligasi</a:t>
            </a:r>
            <a:r>
              <a:rPr lang="id-ID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itchFamily="18" charset="0"/>
              </a:rPr>
              <a:t>.Menurut Keynes, uang ekuivalen dengan valuta dan rekening giro </a:t>
            </a:r>
            <a:r>
              <a:rPr lang="id-ID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itchFamily="18" charset="0"/>
              </a:rPr>
              <a:t>(demand deposits), </a:t>
            </a:r>
            <a:r>
              <a:rPr lang="id-ID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itchFamily="18" charset="0"/>
              </a:rPr>
              <a:t>yang tidak membayar bunga atau membayar bunga sangat rendah, tetapi sangat liquid dan bisa digunakan bagi transaksi.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igh Tower Text" pitchFamily="18" charset="0"/>
            </a:endParaRPr>
          </a:p>
          <a:p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igh Tower Tex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08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d-ID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koola Pota" pitchFamily="34" charset="0"/>
                <a:cs typeface="Iskoola Pota" pitchFamily="34" charset="0"/>
              </a:rPr>
              <a:t>Fungsi Tingkat Bunga</a:t>
            </a:r>
            <a:b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koola Pota" pitchFamily="34" charset="0"/>
                <a:cs typeface="Iskoola Pota" pitchFamily="34" charset="0"/>
              </a:rPr>
            </a:br>
            <a:endParaRPr 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koola Pota" pitchFamily="34" charset="0"/>
              <a:cs typeface="Iskoola Pot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8640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id-ID" dirty="0">
                <a:latin typeface="Tw Cen MT" pitchFamily="34" charset="0"/>
              </a:rPr>
              <a:t>Tingkat bunga mempunyai beberapa fungsi atau peranan penting dalam perekonomian, yaitu:</a:t>
            </a:r>
            <a:endParaRPr lang="en-US" dirty="0">
              <a:latin typeface="Tw Cen MT" pitchFamily="34" charset="0"/>
            </a:endParaRPr>
          </a:p>
          <a:p>
            <a:pPr marL="514350" indent="-514350" algn="just">
              <a:buFont typeface="+mj-lt"/>
              <a:buAutoNum type="arabicParenR"/>
            </a:pPr>
            <a:r>
              <a:rPr lang="id-ID" dirty="0">
                <a:latin typeface="Tw Cen MT" pitchFamily="34" charset="0"/>
              </a:rPr>
              <a:t>Membantu mengalirnya tabungan berjalan kearah investasi guna mendukung pertumbuhan perekonomian.</a:t>
            </a:r>
            <a:endParaRPr lang="en-US" dirty="0">
              <a:latin typeface="Tw Cen MT" pitchFamily="34" charset="0"/>
            </a:endParaRPr>
          </a:p>
          <a:p>
            <a:pPr marL="514350" indent="-514350" algn="just">
              <a:buFont typeface="+mj-lt"/>
              <a:buAutoNum type="arabicParenR"/>
            </a:pPr>
            <a:r>
              <a:rPr lang="en-US" dirty="0">
                <a:latin typeface="Tw Cen MT" pitchFamily="34" charset="0"/>
              </a:rPr>
              <a:t>M</a:t>
            </a:r>
            <a:r>
              <a:rPr lang="id-ID" dirty="0">
                <a:latin typeface="Tw Cen MT" pitchFamily="34" charset="0"/>
              </a:rPr>
              <a:t>endistribusikan jumlah kredit yang tersedia, pada umumnya memberikan dana kredit kepada proyek investasi yang menjanjikan hasil tertinggi.</a:t>
            </a:r>
            <a:endParaRPr lang="en-US" dirty="0">
              <a:latin typeface="Tw Cen MT" pitchFamily="34" charset="0"/>
            </a:endParaRPr>
          </a:p>
          <a:p>
            <a:pPr marL="514350" indent="-514350" algn="just">
              <a:buFont typeface="+mj-lt"/>
              <a:buAutoNum type="arabicParenR"/>
            </a:pPr>
            <a:r>
              <a:rPr lang="id-ID" dirty="0">
                <a:latin typeface="Tw Cen MT" pitchFamily="34" charset="0"/>
              </a:rPr>
              <a:t>Menyeimbangkan jumlah uang beredar dengan permintaan akan uang dari suatu negara.</a:t>
            </a:r>
            <a:endParaRPr lang="en-US" dirty="0">
              <a:latin typeface="Tw Cen MT" pitchFamily="34" charset="0"/>
            </a:endParaRPr>
          </a:p>
          <a:p>
            <a:pPr marL="514350" indent="-514350" algn="just">
              <a:buFont typeface="+mj-lt"/>
              <a:buAutoNum type="arabicParenR"/>
            </a:pPr>
            <a:r>
              <a:rPr lang="id-ID" dirty="0">
                <a:latin typeface="Tw Cen MT" pitchFamily="34" charset="0"/>
              </a:rPr>
              <a:t>Merupakan alat penting menyangkut kebijakan pemerintah melalui pengaruhnya terhadap jumlah tabungan dan investasi.</a:t>
            </a:r>
            <a:endParaRPr lang="en-US" dirty="0">
              <a:latin typeface="Tw Cen MT" pitchFamily="34" charset="0"/>
            </a:endParaRPr>
          </a:p>
          <a:p>
            <a:pPr algn="just"/>
            <a:endParaRPr lang="en-US" dirty="0">
              <a:latin typeface="Tw Cen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21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d-ID" b="1" dirty="0"/>
              <a:t>Tingkat Bunga Riil dan Nominal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61722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-&gt; </a:t>
            </a:r>
            <a:r>
              <a:rPr lang="id-ID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mengantisipasi terjadinya perubahan harga dimasa mendatang, dan harapan ini merupakan bagian dari proses yang menentukan suku bunga.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just">
              <a:buAutoNum type="arabicPeriod"/>
            </a:pPr>
            <a:r>
              <a:rPr lang="id-ID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Tingkat bunga riil</a:t>
            </a:r>
            <a:r>
              <a:rPr lang="id-ID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adalah </a:t>
            </a:r>
            <a:r>
              <a:rPr lang="id-ID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tingkat bunga keseimbangan</a:t>
            </a:r>
            <a:r>
              <a:rPr lang="id-ID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d-ID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yang ditentukan melalui kedua model tersebut diatas</a:t>
            </a:r>
            <a:r>
              <a:rPr lang="id-ID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dimana para pelaku pasar beranggapan tidak ada perubahan harga dimasa yang akan datang. 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just">
              <a:buAutoNum type="arabicPeriod"/>
            </a:pPr>
            <a:r>
              <a:rPr lang="id-ID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Sedangkan </a:t>
            </a:r>
            <a:r>
              <a:rPr lang="id-ID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tingkat bunga nominal</a:t>
            </a:r>
            <a:r>
              <a:rPr lang="id-ID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adalah </a:t>
            </a:r>
            <a:r>
              <a:rPr lang="id-ID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tingkat bunga yang benar-benar diamati dalam sistem keuangan dan sama dengan tingkat bunga riil plus </a:t>
            </a:r>
            <a:r>
              <a:rPr lang="id-ID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penyesuaian mengingat kenyataannya para pemain di pasar mengantisipasi terjadinya perubahan harga dimasa mendatang.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480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790</Words>
  <Application>Microsoft Office PowerPoint</Application>
  <PresentationFormat>On-screen Show (4:3)</PresentationFormat>
  <Paragraphs>45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30" baseType="lpstr">
      <vt:lpstr>Arial</vt:lpstr>
      <vt:lpstr>Baskerville Old Face</vt:lpstr>
      <vt:lpstr>Bodoni MT</vt:lpstr>
      <vt:lpstr>Calibri</vt:lpstr>
      <vt:lpstr>Cooper Black</vt:lpstr>
      <vt:lpstr>Engravers MT</vt:lpstr>
      <vt:lpstr>Footlight MT Light</vt:lpstr>
      <vt:lpstr>Garamond</vt:lpstr>
      <vt:lpstr>Goudy Old Style</vt:lpstr>
      <vt:lpstr>High Tower Text</vt:lpstr>
      <vt:lpstr>Iskoola Pota</vt:lpstr>
      <vt:lpstr>Jokerman</vt:lpstr>
      <vt:lpstr>Matura MT Script Capitals</vt:lpstr>
      <vt:lpstr>Plantagenet Cherokee</vt:lpstr>
      <vt:lpstr>Sakkal Majalla</vt:lpstr>
      <vt:lpstr>Tw Cen MT</vt:lpstr>
      <vt:lpstr>Wingdings</vt:lpstr>
      <vt:lpstr>Office Theme</vt:lpstr>
      <vt:lpstr>Tingkat Dan Struktur Suku Bunga</vt:lpstr>
      <vt:lpstr>PowerPoint Presentation</vt:lpstr>
      <vt:lpstr>PowerPoint Presentation</vt:lpstr>
      <vt:lpstr>PowerPoint Presentation</vt:lpstr>
      <vt:lpstr>Teori Penentuan Suku Bunga </vt:lpstr>
      <vt:lpstr>Loanable Funds Theory </vt:lpstr>
      <vt:lpstr>  Liquidity Preference Theory </vt:lpstr>
      <vt:lpstr>Fungsi Tingkat Bunga </vt:lpstr>
      <vt:lpstr>Tingkat Bunga Riil dan Nominal </vt:lpstr>
      <vt:lpstr>Tingkat Bunga Kredit Bank </vt:lpstr>
      <vt:lpstr>Struktur Suku Bunga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Tingkat Dan Struktur Suku Bunga</dc:title>
  <dc:creator>xxx</dc:creator>
  <cp:lastModifiedBy>Delli Maria</cp:lastModifiedBy>
  <cp:revision>11</cp:revision>
  <dcterms:created xsi:type="dcterms:W3CDTF">2015-03-27T10:28:35Z</dcterms:created>
  <dcterms:modified xsi:type="dcterms:W3CDTF">2024-05-22T06:27:39Z</dcterms:modified>
</cp:coreProperties>
</file>