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372" r:id="rId3"/>
    <p:sldId id="373" r:id="rId4"/>
    <p:sldId id="374" r:id="rId5"/>
    <p:sldId id="375" r:id="rId6"/>
    <p:sldId id="376" r:id="rId7"/>
    <p:sldId id="377" r:id="rId8"/>
    <p:sldId id="378" r:id="rId9"/>
    <p:sldId id="379" r:id="rId10"/>
    <p:sldId id="380" r:id="rId11"/>
    <p:sldId id="381" r:id="rId12"/>
    <p:sldId id="382" r:id="rId13"/>
    <p:sldId id="383" r:id="rId14"/>
    <p:sldId id="384" r:id="rId15"/>
    <p:sldId id="385" r:id="rId16"/>
    <p:sldId id="386" r:id="rId17"/>
    <p:sldId id="387" r:id="rId18"/>
    <p:sldId id="388" r:id="rId19"/>
    <p:sldId id="371" r:id="rId20"/>
  </p:sldIdLst>
  <p:sldSz cx="9144000" cy="6858000" type="screen4x3"/>
  <p:notesSz cx="7102475" cy="9388475"/>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656" autoAdjust="0"/>
  </p:normalViewPr>
  <p:slideViewPr>
    <p:cSldViewPr>
      <p:cViewPr>
        <p:scale>
          <a:sx n="70" d="100"/>
          <a:sy n="70" d="100"/>
        </p:scale>
        <p:origin x="-1272" y="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userDrawn="1"/>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hf sldNum="0" hdr="0" dt="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1" name="Picture 2" descr="D:\Picture\logo ibi small.gif"/>
          <p:cNvPicPr>
            <a:picLocks noChangeAspect="1" noChangeArrowheads="1"/>
          </p:cNvPicPr>
          <p:nvPr/>
        </p:nvPicPr>
        <p:blipFill>
          <a:blip r:embed="rId4"/>
          <a:srcRect/>
          <a:stretch>
            <a:fillRect/>
          </a:stretch>
        </p:blipFill>
        <p:spPr bwMode="auto">
          <a:xfrm>
            <a:off x="7715272" y="142852"/>
            <a:ext cx="1244319" cy="1244320"/>
          </a:xfrm>
          <a:prstGeom prst="rect">
            <a:avLst/>
          </a:prstGeom>
          <a:noFill/>
        </p:spPr>
      </p:pic>
      <p:sp>
        <p:nvSpPr>
          <p:cNvPr id="3" name="Footer Placeholder 2"/>
          <p:cNvSpPr>
            <a:spLocks noGrp="1"/>
          </p:cNvSpPr>
          <p:nvPr>
            <p:ph type="ftr" sz="quarter" idx="4294967295"/>
          </p:nvPr>
        </p:nvSpPr>
        <p:spPr>
          <a:xfrm>
            <a:off x="2411760" y="6356350"/>
            <a:ext cx="4976192" cy="385018"/>
          </a:xfrm>
          <a:prstGeom prst="rect">
            <a:avLst/>
          </a:prstGeom>
        </p:spPr>
        <p:txBody>
          <a:bodyPr/>
          <a:lstStyle/>
          <a:p>
            <a:pPr algn="ctr"/>
            <a:r>
              <a:rPr lang="en-US" sz="1200" smtClean="0">
                <a:latin typeface="Arial" panose="020B0604020202020204" pitchFamily="34" charset="0"/>
                <a:cs typeface="Arial" panose="020B0604020202020204" pitchFamily="34" charset="0"/>
              </a:rPr>
              <a:t>Seminar Manajemen Pemasaran</a:t>
            </a:r>
            <a:endParaRPr lang="en-US" sz="1200" dirty="0">
              <a:latin typeface="Arial" panose="020B0604020202020204" pitchFamily="34" charset="0"/>
              <a:cs typeface="Arial" panose="020B0604020202020204" pitchFamily="34" charset="0"/>
            </a:endParaRPr>
          </a:p>
        </p:txBody>
      </p:sp>
      <p:sp>
        <p:nvSpPr>
          <p:cNvPr id="7" name="TextBox 6"/>
          <p:cNvSpPr txBox="1"/>
          <p:nvPr/>
        </p:nvSpPr>
        <p:spPr>
          <a:xfrm>
            <a:off x="184409" y="2598003"/>
            <a:ext cx="8852087" cy="830997"/>
          </a:xfrm>
          <a:prstGeom prst="rect">
            <a:avLst/>
          </a:prstGeom>
          <a:noFill/>
        </p:spPr>
        <p:txBody>
          <a:bodyPr wrap="square" rtlCol="0">
            <a:spAutoFit/>
          </a:bodyPr>
          <a:lstStyle/>
          <a:p>
            <a:pPr algn="ctr"/>
            <a:r>
              <a:rPr lang="id-ID" sz="4800" b="1" dirty="0" smtClean="0">
                <a:latin typeface="Cambria" pitchFamily="18" charset="0"/>
              </a:rPr>
              <a:t>TEKNIK PENGUMPULAN DATA</a:t>
            </a:r>
            <a:endParaRPr lang="id-ID" sz="4800" b="1" dirty="0">
              <a:latin typeface="Cambria" pitchFamily="18" charset="0"/>
            </a:endParaRPr>
          </a:p>
        </p:txBody>
      </p:sp>
      <p:sp>
        <p:nvSpPr>
          <p:cNvPr id="2" name="TextBox 1"/>
          <p:cNvSpPr txBox="1"/>
          <p:nvPr/>
        </p:nvSpPr>
        <p:spPr>
          <a:xfrm>
            <a:off x="3018653" y="5733256"/>
            <a:ext cx="3719031" cy="338554"/>
          </a:xfrm>
          <a:prstGeom prst="rect">
            <a:avLst/>
          </a:prstGeom>
          <a:noFill/>
        </p:spPr>
        <p:txBody>
          <a:bodyPr wrap="none" rtlCol="0">
            <a:spAutoFit/>
          </a:bodyPr>
          <a:lstStyle/>
          <a:p>
            <a:r>
              <a:rPr lang="id-ID" sz="1600" b="1" dirty="0" smtClean="0">
                <a:latin typeface="Cambria" pitchFamily="18" charset="0"/>
              </a:rPr>
              <a:t>Pertemuan 21 dan 22 (Minggu Ke-11)</a:t>
            </a:r>
            <a:endParaRPr lang="id-ID" sz="1600" b="1" dirty="0">
              <a:latin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2051720" y="260648"/>
            <a:ext cx="5336141" cy="646331"/>
          </a:xfrm>
          <a:prstGeom prst="rect">
            <a:avLst/>
          </a:prstGeom>
        </p:spPr>
        <p:txBody>
          <a:bodyPr wrap="none">
            <a:spAutoFit/>
          </a:bodyPr>
          <a:lstStyle/>
          <a:p>
            <a:r>
              <a:rPr lang="id-ID" sz="3600" b="1" dirty="0"/>
              <a:t>Model Teknik Analisis Data</a:t>
            </a:r>
          </a:p>
        </p:txBody>
      </p:sp>
      <p:sp>
        <p:nvSpPr>
          <p:cNvPr id="5" name="Rectangle 4"/>
          <p:cNvSpPr/>
          <p:nvPr/>
        </p:nvSpPr>
        <p:spPr>
          <a:xfrm>
            <a:off x="395536" y="1124744"/>
            <a:ext cx="8496944" cy="5262979"/>
          </a:xfrm>
          <a:prstGeom prst="rect">
            <a:avLst/>
          </a:prstGeom>
        </p:spPr>
        <p:txBody>
          <a:bodyPr wrap="square">
            <a:spAutoFit/>
          </a:bodyPr>
          <a:lstStyle/>
          <a:p>
            <a:pPr algn="just"/>
            <a:r>
              <a:rPr lang="id-ID" sz="2400" b="1" dirty="0">
                <a:latin typeface="Cambria" pitchFamily="18" charset="0"/>
              </a:rPr>
              <a:t>1. Model Induktif</a:t>
            </a:r>
          </a:p>
          <a:p>
            <a:pPr algn="just"/>
            <a:r>
              <a:rPr lang="id-ID" sz="2400" dirty="0">
                <a:latin typeface="Cambria" pitchFamily="18" charset="0"/>
              </a:rPr>
              <a:t>Analisis data secara induktif ialah analisis data yang prosesnya berlangsung dari fakta-fakta (data) ke teori. Penggunaan analisis dengan cara induktif ini karena untuk menghindari manipulasi data-data penelitian, sehingga berdasarkan data baru disesuaikan dengan teori (Rohmadi &amp; Nasucha, 2015:34). </a:t>
            </a:r>
          </a:p>
          <a:p>
            <a:pPr algn="just"/>
            <a:endParaRPr lang="id-ID" sz="2400" dirty="0">
              <a:latin typeface="Cambria" pitchFamily="18" charset="0"/>
            </a:endParaRPr>
          </a:p>
          <a:p>
            <a:pPr algn="just"/>
            <a:r>
              <a:rPr lang="id-ID" sz="2400" dirty="0" smtClean="0">
                <a:latin typeface="Cambria" pitchFamily="18" charset="0"/>
              </a:rPr>
              <a:t>Bryman </a:t>
            </a:r>
            <a:r>
              <a:rPr lang="id-ID" sz="2400" dirty="0">
                <a:latin typeface="Cambria" pitchFamily="18" charset="0"/>
              </a:rPr>
              <a:t>&amp; Burgess (2002:4) menjelaskan bahwa analisis data model induktif sangat erat kaitannya dengan studi mengenai permasalahan sosial. Pada model analisis induktif ini mengharuskan seorang peneliti untuk menyesuaikan kasus yang tidak sesuai dengan hipotesis, sehingga memerlukan revisi lebih lanjut dari hipotesis tersebut, atau bahkan peneliti kembali ke lapangan untuk mendapatkan data-data yang valid.</a:t>
            </a:r>
          </a:p>
        </p:txBody>
      </p:sp>
    </p:spTree>
    <p:extLst>
      <p:ext uri="{BB962C8B-B14F-4D97-AF65-F5344CB8AC3E}">
        <p14:creationId xmlns:p14="http://schemas.microsoft.com/office/powerpoint/2010/main" val="1236210727"/>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611560" y="980728"/>
            <a:ext cx="8064896" cy="2677656"/>
          </a:xfrm>
          <a:prstGeom prst="rect">
            <a:avLst/>
          </a:prstGeom>
        </p:spPr>
        <p:txBody>
          <a:bodyPr wrap="square">
            <a:spAutoFit/>
          </a:bodyPr>
          <a:lstStyle/>
          <a:p>
            <a:pPr algn="just"/>
            <a:r>
              <a:rPr lang="id-ID" sz="2800" b="1" dirty="0">
                <a:latin typeface="Cambria" pitchFamily="18" charset="0"/>
              </a:rPr>
              <a:t>2. Model Deduktif</a:t>
            </a:r>
          </a:p>
          <a:p>
            <a:pPr algn="just"/>
            <a:r>
              <a:rPr lang="id-ID" sz="2800" dirty="0">
                <a:latin typeface="Cambria" pitchFamily="18" charset="0"/>
              </a:rPr>
              <a:t>Analisis data secara deduktif ialah analisis data yang berkebalikan dari model induktif. </a:t>
            </a:r>
            <a:endParaRPr lang="id-ID" sz="2800" dirty="0" smtClean="0">
              <a:latin typeface="Cambria" pitchFamily="18" charset="0"/>
            </a:endParaRPr>
          </a:p>
          <a:p>
            <a:pPr algn="just"/>
            <a:r>
              <a:rPr lang="id-ID" sz="2800" dirty="0" smtClean="0">
                <a:latin typeface="Cambria" pitchFamily="18" charset="0"/>
              </a:rPr>
              <a:t>Pada </a:t>
            </a:r>
            <a:r>
              <a:rPr lang="id-ID" sz="2800" dirty="0">
                <a:latin typeface="Cambria" pitchFamily="18" charset="0"/>
              </a:rPr>
              <a:t>analisis data model deduktif ialah prosesnya berlangsung dari teori-teori baru ke fakta-fakta (data penelitian).</a:t>
            </a:r>
          </a:p>
        </p:txBody>
      </p:sp>
    </p:spTree>
    <p:extLst>
      <p:ext uri="{BB962C8B-B14F-4D97-AF65-F5344CB8AC3E}">
        <p14:creationId xmlns:p14="http://schemas.microsoft.com/office/powerpoint/2010/main" val="340261345"/>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729340" y="260648"/>
            <a:ext cx="7659084" cy="584775"/>
          </a:xfrm>
          <a:prstGeom prst="rect">
            <a:avLst/>
          </a:prstGeom>
        </p:spPr>
        <p:txBody>
          <a:bodyPr wrap="none">
            <a:spAutoFit/>
          </a:bodyPr>
          <a:lstStyle/>
          <a:p>
            <a:r>
              <a:rPr lang="nn-NO" sz="3200" b="1" dirty="0"/>
              <a:t>Langkah-langkah dalam Teknik Analisis Data</a:t>
            </a:r>
          </a:p>
        </p:txBody>
      </p:sp>
      <p:sp>
        <p:nvSpPr>
          <p:cNvPr id="5" name="Rectangle 4"/>
          <p:cNvSpPr/>
          <p:nvPr/>
        </p:nvSpPr>
        <p:spPr>
          <a:xfrm>
            <a:off x="323528" y="989439"/>
            <a:ext cx="8496944" cy="5078313"/>
          </a:xfrm>
          <a:prstGeom prst="rect">
            <a:avLst/>
          </a:prstGeom>
        </p:spPr>
        <p:txBody>
          <a:bodyPr wrap="square">
            <a:spAutoFit/>
          </a:bodyPr>
          <a:lstStyle/>
          <a:p>
            <a:pPr algn="just"/>
            <a:r>
              <a:rPr lang="id-ID" b="1" dirty="0"/>
              <a:t>1. Pengolahan Data</a:t>
            </a:r>
          </a:p>
          <a:p>
            <a:pPr algn="just"/>
            <a:r>
              <a:rPr lang="id-ID" dirty="0"/>
              <a:t>Langkah pertama dalam teknik analisis data ialah pengolahan data. Tahap pengolahan data ialah ketika data-data sudah terkumpul. Pegolahan data bertujuan untuk menyeleksi atau memfokuskan data dengan permasalahan penelitian, sehingga data-data tersebut tidak menyebar. Tahap pengolahan data ada 3, yaitu penyuntingan, pengkodean, dan tabulasi.</a:t>
            </a:r>
          </a:p>
          <a:p>
            <a:pPr algn="just"/>
            <a:r>
              <a:rPr lang="id-ID" b="1" dirty="0"/>
              <a:t>a. Penyuntingan (</a:t>
            </a:r>
            <a:r>
              <a:rPr lang="id-ID" b="1" i="1" dirty="0"/>
              <a:t>Editing</a:t>
            </a:r>
            <a:r>
              <a:rPr lang="id-ID" b="1" dirty="0"/>
              <a:t>)</a:t>
            </a:r>
          </a:p>
          <a:p>
            <a:pPr algn="just"/>
            <a:r>
              <a:rPr lang="id-ID" dirty="0"/>
              <a:t>Tahap pertama dari pengolahan data ialah penyuntingan. Tahap penyuntingan atau </a:t>
            </a:r>
            <a:r>
              <a:rPr lang="id-ID" i="1" dirty="0"/>
              <a:t>editing</a:t>
            </a:r>
            <a:r>
              <a:rPr lang="id-ID" dirty="0"/>
              <a:t> ini ialah tahap paling awal yaitu memeriksa atau mengecek data-data yang sesuai dengan rumusan permasalahan penelitian.</a:t>
            </a:r>
          </a:p>
          <a:p>
            <a:pPr algn="just"/>
            <a:r>
              <a:rPr lang="id-ID" b="1" dirty="0"/>
              <a:t>b. Pengkodean (</a:t>
            </a:r>
            <a:r>
              <a:rPr lang="id-ID" b="1" i="1" dirty="0"/>
              <a:t>Coding</a:t>
            </a:r>
            <a:r>
              <a:rPr lang="id-ID" b="1" dirty="0"/>
              <a:t>)</a:t>
            </a:r>
          </a:p>
          <a:p>
            <a:pPr algn="just"/>
            <a:r>
              <a:rPr lang="id-ID" dirty="0"/>
              <a:t>Tahap kedua pengolahan data ialah coding atau pengkodean, yaitu tahap kedua setelah memeriksa atau mengecek data. Pada tahap ini data-data ditandai dengan simbol atau tanda tertentu untuk digunakan sebagai bahan analisis.</a:t>
            </a:r>
          </a:p>
          <a:p>
            <a:pPr algn="just"/>
            <a:r>
              <a:rPr lang="id-ID" b="1" dirty="0"/>
              <a:t>c. Tabulasi (</a:t>
            </a:r>
            <a:r>
              <a:rPr lang="id-ID" b="1" i="1" dirty="0"/>
              <a:t>Tabulating</a:t>
            </a:r>
            <a:r>
              <a:rPr lang="id-ID" b="1" dirty="0"/>
              <a:t>)</a:t>
            </a:r>
          </a:p>
          <a:p>
            <a:pPr algn="just"/>
            <a:r>
              <a:rPr lang="id-ID" dirty="0"/>
              <a:t>Tahap ketiga pengolahan data ialah tabulasi atau </a:t>
            </a:r>
            <a:r>
              <a:rPr lang="id-ID" i="1" dirty="0"/>
              <a:t>tabulating. </a:t>
            </a:r>
            <a:r>
              <a:rPr lang="id-ID" dirty="0"/>
              <a:t>Tahap tabulasi ini merupakan tahap yang mengharuskan peneliti untuk menyusun atau menyajikan data-data tersebut disesuaikan dengan permasalahan penelitian.</a:t>
            </a:r>
          </a:p>
        </p:txBody>
      </p:sp>
    </p:spTree>
    <p:extLst>
      <p:ext uri="{BB962C8B-B14F-4D97-AF65-F5344CB8AC3E}">
        <p14:creationId xmlns:p14="http://schemas.microsoft.com/office/powerpoint/2010/main" val="3244509461"/>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251520" y="404664"/>
            <a:ext cx="8568952" cy="5632311"/>
          </a:xfrm>
          <a:prstGeom prst="rect">
            <a:avLst/>
          </a:prstGeom>
        </p:spPr>
        <p:txBody>
          <a:bodyPr wrap="square">
            <a:spAutoFit/>
          </a:bodyPr>
          <a:lstStyle/>
          <a:p>
            <a:pPr algn="just"/>
            <a:r>
              <a:rPr lang="id-ID" sz="2000" b="1" dirty="0"/>
              <a:t>2. Penganalisisan Data</a:t>
            </a:r>
          </a:p>
          <a:p>
            <a:pPr algn="just"/>
            <a:r>
              <a:rPr lang="id-ID" sz="2000" dirty="0" smtClean="0"/>
              <a:t> Tahap </a:t>
            </a:r>
            <a:r>
              <a:rPr lang="id-ID" sz="2000" dirty="0"/>
              <a:t>penganalisisan data ialah tahap kedua setelah data-data penelitian sudah diolah, disajikan, dan disusun secara sistematis. Tujuan penganalisisan data dilakukan untuk menyederhanakan, mengklasifikasikan, untuk memudahkan data tersebut ditafsirkan. </a:t>
            </a:r>
          </a:p>
          <a:p>
            <a:pPr algn="just"/>
            <a:r>
              <a:rPr lang="id-ID" sz="2000" dirty="0"/>
              <a:t>Pada penelitian kuantitatif, data-data disusun dengan bentuk angka-angka statistik, sedangkan penelitian kualitatif, data-data tersebut dinyatakan dengan simbol-simbol atau kata-kata</a:t>
            </a:r>
            <a:r>
              <a:rPr lang="id-ID" sz="2000" dirty="0" smtClean="0"/>
              <a:t>.</a:t>
            </a:r>
          </a:p>
          <a:p>
            <a:pPr algn="just"/>
            <a:endParaRPr lang="id-ID" sz="2000" dirty="0"/>
          </a:p>
          <a:p>
            <a:pPr algn="just"/>
            <a:r>
              <a:rPr lang="id-ID" sz="2000" b="1" dirty="0"/>
              <a:t>3. Penafsiran Hasil Analisis</a:t>
            </a:r>
          </a:p>
          <a:p>
            <a:pPr algn="just"/>
            <a:r>
              <a:rPr lang="id-ID" sz="2000" dirty="0"/>
              <a:t>Langkah terakhir pada analisis data ialah penafsiran. Penafsiran hasil penelitian ini dilakukan untuk menafsirkan data-data yang telah disusun, diolah, dan disajikan menjadi simpulan yang bisa dipahami oleh pembaca. Penarikan simpulan pada penelitian ini ialah dengan cara menyesuaikan antara hipotesis dengan hasil penelitian yang telah ditemukan, apakah sesuai atau tidak, dan sebagainya.</a:t>
            </a:r>
          </a:p>
          <a:p>
            <a:pPr algn="just"/>
            <a:r>
              <a:rPr lang="id-ID" sz="2000" dirty="0"/>
              <a:t>Hal yang terpenting untuk dipahami oleh peneliti ialah penarikan simpulan pada hasil penelitian bersifat objektif dan berdasarkan data-data yang valid. </a:t>
            </a:r>
            <a:r>
              <a:rPr lang="id-ID" sz="2000" dirty="0" smtClean="0"/>
              <a:t> </a:t>
            </a:r>
            <a:endParaRPr lang="id-ID" sz="2000" dirty="0"/>
          </a:p>
        </p:txBody>
      </p:sp>
    </p:spTree>
    <p:extLst>
      <p:ext uri="{BB962C8B-B14F-4D97-AF65-F5344CB8AC3E}">
        <p14:creationId xmlns:p14="http://schemas.microsoft.com/office/powerpoint/2010/main" val="2543808933"/>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467544" y="1241865"/>
            <a:ext cx="8280920" cy="4708981"/>
          </a:xfrm>
          <a:prstGeom prst="rect">
            <a:avLst/>
          </a:prstGeom>
        </p:spPr>
        <p:txBody>
          <a:bodyPr wrap="square">
            <a:spAutoFit/>
          </a:bodyPr>
          <a:lstStyle/>
          <a:p>
            <a:pPr algn="just"/>
            <a:r>
              <a:rPr lang="id-ID" sz="2500" dirty="0" smtClean="0">
                <a:latin typeface="Cambria" pitchFamily="18" charset="0"/>
              </a:rPr>
              <a:t>Teknik </a:t>
            </a:r>
            <a:r>
              <a:rPr lang="id-ID" sz="2500" dirty="0">
                <a:latin typeface="Cambria" pitchFamily="18" charset="0"/>
              </a:rPr>
              <a:t>analisis data interaktif oleh Miles &amp; Huberman. Miles &amp; Huberman (dalam Rohmadi &amp; Nasucha, 2015:87-88) memaparkan bahwa teknik analisis data interaktif ialah teknik analisis data yang terdiri atas empat komponen proses analisis, yaitu, pengumpulan data, reduksi data, penyajian data, dan penarikan simpulan</a:t>
            </a:r>
            <a:r>
              <a:rPr lang="id-ID" sz="2500" dirty="0" smtClean="0">
                <a:latin typeface="Cambria" pitchFamily="18" charset="0"/>
              </a:rPr>
              <a:t>.</a:t>
            </a:r>
          </a:p>
          <a:p>
            <a:pPr algn="just"/>
            <a:endParaRPr lang="id-ID" sz="2500" dirty="0">
              <a:latin typeface="Cambria" pitchFamily="18" charset="0"/>
            </a:endParaRPr>
          </a:p>
          <a:p>
            <a:pPr algn="just"/>
            <a:r>
              <a:rPr lang="id-ID" sz="2500" b="1" dirty="0">
                <a:latin typeface="Cambria" pitchFamily="18" charset="0"/>
              </a:rPr>
              <a:t>1. Pengumpulan data</a:t>
            </a:r>
          </a:p>
          <a:p>
            <a:pPr algn="just"/>
            <a:r>
              <a:rPr lang="id-ID" sz="2500" dirty="0">
                <a:latin typeface="Cambria" pitchFamily="18" charset="0"/>
              </a:rPr>
              <a:t>Pengumpulan data digunakan untuk mengumpulkan data-data atau fakta-fakta yang digunakan untuk bahan penelitian. Contoh teknik pengumpulan data yaitu, observasi, wawancara mendalam, dan analisis dokumen.</a:t>
            </a:r>
          </a:p>
        </p:txBody>
      </p:sp>
      <p:sp>
        <p:nvSpPr>
          <p:cNvPr id="5" name="Rectangle 4"/>
          <p:cNvSpPr/>
          <p:nvPr/>
        </p:nvSpPr>
        <p:spPr>
          <a:xfrm>
            <a:off x="1403648" y="260648"/>
            <a:ext cx="6495368" cy="707886"/>
          </a:xfrm>
          <a:prstGeom prst="rect">
            <a:avLst/>
          </a:prstGeom>
        </p:spPr>
        <p:txBody>
          <a:bodyPr wrap="none">
            <a:spAutoFit/>
          </a:bodyPr>
          <a:lstStyle/>
          <a:p>
            <a:r>
              <a:rPr lang="id-ID" sz="4000" b="1" dirty="0"/>
              <a:t>Teknik Analisis Data Interaktif</a:t>
            </a:r>
            <a:endParaRPr lang="id-ID" sz="4000" b="1" dirty="0"/>
          </a:p>
        </p:txBody>
      </p:sp>
    </p:spTree>
    <p:extLst>
      <p:ext uri="{BB962C8B-B14F-4D97-AF65-F5344CB8AC3E}">
        <p14:creationId xmlns:p14="http://schemas.microsoft.com/office/powerpoint/2010/main" val="1563876986"/>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539552" y="335846"/>
            <a:ext cx="8136904" cy="5847755"/>
          </a:xfrm>
          <a:prstGeom prst="rect">
            <a:avLst/>
          </a:prstGeom>
        </p:spPr>
        <p:txBody>
          <a:bodyPr wrap="square">
            <a:spAutoFit/>
          </a:bodyPr>
          <a:lstStyle/>
          <a:p>
            <a:pPr algn="just"/>
            <a:r>
              <a:rPr lang="id-ID" sz="2200" b="1" dirty="0">
                <a:latin typeface="Cambria" pitchFamily="18" charset="0"/>
              </a:rPr>
              <a:t>2. Reduksi data</a:t>
            </a:r>
          </a:p>
          <a:p>
            <a:pPr algn="just"/>
            <a:r>
              <a:rPr lang="id-ID" sz="2200" dirty="0">
                <a:latin typeface="Cambria" pitchFamily="18" charset="0"/>
              </a:rPr>
              <a:t>Reduksi data dilakukan setelah data-data penelitian tersebut telah terkumpul. Pada tahap reduksi data, tidak semua data digunakan untuk bahan penelitian, akan tetapi dipilih atau diseleksi terlebih dahulu sebelum dianalisis. Tidak semua data dapat digunakan, karena data-data yang digunakan untuk penelitian adalah data-data yang sesuai atau difokuskan pada suatu permasalahan penelitian.</a:t>
            </a:r>
          </a:p>
          <a:p>
            <a:pPr algn="just"/>
            <a:r>
              <a:rPr lang="id-ID" sz="2200" dirty="0">
                <a:latin typeface="Cambria" pitchFamily="18" charset="0"/>
              </a:rPr>
              <a:t>Reduksi data merupakan bentuk analisis yang menajamkan, menggolongkan, mengarahkan, membuang yang tidak perlu, dan mengorganisasi data dengan cara sedemikian rupa, sehingga dapat ditarik simpulan akhir. Reduksi data sendiri meliputi empat (4) hal, yaitu;</a:t>
            </a:r>
          </a:p>
          <a:p>
            <a:pPr marL="342900" indent="-342900" algn="just">
              <a:buFontTx/>
              <a:buChar char="-"/>
            </a:pPr>
            <a:r>
              <a:rPr lang="id-ID" sz="2200" dirty="0" smtClean="0">
                <a:latin typeface="Cambria" pitchFamily="18" charset="0"/>
              </a:rPr>
              <a:t>Meringkas data</a:t>
            </a:r>
          </a:p>
          <a:p>
            <a:pPr marL="342900" indent="-342900" algn="just">
              <a:buFontTx/>
              <a:buChar char="-"/>
            </a:pPr>
            <a:r>
              <a:rPr lang="id-ID" sz="2200" dirty="0" smtClean="0">
                <a:latin typeface="Cambria" pitchFamily="18" charset="0"/>
              </a:rPr>
              <a:t>Mengkode</a:t>
            </a:r>
            <a:endParaRPr lang="id-ID" sz="2200" dirty="0">
              <a:latin typeface="Cambria" pitchFamily="18" charset="0"/>
            </a:endParaRPr>
          </a:p>
          <a:p>
            <a:pPr marL="342900" indent="-342900" algn="just">
              <a:buFontTx/>
              <a:buChar char="-"/>
            </a:pPr>
            <a:r>
              <a:rPr lang="id-ID" sz="2200" dirty="0" smtClean="0">
                <a:latin typeface="Cambria" pitchFamily="18" charset="0"/>
              </a:rPr>
              <a:t>Menelusuri tema</a:t>
            </a:r>
          </a:p>
          <a:p>
            <a:pPr marL="342900" indent="-342900" algn="just">
              <a:buFontTx/>
              <a:buChar char="-"/>
            </a:pPr>
            <a:r>
              <a:rPr lang="id-ID" sz="2200" dirty="0" smtClean="0">
                <a:latin typeface="Cambria" pitchFamily="18" charset="0"/>
              </a:rPr>
              <a:t>membuat </a:t>
            </a:r>
            <a:r>
              <a:rPr lang="id-ID" sz="2200" dirty="0">
                <a:latin typeface="Cambria" pitchFamily="18" charset="0"/>
              </a:rPr>
              <a:t>gugus-gugus (Agusta, 2003:10).</a:t>
            </a:r>
          </a:p>
        </p:txBody>
      </p:sp>
    </p:spTree>
    <p:extLst>
      <p:ext uri="{BB962C8B-B14F-4D97-AF65-F5344CB8AC3E}">
        <p14:creationId xmlns:p14="http://schemas.microsoft.com/office/powerpoint/2010/main" val="3751011580"/>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467544" y="332656"/>
            <a:ext cx="8352928" cy="5847755"/>
          </a:xfrm>
          <a:prstGeom prst="rect">
            <a:avLst/>
          </a:prstGeom>
        </p:spPr>
        <p:txBody>
          <a:bodyPr wrap="square">
            <a:spAutoFit/>
          </a:bodyPr>
          <a:lstStyle/>
          <a:p>
            <a:pPr algn="just"/>
            <a:r>
              <a:rPr lang="id-ID" sz="2200" b="1" dirty="0">
                <a:latin typeface="Cambria" pitchFamily="18" charset="0"/>
              </a:rPr>
              <a:t>3. Penyajian data (</a:t>
            </a:r>
            <a:r>
              <a:rPr lang="id-ID" sz="2200" b="1" i="1" dirty="0">
                <a:latin typeface="Cambria" pitchFamily="18" charset="0"/>
              </a:rPr>
              <a:t>Display data)</a:t>
            </a:r>
            <a:endParaRPr lang="id-ID" sz="2200" b="1" dirty="0">
              <a:latin typeface="Cambria" pitchFamily="18" charset="0"/>
            </a:endParaRPr>
          </a:p>
          <a:p>
            <a:pPr algn="just"/>
            <a:r>
              <a:rPr lang="id-ID" sz="2200" dirty="0">
                <a:latin typeface="Cambria" pitchFamily="18" charset="0"/>
              </a:rPr>
              <a:t>Penyajian data ialah kegiatan ketika sekumpulan informasi disusun, hingga memberi kemungkinan adanya penarikan simpulan dan pengambilan tindakan. Penyajian data kualitatif adalah sebagai berikut.</a:t>
            </a:r>
          </a:p>
          <a:p>
            <a:pPr marL="800100" lvl="1" indent="-342900" algn="just">
              <a:buFontTx/>
              <a:buChar char="-"/>
            </a:pPr>
            <a:r>
              <a:rPr lang="id-ID" sz="2200" dirty="0" smtClean="0">
                <a:latin typeface="Cambria" pitchFamily="18" charset="0"/>
              </a:rPr>
              <a:t>Teks naratif</a:t>
            </a:r>
          </a:p>
          <a:p>
            <a:pPr marL="800100" lvl="1" indent="-342900" algn="just">
              <a:buFontTx/>
              <a:buChar char="-"/>
            </a:pPr>
            <a:r>
              <a:rPr lang="id-ID" sz="2200" dirty="0" smtClean="0">
                <a:latin typeface="Cambria" pitchFamily="18" charset="0"/>
              </a:rPr>
              <a:t>Matriks</a:t>
            </a:r>
            <a:r>
              <a:rPr lang="id-ID" sz="2200" dirty="0">
                <a:latin typeface="Cambria" pitchFamily="18" charset="0"/>
              </a:rPr>
              <a:t>, grafik, jaringan, dan bagan (Agusta, 2003:10).</a:t>
            </a:r>
          </a:p>
          <a:p>
            <a:pPr algn="just"/>
            <a:r>
              <a:rPr lang="id-ID" sz="2200" dirty="0">
                <a:latin typeface="Cambria" pitchFamily="18" charset="0"/>
              </a:rPr>
              <a:t>Tahap penyajian data ini mengharuskan data-data untuk diseleksi atau dispesifikasi pada fokus permasalahan penelitian. </a:t>
            </a:r>
            <a:r>
              <a:rPr lang="id-ID" sz="2200" dirty="0" smtClean="0">
                <a:latin typeface="Cambria" pitchFamily="18" charset="0"/>
              </a:rPr>
              <a:t> </a:t>
            </a:r>
          </a:p>
          <a:p>
            <a:pPr algn="just"/>
            <a:endParaRPr lang="id-ID" sz="2200" dirty="0">
              <a:latin typeface="Cambria" pitchFamily="18" charset="0"/>
            </a:endParaRPr>
          </a:p>
          <a:p>
            <a:pPr algn="just"/>
            <a:r>
              <a:rPr lang="id-ID" sz="2200" b="1" dirty="0">
                <a:latin typeface="Cambria" pitchFamily="18" charset="0"/>
              </a:rPr>
              <a:t>4. Penarikan simpulan</a:t>
            </a:r>
          </a:p>
          <a:p>
            <a:pPr algn="just"/>
            <a:r>
              <a:rPr lang="id-ID" sz="2200" dirty="0">
                <a:latin typeface="Cambria" pitchFamily="18" charset="0"/>
              </a:rPr>
              <a:t>Penarikan simpulan dilakukan ketika ketiga proses awal pada penelitian tersebut telah terlaksana. Ketika data sudah disajikan dengan fokus pada permasalahan, maka akhirnya adalah untuk menarik simpulan mengenai hasil analisis data tersebut. Simpulan tidak serta merta dijelaskan secara umum, namun harus berdasarkan penelitian tersebut.</a:t>
            </a:r>
          </a:p>
        </p:txBody>
      </p:sp>
    </p:spTree>
    <p:extLst>
      <p:ext uri="{BB962C8B-B14F-4D97-AF65-F5344CB8AC3E}">
        <p14:creationId xmlns:p14="http://schemas.microsoft.com/office/powerpoint/2010/main" val="3447903673"/>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611560" y="188640"/>
            <a:ext cx="7992888" cy="1200329"/>
          </a:xfrm>
          <a:prstGeom prst="rect">
            <a:avLst/>
          </a:prstGeom>
        </p:spPr>
        <p:txBody>
          <a:bodyPr wrap="square">
            <a:spAutoFit/>
          </a:bodyPr>
          <a:lstStyle/>
          <a:p>
            <a:pPr algn="ctr"/>
            <a:r>
              <a:rPr lang="id-ID" sz="3600" b="1" dirty="0">
                <a:latin typeface="Cambria" pitchFamily="18" charset="0"/>
              </a:rPr>
              <a:t>Pertimbangan dalam Pemilihan Teknik Analisis Data </a:t>
            </a:r>
          </a:p>
        </p:txBody>
      </p:sp>
      <p:sp>
        <p:nvSpPr>
          <p:cNvPr id="5" name="Rectangle 4"/>
          <p:cNvSpPr/>
          <p:nvPr/>
        </p:nvSpPr>
        <p:spPr>
          <a:xfrm>
            <a:off x="395536" y="1557447"/>
            <a:ext cx="8064896" cy="4693593"/>
          </a:xfrm>
          <a:prstGeom prst="rect">
            <a:avLst/>
          </a:prstGeom>
        </p:spPr>
        <p:txBody>
          <a:bodyPr wrap="square">
            <a:spAutoFit/>
          </a:bodyPr>
          <a:lstStyle/>
          <a:p>
            <a:pPr algn="just"/>
            <a:r>
              <a:rPr lang="id-ID" sz="2300" b="1" dirty="0">
                <a:latin typeface="Cambria" pitchFamily="18" charset="0"/>
              </a:rPr>
              <a:t>1. Karakteristik permasalahan penelitian</a:t>
            </a:r>
          </a:p>
          <a:p>
            <a:pPr algn="just"/>
            <a:r>
              <a:rPr lang="id-ID" sz="2300" dirty="0">
                <a:latin typeface="Cambria" pitchFamily="18" charset="0"/>
              </a:rPr>
              <a:t>Permasalahan penelitian secara umum bisa dikategorikan menjadi 3, yaitu penelitian deskriptif, korelatif, dan komparatif. Berdasarkan permasalahan-permasalahan tersebut, maka sebelum melakukan analisis data haruslah memperhatikan teknik analisis data yang akan dipakai dengan menyesuaikan pada permasalahan penelitian tersebut.</a:t>
            </a:r>
          </a:p>
          <a:p>
            <a:pPr algn="just"/>
            <a:r>
              <a:rPr lang="id-ID" sz="2300" b="1" dirty="0">
                <a:latin typeface="Cambria" pitchFamily="18" charset="0"/>
              </a:rPr>
              <a:t>2. Karakteristik data penelitian yang dikumpulkan</a:t>
            </a:r>
          </a:p>
          <a:p>
            <a:pPr algn="just"/>
            <a:r>
              <a:rPr lang="id-ID" sz="2300" dirty="0">
                <a:latin typeface="Cambria" pitchFamily="18" charset="0"/>
              </a:rPr>
              <a:t>Data penelitian juga harus diperhatikan sebelum melakukan atau memilih teknik analisis data. Secara garis besar, data dikelompokkan menjadi 2, yaitu data diskrit dan kontinu. Sedangkan untuk tingkat pengukurannya, skala data dibagi menjadi 4, yaitu skala nominal, ordinal, interval, dan rasio</a:t>
            </a:r>
            <a:r>
              <a:rPr lang="id-ID" sz="2300" dirty="0" smtClean="0">
                <a:latin typeface="Cambria" pitchFamily="18" charset="0"/>
              </a:rPr>
              <a:t>.</a:t>
            </a:r>
            <a:endParaRPr lang="id-ID" sz="2300" dirty="0">
              <a:latin typeface="Cambria" pitchFamily="18" charset="0"/>
            </a:endParaRPr>
          </a:p>
        </p:txBody>
      </p:sp>
    </p:spTree>
    <p:extLst>
      <p:ext uri="{BB962C8B-B14F-4D97-AF65-F5344CB8AC3E}">
        <p14:creationId xmlns:p14="http://schemas.microsoft.com/office/powerpoint/2010/main" val="2981238010"/>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467544" y="620688"/>
            <a:ext cx="8208912" cy="5632311"/>
          </a:xfrm>
          <a:prstGeom prst="rect">
            <a:avLst/>
          </a:prstGeom>
        </p:spPr>
        <p:txBody>
          <a:bodyPr wrap="square">
            <a:spAutoFit/>
          </a:bodyPr>
          <a:lstStyle/>
          <a:p>
            <a:pPr algn="just"/>
            <a:r>
              <a:rPr lang="id-ID" sz="2400" b="1" dirty="0">
                <a:latin typeface="Cambria" pitchFamily="18" charset="0"/>
              </a:rPr>
              <a:t>3. Karakteristik sampel atau cuplikan, dan</a:t>
            </a:r>
          </a:p>
          <a:p>
            <a:pPr algn="just"/>
            <a:r>
              <a:rPr lang="id-ID" sz="2400" dirty="0">
                <a:latin typeface="Cambria" pitchFamily="18" charset="0"/>
              </a:rPr>
              <a:t>Data penelitian dapat diperoleh dari sampel maupun populasi yang telah ditentukan. Apabila data diambil dari sampel, maka pemilihan teknik sampel perlu dilakukan secara cermat agar sampel yang dipilih benar-benar mewakili populasi</a:t>
            </a:r>
            <a:r>
              <a:rPr lang="id-ID" sz="2400" dirty="0" smtClean="0">
                <a:latin typeface="Cambria" pitchFamily="18" charset="0"/>
              </a:rPr>
              <a:t>.</a:t>
            </a:r>
          </a:p>
          <a:p>
            <a:pPr algn="just"/>
            <a:endParaRPr lang="id-ID" sz="2400" dirty="0">
              <a:latin typeface="Cambria" pitchFamily="18" charset="0"/>
            </a:endParaRPr>
          </a:p>
          <a:p>
            <a:pPr algn="just"/>
            <a:r>
              <a:rPr lang="id-ID" sz="2400" b="1" dirty="0">
                <a:latin typeface="Cambria" pitchFamily="18" charset="0"/>
              </a:rPr>
              <a:t>4. Karakteristik hubungan dan banyaknya variabel</a:t>
            </a:r>
          </a:p>
          <a:p>
            <a:pPr algn="just"/>
            <a:r>
              <a:rPr lang="id-ID" sz="2400" dirty="0">
                <a:latin typeface="Cambria" pitchFamily="18" charset="0"/>
              </a:rPr>
              <a:t>Apabila penelitian yang dilakukan adalah penelitian bersifat korelasional berusaha mencari sifat dan besarnya hubungan antar variabel penelitian yang nantinya diharapkan dapat memberikan penjelasan terhadap gejala yang diamati. Teknik yang digunakan untuk mencari besarnya hubungan antardua variabel berbeda dengan teknik untuk variabel yang lebih dari dua.</a:t>
            </a:r>
            <a:endParaRPr lang="id-ID" sz="2400" dirty="0">
              <a:latin typeface="Cambria" pitchFamily="18" charset="0"/>
            </a:endParaRPr>
          </a:p>
        </p:txBody>
      </p:sp>
    </p:spTree>
    <p:extLst>
      <p:ext uri="{BB962C8B-B14F-4D97-AF65-F5344CB8AC3E}">
        <p14:creationId xmlns:p14="http://schemas.microsoft.com/office/powerpoint/2010/main" val="462742958"/>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Seminar Manajemen Pemasaran</a:t>
            </a:r>
            <a:endParaRPr lang="en-US"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1331640" y="1412776"/>
            <a:ext cx="6192688" cy="3816424"/>
          </a:xfrm>
          <a:prstGeom prst="rect">
            <a:avLst/>
          </a:prstGeom>
        </p:spPr>
      </p:pic>
    </p:spTree>
    <p:extLst>
      <p:ext uri="{BB962C8B-B14F-4D97-AF65-F5344CB8AC3E}">
        <p14:creationId xmlns:p14="http://schemas.microsoft.com/office/powerpoint/2010/main" val="80398150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1619672" y="332656"/>
            <a:ext cx="6168548" cy="646331"/>
          </a:xfrm>
          <a:prstGeom prst="rect">
            <a:avLst/>
          </a:prstGeom>
        </p:spPr>
        <p:txBody>
          <a:bodyPr wrap="none">
            <a:spAutoFit/>
          </a:bodyPr>
          <a:lstStyle/>
          <a:p>
            <a:r>
              <a:rPr lang="id-ID" sz="3600" b="1" dirty="0"/>
              <a:t>Pengertian Teknik Analisis Data</a:t>
            </a:r>
          </a:p>
        </p:txBody>
      </p:sp>
      <p:sp>
        <p:nvSpPr>
          <p:cNvPr id="5" name="Rectangle 4"/>
          <p:cNvSpPr/>
          <p:nvPr/>
        </p:nvSpPr>
        <p:spPr>
          <a:xfrm>
            <a:off x="395536" y="1268760"/>
            <a:ext cx="8280920" cy="5355312"/>
          </a:xfrm>
          <a:prstGeom prst="rect">
            <a:avLst/>
          </a:prstGeom>
        </p:spPr>
        <p:txBody>
          <a:bodyPr wrap="square">
            <a:spAutoFit/>
          </a:bodyPr>
          <a:lstStyle/>
          <a:p>
            <a:pPr algn="just"/>
            <a:r>
              <a:rPr lang="id-ID" b="1" dirty="0"/>
              <a:t> 1. Qomari</a:t>
            </a:r>
          </a:p>
          <a:p>
            <a:pPr algn="just"/>
            <a:r>
              <a:rPr lang="id-ID" dirty="0" smtClean="0"/>
              <a:t>Tahap analisis data </a:t>
            </a:r>
            <a:r>
              <a:rPr lang="id-ID" dirty="0"/>
              <a:t>mengharuskan data yang dikumpulkan dengan menggunakan berbagai teknik pengumpulan data, kemudian diolah dan disajikan untuk membantu menjawab permasalahan penelitian yang diteliti (2009:1</a:t>
            </a:r>
            <a:r>
              <a:rPr lang="id-ID" dirty="0" smtClean="0"/>
              <a:t>).</a:t>
            </a:r>
          </a:p>
          <a:p>
            <a:pPr algn="just"/>
            <a:r>
              <a:rPr lang="id-ID" b="1" dirty="0"/>
              <a:t>2. Stainback</a:t>
            </a:r>
          </a:p>
          <a:p>
            <a:pPr algn="just"/>
            <a:r>
              <a:rPr lang="id-ID" dirty="0"/>
              <a:t>Analisis data adalah hal yang kritis dalam proses penelitian kualitatif. Hal ini berarti mengkaji dan memahami hubungan-hubungan dan konsep dalam daya, sehingga hipotesis dapat dikembangkan dan dievaluasi</a:t>
            </a:r>
            <a:r>
              <a:rPr lang="id-ID" dirty="0" smtClean="0"/>
              <a:t>.</a:t>
            </a:r>
          </a:p>
          <a:p>
            <a:pPr algn="just"/>
            <a:r>
              <a:rPr lang="id-ID" b="1" dirty="0"/>
              <a:t>3. Spradley</a:t>
            </a:r>
          </a:p>
          <a:p>
            <a:pPr algn="just"/>
            <a:r>
              <a:rPr lang="id-ID" dirty="0"/>
              <a:t>Analisis data pada penelitian merupakan cara berpikir. Hal itu berkaitan erat dengan pengujian secara sistematis terhadap sesuatu untuk menentukan bagian, hubungan antar bagian, dan hubungannya dengan keseluruhan. </a:t>
            </a:r>
            <a:r>
              <a:rPr lang="id-ID" dirty="0" smtClean="0"/>
              <a:t> </a:t>
            </a:r>
            <a:endParaRPr lang="id-ID" dirty="0"/>
          </a:p>
          <a:p>
            <a:pPr algn="just"/>
            <a:r>
              <a:rPr lang="id-ID" b="1" dirty="0"/>
              <a:t>4. Bogdan </a:t>
            </a:r>
          </a:p>
          <a:p>
            <a:pPr algn="just"/>
            <a:r>
              <a:rPr lang="id-ID" dirty="0"/>
              <a:t>Teknik analisis data adalah proses mencari data, menyusun secara sistematis data yang diperoleh dari hasil wawancara, catatan lapangan, dan dokumentasi dengan cara mengorganisasikan data ke dalam kategori, menjabarkan ke dalam unit-unit, melakukan sintesis, menyusun dalam pola, memilih mana yang penting untuk dipelajari, dan membuat simpulan yang bisa diceritakan pada orang lain (Zakariah, dkk, 2020:52</a:t>
            </a:r>
            <a:r>
              <a:rPr lang="id-ID" dirty="0" smtClean="0"/>
              <a:t>).</a:t>
            </a:r>
            <a:endParaRPr lang="id-ID" dirty="0"/>
          </a:p>
        </p:txBody>
      </p:sp>
    </p:spTree>
    <p:extLst>
      <p:ext uri="{BB962C8B-B14F-4D97-AF65-F5344CB8AC3E}">
        <p14:creationId xmlns:p14="http://schemas.microsoft.com/office/powerpoint/2010/main" val="758493498"/>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611560" y="1114866"/>
            <a:ext cx="7920880" cy="3970318"/>
          </a:xfrm>
          <a:prstGeom prst="rect">
            <a:avLst/>
          </a:prstGeom>
        </p:spPr>
        <p:txBody>
          <a:bodyPr wrap="square">
            <a:spAutoFit/>
          </a:bodyPr>
          <a:lstStyle/>
          <a:p>
            <a:pPr algn="ctr"/>
            <a:r>
              <a:rPr lang="id-ID" sz="3600" b="1" dirty="0">
                <a:latin typeface="Cambria" pitchFamily="18" charset="0"/>
              </a:rPr>
              <a:t>A</a:t>
            </a:r>
            <a:r>
              <a:rPr lang="id-ID" sz="3600" b="1" dirty="0" smtClean="0">
                <a:latin typeface="Cambria" pitchFamily="18" charset="0"/>
              </a:rPr>
              <a:t>nalisis </a:t>
            </a:r>
            <a:r>
              <a:rPr lang="id-ID" sz="3600" b="1" dirty="0">
                <a:latin typeface="Cambria" pitchFamily="18" charset="0"/>
              </a:rPr>
              <a:t>data </a:t>
            </a:r>
            <a:r>
              <a:rPr lang="id-ID" sz="3600" dirty="0">
                <a:latin typeface="Cambria" pitchFamily="18" charset="0"/>
              </a:rPr>
              <a:t>ialah proses dalam suatu penelitian yang dilakukan setelah pengumpulan data, dengan cara menganalisis, mengolah, mengorganisasi, dan menyusunnya, kemudian diambil simpulan dari hasil keseluruhan penelitian </a:t>
            </a:r>
            <a:r>
              <a:rPr lang="id-ID" sz="3600" dirty="0" smtClean="0">
                <a:latin typeface="Cambria" pitchFamily="18" charset="0"/>
              </a:rPr>
              <a:t>tersebut</a:t>
            </a:r>
            <a:endParaRPr lang="id-ID" sz="3200" dirty="0">
              <a:latin typeface="Cambria" pitchFamily="18" charset="0"/>
            </a:endParaRPr>
          </a:p>
        </p:txBody>
      </p:sp>
    </p:spTree>
    <p:extLst>
      <p:ext uri="{BB962C8B-B14F-4D97-AF65-F5344CB8AC3E}">
        <p14:creationId xmlns:p14="http://schemas.microsoft.com/office/powerpoint/2010/main" val="1529821136"/>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95536" y="1484784"/>
            <a:ext cx="8280920" cy="4324261"/>
          </a:xfrm>
          <a:prstGeom prst="rect">
            <a:avLst/>
          </a:prstGeom>
        </p:spPr>
        <p:txBody>
          <a:bodyPr wrap="square">
            <a:spAutoFit/>
          </a:bodyPr>
          <a:lstStyle/>
          <a:p>
            <a:pPr algn="just"/>
            <a:r>
              <a:rPr lang="id-ID" sz="2500" dirty="0" smtClean="0">
                <a:latin typeface="Cambria" pitchFamily="18" charset="0"/>
              </a:rPr>
              <a:t>Teknik </a:t>
            </a:r>
            <a:r>
              <a:rPr lang="id-ID" sz="2500" dirty="0">
                <a:latin typeface="Cambria" pitchFamily="18" charset="0"/>
              </a:rPr>
              <a:t>analisis data hanya dapat dilakukan ketika poin-poin penelitian sudah terpenuhi, misalnya pengumpulan data yang tepat yang disesuaikan dengan permasalahan pada penelitian </a:t>
            </a:r>
            <a:r>
              <a:rPr lang="id-ID" sz="2500" dirty="0" smtClean="0">
                <a:latin typeface="Cambria" pitchFamily="18" charset="0"/>
              </a:rPr>
              <a:t>tertentu.</a:t>
            </a:r>
          </a:p>
          <a:p>
            <a:pPr algn="just"/>
            <a:endParaRPr lang="id-ID" sz="2500" dirty="0">
              <a:latin typeface="Cambria" pitchFamily="18" charset="0"/>
            </a:endParaRPr>
          </a:p>
          <a:p>
            <a:pPr algn="just"/>
            <a:r>
              <a:rPr lang="id-ID" sz="2500" dirty="0" smtClean="0">
                <a:latin typeface="Cambria" pitchFamily="18" charset="0"/>
              </a:rPr>
              <a:t>Beriktu tujuan teknik analisi data</a:t>
            </a:r>
          </a:p>
          <a:p>
            <a:pPr marL="342900" indent="-342900" algn="just">
              <a:buFont typeface="Wingdings" pitchFamily="2" charset="2"/>
              <a:buChar char="q"/>
            </a:pPr>
            <a:r>
              <a:rPr lang="id-ID" sz="2500" dirty="0" smtClean="0">
                <a:latin typeface="Cambria" pitchFamily="18" charset="0"/>
              </a:rPr>
              <a:t>Menentukan </a:t>
            </a:r>
            <a:r>
              <a:rPr lang="id-ID" sz="2500" dirty="0">
                <a:latin typeface="Cambria" pitchFamily="18" charset="0"/>
              </a:rPr>
              <a:t>atau mendapatkan simpulan secara keseluruhan yang berasal dari data-data penelitian yang telah dikumpulkan oleh peneliti. </a:t>
            </a:r>
            <a:endParaRPr lang="id-ID" sz="2500" dirty="0" smtClean="0">
              <a:latin typeface="Cambria" pitchFamily="18" charset="0"/>
            </a:endParaRPr>
          </a:p>
          <a:p>
            <a:pPr marL="342900" indent="-342900" algn="just">
              <a:buFont typeface="Wingdings" pitchFamily="2" charset="2"/>
              <a:buChar char="q"/>
            </a:pPr>
            <a:r>
              <a:rPr lang="id-ID" sz="2500" dirty="0" smtClean="0">
                <a:latin typeface="Cambria" pitchFamily="18" charset="0"/>
              </a:rPr>
              <a:t>Mendeskripsikan </a:t>
            </a:r>
            <a:r>
              <a:rPr lang="id-ID" sz="2500" dirty="0">
                <a:latin typeface="Cambria" pitchFamily="18" charset="0"/>
              </a:rPr>
              <a:t>dan menjelaskan mengenai data-data penelitian, sehingga dapat dipahami oleh orang lain.</a:t>
            </a:r>
          </a:p>
        </p:txBody>
      </p:sp>
      <p:sp>
        <p:nvSpPr>
          <p:cNvPr id="5" name="Rectangle 4"/>
          <p:cNvSpPr/>
          <p:nvPr/>
        </p:nvSpPr>
        <p:spPr>
          <a:xfrm>
            <a:off x="1907704" y="476672"/>
            <a:ext cx="5478166" cy="584775"/>
          </a:xfrm>
          <a:prstGeom prst="rect">
            <a:avLst/>
          </a:prstGeom>
        </p:spPr>
        <p:txBody>
          <a:bodyPr wrap="none">
            <a:spAutoFit/>
          </a:bodyPr>
          <a:lstStyle/>
          <a:p>
            <a:r>
              <a:rPr lang="id-ID" sz="3200" b="1" dirty="0">
                <a:latin typeface="Cambria" pitchFamily="18" charset="0"/>
              </a:rPr>
              <a:t>Tujuan Teknik Analisis </a:t>
            </a:r>
            <a:r>
              <a:rPr lang="id-ID" sz="3200" b="1" dirty="0" smtClean="0">
                <a:latin typeface="Cambria" pitchFamily="18" charset="0"/>
              </a:rPr>
              <a:t>Data</a:t>
            </a:r>
            <a:endParaRPr lang="id-ID" sz="3200" b="1" dirty="0">
              <a:latin typeface="Cambria" pitchFamily="18" charset="0"/>
            </a:endParaRPr>
          </a:p>
        </p:txBody>
      </p:sp>
    </p:spTree>
    <p:extLst>
      <p:ext uri="{BB962C8B-B14F-4D97-AF65-F5344CB8AC3E}">
        <p14:creationId xmlns:p14="http://schemas.microsoft.com/office/powerpoint/2010/main" val="4148281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95536" y="1268760"/>
            <a:ext cx="8496944" cy="4893647"/>
          </a:xfrm>
          <a:prstGeom prst="rect">
            <a:avLst/>
          </a:prstGeom>
        </p:spPr>
        <p:txBody>
          <a:bodyPr wrap="square">
            <a:spAutoFit/>
          </a:bodyPr>
          <a:lstStyle/>
          <a:p>
            <a:pPr algn="just"/>
            <a:r>
              <a:rPr lang="id-ID" sz="2400" b="1" dirty="0" smtClean="0">
                <a:latin typeface="Cambria" pitchFamily="18" charset="0"/>
              </a:rPr>
              <a:t>a</a:t>
            </a:r>
            <a:r>
              <a:rPr lang="id-ID" sz="2400" b="1" dirty="0">
                <a:latin typeface="Cambria" pitchFamily="18" charset="0"/>
              </a:rPr>
              <a:t>. Analisis Konten/Isi (</a:t>
            </a:r>
            <a:r>
              <a:rPr lang="id-ID" sz="2400" b="1" i="1" dirty="0">
                <a:latin typeface="Cambria" pitchFamily="18" charset="0"/>
              </a:rPr>
              <a:t>Content Analysis)</a:t>
            </a:r>
            <a:endParaRPr lang="id-ID" sz="2400" b="1" dirty="0">
              <a:latin typeface="Cambria" pitchFamily="18" charset="0"/>
            </a:endParaRPr>
          </a:p>
          <a:p>
            <a:pPr marL="342900" indent="-342900" algn="just">
              <a:buFont typeface="Wingdings" pitchFamily="2" charset="2"/>
              <a:buChar char="§"/>
            </a:pPr>
            <a:r>
              <a:rPr lang="id-ID" sz="2400" dirty="0">
                <a:latin typeface="Cambria" pitchFamily="18" charset="0"/>
              </a:rPr>
              <a:t>Analisis konten berasal dari komunikasi penelitian dan berpotensi menjadi salah satu yang paling penting menjadi teknik penelitian dalam ilmu sosial. </a:t>
            </a:r>
            <a:endParaRPr lang="id-ID" sz="2400" dirty="0">
              <a:latin typeface="Cambria" pitchFamily="18" charset="0"/>
            </a:endParaRPr>
          </a:p>
          <a:p>
            <a:pPr marL="342900" indent="-342900" algn="just">
              <a:buFont typeface="Wingdings" pitchFamily="2" charset="2"/>
              <a:buChar char="§"/>
            </a:pPr>
            <a:r>
              <a:rPr lang="id-ID" sz="2400" dirty="0" smtClean="0">
                <a:latin typeface="Cambria" pitchFamily="18" charset="0"/>
              </a:rPr>
              <a:t>Analisis </a:t>
            </a:r>
            <a:r>
              <a:rPr lang="id-ID" sz="2400" dirty="0">
                <a:latin typeface="Cambria" pitchFamily="18" charset="0"/>
              </a:rPr>
              <a:t>konten konten berusaha untuk menganalisis data-data dalam konteks tertentu, berkaitan dengan individu-kelompok atau atribut-budaya mereka (Krippendorf, 1989:403</a:t>
            </a:r>
            <a:r>
              <a:rPr lang="id-ID" sz="2400" dirty="0" smtClean="0">
                <a:latin typeface="Cambria" pitchFamily="18" charset="0"/>
              </a:rPr>
              <a:t>).</a:t>
            </a:r>
          </a:p>
          <a:p>
            <a:pPr marL="342900" indent="-342900" algn="just">
              <a:buFont typeface="Wingdings" pitchFamily="2" charset="2"/>
              <a:buChar char="§"/>
            </a:pPr>
            <a:r>
              <a:rPr lang="id-ID" sz="2400" dirty="0" smtClean="0">
                <a:latin typeface="Cambria" pitchFamily="18" charset="0"/>
              </a:rPr>
              <a:t>Pada </a:t>
            </a:r>
            <a:r>
              <a:rPr lang="id-ID" sz="2400" dirty="0">
                <a:latin typeface="Cambria" pitchFamily="18" charset="0"/>
              </a:rPr>
              <a:t>analisis konten, data biasanya dihasilkan atau didapatkan oleh pengamat yang merekam atau mentranskripsikan menjadi materi tekstual, bisa berupa gambar atau suara yang sesuai untuk analisis (Hayes &amp; Krippendorff, 2007</a:t>
            </a:r>
            <a:r>
              <a:rPr lang="id-ID" sz="2400" dirty="0" smtClean="0">
                <a:latin typeface="Cambria" pitchFamily="18" charset="0"/>
              </a:rPr>
              <a:t>).</a:t>
            </a:r>
            <a:endParaRPr lang="id-ID" sz="2400" dirty="0">
              <a:latin typeface="Cambria" pitchFamily="18" charset="0"/>
            </a:endParaRPr>
          </a:p>
        </p:txBody>
      </p:sp>
      <p:sp>
        <p:nvSpPr>
          <p:cNvPr id="5" name="Rectangle 4"/>
          <p:cNvSpPr/>
          <p:nvPr/>
        </p:nvSpPr>
        <p:spPr>
          <a:xfrm>
            <a:off x="1835696" y="260648"/>
            <a:ext cx="5840189" cy="646331"/>
          </a:xfrm>
          <a:prstGeom prst="rect">
            <a:avLst/>
          </a:prstGeom>
        </p:spPr>
        <p:txBody>
          <a:bodyPr wrap="none">
            <a:spAutoFit/>
          </a:bodyPr>
          <a:lstStyle/>
          <a:p>
            <a:r>
              <a:rPr lang="id-ID" sz="3600" b="1" dirty="0" smtClean="0"/>
              <a:t>Teknik </a:t>
            </a:r>
            <a:r>
              <a:rPr lang="id-ID" sz="3600" b="1" dirty="0"/>
              <a:t>Analisis Data Kualitatif</a:t>
            </a:r>
            <a:endParaRPr lang="id-ID" sz="3600" dirty="0"/>
          </a:p>
        </p:txBody>
      </p:sp>
    </p:spTree>
    <p:extLst>
      <p:ext uri="{BB962C8B-B14F-4D97-AF65-F5344CB8AC3E}">
        <p14:creationId xmlns:p14="http://schemas.microsoft.com/office/powerpoint/2010/main" val="2691820616"/>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23528" y="548680"/>
            <a:ext cx="8352928" cy="5863144"/>
          </a:xfrm>
          <a:prstGeom prst="rect">
            <a:avLst/>
          </a:prstGeom>
        </p:spPr>
        <p:txBody>
          <a:bodyPr wrap="square">
            <a:spAutoFit/>
          </a:bodyPr>
          <a:lstStyle/>
          <a:p>
            <a:pPr algn="just"/>
            <a:r>
              <a:rPr lang="id-ID" sz="2500" b="1" dirty="0">
                <a:latin typeface="Cambria" pitchFamily="18" charset="0"/>
              </a:rPr>
              <a:t>b. Analisis Wacana (</a:t>
            </a:r>
            <a:r>
              <a:rPr lang="id-ID" sz="2500" b="1" i="1" dirty="0">
                <a:latin typeface="Cambria" pitchFamily="18" charset="0"/>
              </a:rPr>
              <a:t>Discourse Analysis)</a:t>
            </a:r>
            <a:endParaRPr lang="id-ID" sz="2500" b="1" dirty="0">
              <a:latin typeface="Cambria" pitchFamily="18" charset="0"/>
            </a:endParaRPr>
          </a:p>
          <a:p>
            <a:pPr algn="just"/>
            <a:r>
              <a:rPr lang="id-ID" sz="2500" dirty="0">
                <a:latin typeface="Cambria" pitchFamily="18" charset="0"/>
              </a:rPr>
              <a:t>Teknik analisis wacana pada penelitian kualitatif bertujuan untuk menganalisis wacana-wacana atau komunikasi antarorang dalam suatu konteks sosial tertentu. Bidang yang dikaji pada analisis wacana yaitu berupa pidato, tulisan, bahasa, percakapan (baik verbal dan nonverbal), dan sebagainya</a:t>
            </a:r>
            <a:r>
              <a:rPr lang="id-ID" sz="2500" dirty="0" smtClean="0">
                <a:latin typeface="Cambria" pitchFamily="18" charset="0"/>
              </a:rPr>
              <a:t>.</a:t>
            </a:r>
          </a:p>
          <a:p>
            <a:pPr algn="just"/>
            <a:endParaRPr lang="id-ID" sz="2500" dirty="0">
              <a:latin typeface="Cambria" pitchFamily="18" charset="0"/>
            </a:endParaRPr>
          </a:p>
          <a:p>
            <a:pPr algn="just"/>
            <a:r>
              <a:rPr lang="id-ID" sz="2500" b="1" dirty="0">
                <a:latin typeface="Cambria" pitchFamily="18" charset="0"/>
              </a:rPr>
              <a:t>c. Analisis Naratif</a:t>
            </a:r>
          </a:p>
          <a:p>
            <a:pPr algn="just"/>
            <a:r>
              <a:rPr lang="id-ID" sz="2500" dirty="0">
                <a:latin typeface="Cambria" pitchFamily="18" charset="0"/>
              </a:rPr>
              <a:t>Teknik analisis data naratif pada penelitian kualitatif bertujuan untuk menganalisis atau meneliti mengenai kumpulan deskripsi suatu peristiwa atau fenomena yang terjadi, kemudian menyajikannya dengan bentuk narasi atau cerita. Contoh analisis naratif ini ialah mengenai kajian biografi.</a:t>
            </a:r>
            <a:endParaRPr lang="id-ID" sz="2500" dirty="0">
              <a:latin typeface="Cambria" pitchFamily="18" charset="0"/>
            </a:endParaRPr>
          </a:p>
        </p:txBody>
      </p:sp>
    </p:spTree>
    <p:extLst>
      <p:ext uri="{BB962C8B-B14F-4D97-AF65-F5344CB8AC3E}">
        <p14:creationId xmlns:p14="http://schemas.microsoft.com/office/powerpoint/2010/main" val="144230157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298448" y="1268760"/>
            <a:ext cx="8280920" cy="4524315"/>
          </a:xfrm>
          <a:prstGeom prst="rect">
            <a:avLst/>
          </a:prstGeom>
        </p:spPr>
        <p:txBody>
          <a:bodyPr wrap="square">
            <a:spAutoFit/>
          </a:bodyPr>
          <a:lstStyle/>
          <a:p>
            <a:pPr algn="just"/>
            <a:r>
              <a:rPr lang="id-ID" sz="2400" dirty="0" smtClean="0">
                <a:latin typeface="Cambria" pitchFamily="18" charset="0"/>
              </a:rPr>
              <a:t>Teknik </a:t>
            </a:r>
            <a:r>
              <a:rPr lang="id-ID" sz="2400" dirty="0">
                <a:latin typeface="Cambria" pitchFamily="18" charset="0"/>
              </a:rPr>
              <a:t>analisis data kuantitatif ialah teknik yang mengolah atau mengelola data-data bersifat angka-angka atau statistik. </a:t>
            </a:r>
            <a:endParaRPr lang="id-ID" sz="2400" dirty="0" smtClean="0">
              <a:latin typeface="Cambria" pitchFamily="18" charset="0"/>
            </a:endParaRPr>
          </a:p>
          <a:p>
            <a:pPr algn="just"/>
            <a:r>
              <a:rPr lang="id-ID" sz="2400" dirty="0" smtClean="0">
                <a:latin typeface="Cambria" pitchFamily="18" charset="0"/>
              </a:rPr>
              <a:t>Data-data </a:t>
            </a:r>
            <a:r>
              <a:rPr lang="id-ID" sz="2400" dirty="0">
                <a:latin typeface="Cambria" pitchFamily="18" charset="0"/>
              </a:rPr>
              <a:t>kuantitatif tersebut berupa survei, arsip data, peringkat, dan sebagainya.</a:t>
            </a:r>
          </a:p>
          <a:p>
            <a:pPr algn="just"/>
            <a:r>
              <a:rPr lang="id-ID" sz="2400" dirty="0" smtClean="0">
                <a:latin typeface="Cambria" pitchFamily="18" charset="0"/>
              </a:rPr>
              <a:t> </a:t>
            </a:r>
            <a:endParaRPr lang="id-ID" sz="2400" dirty="0">
              <a:latin typeface="Cambria" pitchFamily="18" charset="0"/>
            </a:endParaRPr>
          </a:p>
          <a:p>
            <a:pPr algn="just"/>
            <a:r>
              <a:rPr lang="id-ID" sz="2400" b="1" dirty="0">
                <a:latin typeface="Cambria" pitchFamily="18" charset="0"/>
              </a:rPr>
              <a:t>a. Statistik Deskriptif</a:t>
            </a:r>
          </a:p>
          <a:p>
            <a:pPr algn="just"/>
            <a:r>
              <a:rPr lang="id-ID" sz="2400" dirty="0" smtClean="0">
                <a:latin typeface="Cambria" pitchFamily="18" charset="0"/>
              </a:rPr>
              <a:t>Deskripsi </a:t>
            </a:r>
            <a:r>
              <a:rPr lang="id-ID" sz="2400" dirty="0">
                <a:latin typeface="Cambria" pitchFamily="18" charset="0"/>
              </a:rPr>
              <a:t>pada penelitian kuantitatif ialah menggambarkan data-data yang berupa angka-angka dengan deskripsi berdasarkan data tersebut secara jelas. Contoh penelitian mengenai analisis deskriptif kuantitatif ialah perhitungan data atau jumlah profesi</a:t>
            </a:r>
            <a:r>
              <a:rPr lang="id-ID" sz="2400" dirty="0" smtClean="0">
                <a:latin typeface="Cambria" pitchFamily="18" charset="0"/>
              </a:rPr>
              <a:t>, tingkat kepuasan pelanggan, dan lainnya</a:t>
            </a:r>
            <a:endParaRPr lang="id-ID" sz="2400" dirty="0">
              <a:latin typeface="Cambria" pitchFamily="18" charset="0"/>
            </a:endParaRPr>
          </a:p>
        </p:txBody>
      </p:sp>
      <p:sp>
        <p:nvSpPr>
          <p:cNvPr id="5" name="Rectangle 4"/>
          <p:cNvSpPr/>
          <p:nvPr/>
        </p:nvSpPr>
        <p:spPr>
          <a:xfrm>
            <a:off x="1331640" y="332656"/>
            <a:ext cx="6929076" cy="646331"/>
          </a:xfrm>
          <a:prstGeom prst="rect">
            <a:avLst/>
          </a:prstGeom>
        </p:spPr>
        <p:txBody>
          <a:bodyPr wrap="none">
            <a:spAutoFit/>
          </a:bodyPr>
          <a:lstStyle/>
          <a:p>
            <a:r>
              <a:rPr lang="id-ID" sz="3600" b="1" dirty="0" smtClean="0">
                <a:latin typeface="Cambria" pitchFamily="18" charset="0"/>
              </a:rPr>
              <a:t>Teknik </a:t>
            </a:r>
            <a:r>
              <a:rPr lang="id-ID" sz="3600" b="1" dirty="0">
                <a:latin typeface="Cambria" pitchFamily="18" charset="0"/>
              </a:rPr>
              <a:t>Analisis Data Kuantitatif</a:t>
            </a:r>
            <a:endParaRPr lang="id-ID" sz="3600" b="1" dirty="0">
              <a:latin typeface="Cambria" pitchFamily="18" charset="0"/>
            </a:endParaRPr>
          </a:p>
        </p:txBody>
      </p:sp>
    </p:spTree>
    <p:extLst>
      <p:ext uri="{BB962C8B-B14F-4D97-AF65-F5344CB8AC3E}">
        <p14:creationId xmlns:p14="http://schemas.microsoft.com/office/powerpoint/2010/main" val="374452566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95536" y="335846"/>
            <a:ext cx="8208912" cy="5693866"/>
          </a:xfrm>
          <a:prstGeom prst="rect">
            <a:avLst/>
          </a:prstGeom>
        </p:spPr>
        <p:txBody>
          <a:bodyPr wrap="square">
            <a:spAutoFit/>
          </a:bodyPr>
          <a:lstStyle/>
          <a:p>
            <a:pPr algn="just"/>
            <a:r>
              <a:rPr lang="id-ID" sz="2800" b="1" dirty="0">
                <a:latin typeface="Cambria" pitchFamily="18" charset="0"/>
              </a:rPr>
              <a:t>b. Statistik Inferensial</a:t>
            </a:r>
          </a:p>
          <a:p>
            <a:pPr algn="just"/>
            <a:r>
              <a:rPr lang="id-ID" sz="2800" dirty="0">
                <a:latin typeface="Cambria" pitchFamily="18" charset="0"/>
              </a:rPr>
              <a:t>Salah satu tugas statistik inferensial ialah menarik simpulan mengenai suatu variabel yang diteliti berdasarkan data yang diperoleh untuk digeneralisasikan pada populasi. Generalisasi pada penelitian kuantitatif ialah suatu cara pengambilan simpulan terhadap kelompok individu yang lebih luas jumlahnya berdasarkan data yang diperoleh dari sekelompok individu yang sedikit jumlahnya (Winarsunu, 2006:11).</a:t>
            </a:r>
          </a:p>
          <a:p>
            <a:pPr algn="just"/>
            <a:r>
              <a:rPr lang="id-ID" sz="2800" dirty="0">
                <a:latin typeface="Cambria" pitchFamily="18" charset="0"/>
              </a:rPr>
              <a:t>Pada statistik inferesial, bertujuan untuk menentukan sejauh mana data-data penelitian tersebut mewakili atau merepresentasikan populasi. </a:t>
            </a:r>
            <a:endParaRPr lang="id-ID" sz="2800" dirty="0">
              <a:latin typeface="Cambria" pitchFamily="18" charset="0"/>
            </a:endParaRPr>
          </a:p>
        </p:txBody>
      </p:sp>
    </p:spTree>
    <p:extLst>
      <p:ext uri="{BB962C8B-B14F-4D97-AF65-F5344CB8AC3E}">
        <p14:creationId xmlns:p14="http://schemas.microsoft.com/office/powerpoint/2010/main" val="16856129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467544" y="843676"/>
            <a:ext cx="8064896" cy="5016758"/>
          </a:xfrm>
          <a:prstGeom prst="rect">
            <a:avLst/>
          </a:prstGeom>
        </p:spPr>
        <p:txBody>
          <a:bodyPr wrap="square">
            <a:spAutoFit/>
          </a:bodyPr>
          <a:lstStyle/>
          <a:p>
            <a:pPr algn="just"/>
            <a:r>
              <a:rPr lang="id-ID" sz="3200" dirty="0">
                <a:latin typeface="Cambria" pitchFamily="18" charset="0"/>
              </a:rPr>
              <a:t>Statistik inferensial tidak dapat dilakukan dengan cara menggunakan metode dan teknik yang sama pada data yang berbeda. Penjelasannya ialah sebagai berikut.</a:t>
            </a:r>
          </a:p>
          <a:p>
            <a:pPr marL="514350" indent="-514350" algn="just">
              <a:buAutoNum type="arabicPeriod"/>
            </a:pPr>
            <a:r>
              <a:rPr lang="id-ID" sz="3200" dirty="0" smtClean="0">
                <a:latin typeface="Cambria" pitchFamily="18" charset="0"/>
              </a:rPr>
              <a:t>Data </a:t>
            </a:r>
            <a:r>
              <a:rPr lang="id-ID" sz="3200" dirty="0">
                <a:latin typeface="Cambria" pitchFamily="18" charset="0"/>
              </a:rPr>
              <a:t>nominal, menggunakan analisis </a:t>
            </a:r>
            <a:r>
              <a:rPr lang="id-ID" sz="3200" dirty="0" smtClean="0">
                <a:latin typeface="Cambria" pitchFamily="18" charset="0"/>
              </a:rPr>
              <a:t>kategori</a:t>
            </a:r>
          </a:p>
          <a:p>
            <a:pPr marL="514350" indent="-514350" algn="just">
              <a:buAutoNum type="arabicPeriod"/>
            </a:pPr>
            <a:r>
              <a:rPr lang="id-ID" sz="3200" dirty="0" smtClean="0">
                <a:latin typeface="Cambria" pitchFamily="18" charset="0"/>
              </a:rPr>
              <a:t>Data </a:t>
            </a:r>
            <a:r>
              <a:rPr lang="id-ID" sz="3200" dirty="0">
                <a:latin typeface="Cambria" pitchFamily="18" charset="0"/>
              </a:rPr>
              <a:t>ordinal, menggunakan </a:t>
            </a:r>
            <a:r>
              <a:rPr lang="id-ID" sz="3200" dirty="0" smtClean="0">
                <a:latin typeface="Cambria" pitchFamily="18" charset="0"/>
              </a:rPr>
              <a:t>non-parametrik</a:t>
            </a:r>
          </a:p>
          <a:p>
            <a:pPr marL="514350" indent="-514350" algn="just">
              <a:buAutoNum type="arabicPeriod"/>
            </a:pPr>
            <a:r>
              <a:rPr lang="id-ID" sz="3200" dirty="0" smtClean="0">
                <a:latin typeface="Cambria" pitchFamily="18" charset="0"/>
              </a:rPr>
              <a:t>Data </a:t>
            </a:r>
            <a:r>
              <a:rPr lang="id-ID" sz="3200" dirty="0">
                <a:latin typeface="Cambria" pitchFamily="18" charset="0"/>
              </a:rPr>
              <a:t>interval &amp; rasio, menggunakan parametrik.</a:t>
            </a:r>
            <a:endParaRPr lang="id-ID" sz="3200" dirty="0">
              <a:latin typeface="Cambria" pitchFamily="18" charset="0"/>
            </a:endParaRPr>
          </a:p>
        </p:txBody>
      </p:sp>
    </p:spTree>
    <p:extLst>
      <p:ext uri="{BB962C8B-B14F-4D97-AF65-F5344CB8AC3E}">
        <p14:creationId xmlns:p14="http://schemas.microsoft.com/office/powerpoint/2010/main" val="253122306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4920</TotalTime>
  <Words>1275</Words>
  <Application>Microsoft Office PowerPoint</Application>
  <PresentationFormat>On-screen Show (4:3)</PresentationFormat>
  <Paragraphs>114</Paragraphs>
  <Slides>19</Slides>
  <Notes>1</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Aswin</cp:lastModifiedBy>
  <cp:revision>580</cp:revision>
  <cp:lastPrinted>2017-04-16T14:44:29Z</cp:lastPrinted>
  <dcterms:created xsi:type="dcterms:W3CDTF">2010-04-18T12:06:30Z</dcterms:created>
  <dcterms:modified xsi:type="dcterms:W3CDTF">2021-09-01T07:41:48Z</dcterms:modified>
</cp:coreProperties>
</file>