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3" r:id="rId3"/>
    <p:sldId id="294" r:id="rId4"/>
    <p:sldId id="312" r:id="rId5"/>
    <p:sldId id="295" r:id="rId6"/>
    <p:sldId id="296" r:id="rId7"/>
    <p:sldId id="307" r:id="rId8"/>
    <p:sldId id="308" r:id="rId9"/>
    <p:sldId id="309" r:id="rId10"/>
    <p:sldId id="310" r:id="rId11"/>
    <p:sldId id="313" r:id="rId12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828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03135DE-8107-4CBD-A63C-6E0907416994}" type="datetimeFigureOut">
              <a:rPr lang="en-US"/>
              <a:pPr>
                <a:defRPr/>
              </a:pPr>
              <a:t>6/24/2020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F9D53FA-7CA2-4537-9496-DF44106B33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DD43F78-6330-47BF-8F37-0A3F6EE826F0}" type="datetimeFigureOut">
              <a:rPr lang="en-US"/>
              <a:pPr>
                <a:defRPr/>
              </a:pPr>
              <a:t>6/24/2020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DF0622F-53D6-4B58-8216-8B4744C3F2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09/07/2015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Perpajakan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18333-6FCB-4953-BDB1-DD2B316A21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8328281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09/07/2015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Perpajakan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08FEB-17BC-4BA0-9C55-FE71A7F784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9865249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09/07/2015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Perpajakan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C1AAB-5C47-4593-9851-C489D26047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4930761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09/07/2015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Perpajakan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40B0D-A713-464F-A1D1-4058880E06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4887525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09/07/2015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Perpajakan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CEC78-2BAA-462A-B67C-752CA6A2C9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7780780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09/07/2015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Perpajakan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F5BDA-D566-426F-A9AC-59CCEF2BC1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4064839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09/07/2015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Perpajakan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BC3EB-FC8A-4E4F-90DF-15BDA9C6B5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7933389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09/07/2015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Perpajakan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DE954-A378-484E-AD66-2943EBA29A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7684072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09/07/2015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Perpajakan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CB143-3FC8-4F50-9B1B-D38BF18832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9392703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09/07/2015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Perpajakan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9A0C5-A435-48AD-8258-672EE00559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9632610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09/07/2015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Perpajakan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CF4A1-DC92-40DE-8C98-DF6B1F315F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824824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id-ID"/>
              <a:t>09/07/2015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02 Perpajakan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3E35924-75BB-48D1-BC07-EFD8E167BA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381979"/>
            <a:ext cx="9144000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BAB </a:t>
            </a:r>
            <a:r>
              <a:rPr lang="en-US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10</a:t>
            </a:r>
            <a:endParaRPr lang="en-US" sz="4800" b="1" dirty="0"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Pajak</a:t>
            </a:r>
            <a:r>
              <a:rPr lang="en-US" sz="4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4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Penghasilan</a:t>
            </a:r>
            <a:r>
              <a:rPr lang="en-US" sz="4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4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Pasal</a:t>
            </a:r>
            <a:r>
              <a:rPr lang="en-US" sz="4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26</a:t>
            </a:r>
            <a:endParaRPr lang="en-US" sz="4800" b="1" dirty="0"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4099" name="Picture 2" descr="D:\Picture\logo ibi small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09/07/2015</a:t>
            </a:r>
            <a:endParaRPr lang="en-US" dirty="0"/>
          </a:p>
        </p:txBody>
      </p:sp>
      <p:sp>
        <p:nvSpPr>
          <p:cNvPr id="4101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57D5962-F2C6-447F-9A0D-E96E86107F37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Revisi</a:t>
            </a:r>
            <a:r>
              <a:rPr lang="en-US" dirty="0"/>
              <a:t> 0</a:t>
            </a:r>
            <a:r>
              <a:rPr lang="id-ID" dirty="0"/>
              <a:t>2</a:t>
            </a:r>
            <a:r>
              <a:rPr lang="en-US" dirty="0"/>
              <a:t> </a:t>
            </a:r>
            <a:r>
              <a:rPr lang="en-US" dirty="0" err="1"/>
              <a:t>Perpajakan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29600" cy="4111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l" eaLnBrk="1" hangingPunct="1"/>
            <a:r>
              <a:rPr lang="en-US" altLang="en-US" sz="2800" b="1" dirty="0" err="1" smtClean="0"/>
              <a:t>Sifat</a:t>
            </a:r>
            <a:r>
              <a:rPr lang="en-US" altLang="en-US" sz="2800" b="1" dirty="0" smtClean="0"/>
              <a:t> </a:t>
            </a:r>
            <a:r>
              <a:rPr lang="en-US" altLang="en-US" sz="2800" b="1" dirty="0" err="1" smtClean="0"/>
              <a:t>Pemotongan</a:t>
            </a:r>
            <a:endParaRPr lang="en-US" altLang="en-US" sz="2800" b="1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23528" y="620688"/>
            <a:ext cx="8229600" cy="591155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 eaLnBrk="1" hangingPunct="1"/>
            <a:r>
              <a:rPr lang="en-US" dirty="0" err="1"/>
              <a:t>Pemotongan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yang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ataudiperoleh</a:t>
            </a:r>
            <a:r>
              <a:rPr lang="en-US" dirty="0"/>
              <a:t> orang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LN yang </a:t>
            </a:r>
            <a:r>
              <a:rPr lang="en-US" dirty="0" err="1"/>
              <a:t>berubahstatus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WP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. </a:t>
            </a:r>
            <a:endParaRPr lang="en-US" dirty="0" smtClean="0"/>
          </a:p>
          <a:p>
            <a:pPr algn="just" eaLnBrk="1" hangingPunct="1"/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: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;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; </a:t>
            </a:r>
            <a:r>
              <a:rPr lang="en-US" dirty="0" err="1"/>
              <a:t>kantor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; </a:t>
            </a:r>
            <a:r>
              <a:rPr lang="en-US" dirty="0" err="1"/>
              <a:t>gedung</a:t>
            </a:r>
            <a:r>
              <a:rPr lang="en-US" dirty="0"/>
              <a:t> </a:t>
            </a:r>
            <a:r>
              <a:rPr lang="en-US" dirty="0" err="1"/>
              <a:t>kantor</a:t>
            </a:r>
            <a:r>
              <a:rPr lang="en-US" dirty="0"/>
              <a:t>; </a:t>
            </a:r>
            <a:endParaRPr lang="en-US" dirty="0" smtClean="0"/>
          </a:p>
          <a:p>
            <a:pPr algn="just" eaLnBrk="1" hangingPunct="1"/>
            <a:r>
              <a:rPr lang="en-US" dirty="0" err="1"/>
              <a:t>pabrik</a:t>
            </a:r>
            <a:r>
              <a:rPr lang="en-US" dirty="0"/>
              <a:t>; </a:t>
            </a:r>
            <a:r>
              <a:rPr lang="en-US" dirty="0" err="1"/>
              <a:t>bengkel</a:t>
            </a:r>
            <a:r>
              <a:rPr lang="en-US" dirty="0"/>
              <a:t>; </a:t>
            </a:r>
            <a:r>
              <a:rPr lang="en-US" dirty="0" err="1"/>
              <a:t>gudang</a:t>
            </a:r>
            <a:r>
              <a:rPr lang="en-US" dirty="0"/>
              <a:t>;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promosi</a:t>
            </a:r>
            <a:r>
              <a:rPr lang="en-US" dirty="0"/>
              <a:t> </a:t>
            </a:r>
            <a:r>
              <a:rPr lang="en-US" dirty="0" err="1"/>
              <a:t>danpenjualan</a:t>
            </a:r>
            <a:r>
              <a:rPr lang="en-US" dirty="0"/>
              <a:t>; </a:t>
            </a:r>
            <a:r>
              <a:rPr lang="en-US" dirty="0" err="1"/>
              <a:t>pertambangan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penggalian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;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pertambangan</a:t>
            </a:r>
            <a:r>
              <a:rPr lang="en-US" dirty="0"/>
              <a:t> </a:t>
            </a:r>
            <a:r>
              <a:rPr lang="en-US" dirty="0" err="1"/>
              <a:t>minyak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gas </a:t>
            </a:r>
            <a:r>
              <a:rPr lang="en-US" dirty="0" err="1"/>
              <a:t>bumi</a:t>
            </a:r>
            <a:r>
              <a:rPr lang="en-US" dirty="0"/>
              <a:t> (</a:t>
            </a:r>
            <a:r>
              <a:rPr lang="en-US" dirty="0" err="1"/>
              <a:t>LihatPasal</a:t>
            </a:r>
            <a:r>
              <a:rPr lang="en-US" dirty="0"/>
              <a:t> 2 </a:t>
            </a:r>
            <a:r>
              <a:rPr lang="en-US" dirty="0" err="1"/>
              <a:t>ayat</a:t>
            </a:r>
            <a:r>
              <a:rPr lang="en-US" dirty="0"/>
              <a:t> 5).</a:t>
            </a:r>
            <a:endParaRPr lang="en-US" altLang="en-US" sz="1400" u="sng" dirty="0" smtClean="0"/>
          </a:p>
          <a:p>
            <a:pPr eaLnBrk="1" hangingPunct="1">
              <a:buFontTx/>
              <a:buNone/>
            </a:pPr>
            <a:endParaRPr lang="en-US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97576758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pPr algn="l"/>
            <a:r>
              <a:rPr lang="en-US" dirty="0" err="1" smtClean="0"/>
              <a:t>Contoh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09/07/2015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02 Perpajakan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C40B0D-A713-464F-A1D1-4058880E06A5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0421119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4966320" cy="731168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l" eaLnBrk="1" hangingPunct="1"/>
            <a:r>
              <a:rPr lang="en-US" altLang="en-US" sz="3200" b="1" dirty="0" err="1" smtClean="0"/>
              <a:t>Pengertian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PPh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Pasal</a:t>
            </a:r>
            <a:r>
              <a:rPr lang="en-US" altLang="en-US" sz="3200" b="1" dirty="0" smtClean="0"/>
              <a:t> </a:t>
            </a:r>
            <a:r>
              <a:rPr lang="en-US" altLang="en-US" sz="3200" b="1" dirty="0" smtClean="0"/>
              <a:t>26</a:t>
            </a:r>
            <a:endParaRPr lang="en-US" altLang="en-US" sz="3200" b="1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38962" y="1916832"/>
            <a:ext cx="7391400" cy="417646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 eaLnBrk="1" hangingPunct="1"/>
            <a:r>
              <a:rPr lang="en-US" sz="2800" dirty="0" err="1"/>
              <a:t>PPh</a:t>
            </a:r>
            <a:r>
              <a:rPr lang="en-US" sz="2800" dirty="0"/>
              <a:t> </a:t>
            </a:r>
            <a:r>
              <a:rPr lang="en-US" sz="2800" dirty="0" err="1"/>
              <a:t>Pasal</a:t>
            </a:r>
            <a:r>
              <a:rPr lang="en-US" sz="2800" dirty="0"/>
              <a:t> 26 </a:t>
            </a:r>
            <a:r>
              <a:rPr lang="en-US" sz="2800" dirty="0" err="1"/>
              <a:t>mengatur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/>
              <a:t>pemotongan</a:t>
            </a:r>
            <a:r>
              <a:rPr lang="en-US" sz="2800" dirty="0"/>
              <a:t> </a:t>
            </a:r>
            <a:r>
              <a:rPr lang="en-US" sz="2800" dirty="0" err="1"/>
              <a:t>ataspenghasilan</a:t>
            </a:r>
            <a:r>
              <a:rPr lang="en-US" sz="2800" dirty="0"/>
              <a:t> yang </a:t>
            </a:r>
            <a:r>
              <a:rPr lang="en-US" sz="2800" dirty="0" err="1"/>
              <a:t>bersumber</a:t>
            </a:r>
            <a:r>
              <a:rPr lang="en-US" sz="2800" dirty="0"/>
              <a:t> di Indonesia yang </a:t>
            </a:r>
            <a:r>
              <a:rPr lang="en-US" sz="2800" dirty="0" err="1"/>
              <a:t>diterima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diperoleh</a:t>
            </a:r>
            <a:r>
              <a:rPr lang="en-US" sz="2800" dirty="0"/>
              <a:t> </a:t>
            </a:r>
            <a:r>
              <a:rPr lang="en-US" sz="2800" dirty="0" err="1"/>
              <a:t>wajib</a:t>
            </a:r>
            <a:r>
              <a:rPr lang="en-US" sz="2800" dirty="0"/>
              <a:t> </a:t>
            </a:r>
            <a:r>
              <a:rPr lang="en-US" sz="2800" dirty="0" err="1"/>
              <a:t>pajak</a:t>
            </a:r>
            <a:r>
              <a:rPr lang="en-US" sz="2800" dirty="0"/>
              <a:t> LN (</a:t>
            </a:r>
            <a:r>
              <a:rPr lang="en-US" sz="2800" dirty="0" err="1"/>
              <a:t>baik</a:t>
            </a:r>
            <a:r>
              <a:rPr lang="en-US" sz="2800" dirty="0"/>
              <a:t> </a:t>
            </a:r>
            <a:r>
              <a:rPr lang="en-US" sz="2800" dirty="0" err="1"/>
              <a:t>orangpribadi</a:t>
            </a:r>
            <a:r>
              <a:rPr lang="en-US" sz="2800" dirty="0"/>
              <a:t> </a:t>
            </a:r>
            <a:r>
              <a:rPr lang="en-US" sz="2800" dirty="0" err="1"/>
              <a:t>maupun</a:t>
            </a:r>
            <a:r>
              <a:rPr lang="en-US" sz="2800" dirty="0"/>
              <a:t> </a:t>
            </a:r>
            <a:r>
              <a:rPr lang="en-US" sz="2800" dirty="0" err="1"/>
              <a:t>badan</a:t>
            </a:r>
            <a:r>
              <a:rPr lang="en-US" sz="2800" dirty="0"/>
              <a:t>) </a:t>
            </a:r>
            <a:r>
              <a:rPr lang="en-US" sz="2800" dirty="0" err="1"/>
              <a:t>selain</a:t>
            </a:r>
            <a:r>
              <a:rPr lang="en-US" sz="2800" dirty="0"/>
              <a:t> </a:t>
            </a:r>
            <a:r>
              <a:rPr lang="en-US" sz="2800" dirty="0" err="1"/>
              <a:t>bentuk</a:t>
            </a:r>
            <a:r>
              <a:rPr lang="en-US" sz="2800" dirty="0"/>
              <a:t> </a:t>
            </a:r>
            <a:r>
              <a:rPr lang="en-US" sz="2800" dirty="0" err="1"/>
              <a:t>usaha</a:t>
            </a:r>
            <a:r>
              <a:rPr lang="en-US" sz="2800" dirty="0"/>
              <a:t> </a:t>
            </a:r>
            <a:r>
              <a:rPr lang="en-US" sz="2800" dirty="0" err="1" smtClean="0"/>
              <a:t>tetap</a:t>
            </a:r>
            <a:r>
              <a:rPr lang="en-US" sz="2800" dirty="0" smtClean="0"/>
              <a:t>.</a:t>
            </a:r>
          </a:p>
          <a:p>
            <a:pPr algn="l" eaLnBrk="1" hangingPunct="1"/>
            <a:endParaRPr lang="en-US" alt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l" eaLnBrk="1" hangingPunct="1"/>
            <a:r>
              <a:rPr lang="en-US" sz="2800" dirty="0" err="1"/>
              <a:t>Wajib</a:t>
            </a:r>
            <a:r>
              <a:rPr lang="en-US" sz="2800" dirty="0"/>
              <a:t> </a:t>
            </a:r>
            <a:r>
              <a:rPr lang="en-US" sz="2800" dirty="0" err="1"/>
              <a:t>Pajak</a:t>
            </a:r>
            <a:r>
              <a:rPr lang="en-US" sz="2800" dirty="0"/>
              <a:t>: </a:t>
            </a:r>
            <a:r>
              <a:rPr lang="en-US" sz="2800" dirty="0" err="1"/>
              <a:t>wajib</a:t>
            </a:r>
            <a:r>
              <a:rPr lang="en-US" sz="2800" dirty="0"/>
              <a:t> </a:t>
            </a:r>
            <a:r>
              <a:rPr lang="en-US" sz="2800" dirty="0" err="1"/>
              <a:t>pajak</a:t>
            </a:r>
            <a:r>
              <a:rPr lang="en-US" sz="2800" dirty="0"/>
              <a:t> LN (</a:t>
            </a:r>
            <a:r>
              <a:rPr lang="en-US" sz="2800" dirty="0" err="1"/>
              <a:t>baik</a:t>
            </a:r>
            <a:r>
              <a:rPr lang="en-US" sz="2800" dirty="0"/>
              <a:t> orang </a:t>
            </a:r>
            <a:r>
              <a:rPr lang="en-US" sz="2800" dirty="0" err="1"/>
              <a:t>pribadimaupun</a:t>
            </a:r>
            <a:r>
              <a:rPr lang="en-US" sz="2800" dirty="0"/>
              <a:t> </a:t>
            </a:r>
            <a:r>
              <a:rPr lang="en-US" sz="2800" dirty="0" err="1"/>
              <a:t>badan</a:t>
            </a:r>
            <a:r>
              <a:rPr lang="en-US" sz="2800" dirty="0"/>
              <a:t>) </a:t>
            </a:r>
            <a:r>
              <a:rPr lang="en-US" sz="2800" dirty="0" err="1"/>
              <a:t>selain</a:t>
            </a:r>
            <a:r>
              <a:rPr lang="en-US" sz="2800" dirty="0"/>
              <a:t> </a:t>
            </a:r>
            <a:r>
              <a:rPr lang="en-US" sz="2800" dirty="0" err="1"/>
              <a:t>bentuk</a:t>
            </a:r>
            <a:r>
              <a:rPr lang="en-US" sz="2800" dirty="0"/>
              <a:t> </a:t>
            </a:r>
            <a:r>
              <a:rPr lang="en-US" sz="2800" dirty="0" err="1"/>
              <a:t>usaha</a:t>
            </a:r>
            <a:r>
              <a:rPr lang="en-US" sz="2800" dirty="0"/>
              <a:t> </a:t>
            </a:r>
            <a:r>
              <a:rPr lang="en-US" sz="2800" dirty="0" err="1"/>
              <a:t>tetap</a:t>
            </a:r>
            <a:r>
              <a:rPr lang="en-US" sz="2800" dirty="0"/>
              <a:t> yang </a:t>
            </a:r>
            <a:r>
              <a:rPr lang="en-US" sz="2800" dirty="0" err="1"/>
              <a:t>menerima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memperoleh</a:t>
            </a:r>
            <a:r>
              <a:rPr lang="en-US" sz="2800" dirty="0"/>
              <a:t> </a:t>
            </a:r>
            <a:r>
              <a:rPr lang="en-US" sz="2800" dirty="0" err="1"/>
              <a:t>penghasilan</a:t>
            </a:r>
            <a:r>
              <a:rPr lang="en-US" sz="2800" dirty="0"/>
              <a:t>.</a:t>
            </a:r>
            <a:endParaRPr lang="en-US" altLang="en-US" sz="16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28771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3960440" cy="4873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US" sz="2000" b="1" dirty="0" err="1" smtClean="0"/>
              <a:t>Objek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Tarif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PPh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Pasal</a:t>
            </a:r>
            <a:r>
              <a:rPr lang="en-US" sz="2000" b="1" dirty="0" smtClean="0"/>
              <a:t> 26</a:t>
            </a:r>
            <a:endParaRPr lang="en-US" sz="2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23528" y="1340768"/>
            <a:ext cx="84249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Dividen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/>
              <a:t>termasuk</a:t>
            </a:r>
            <a:r>
              <a:rPr lang="en-US" dirty="0"/>
              <a:t> premium, </a:t>
            </a:r>
            <a:r>
              <a:rPr lang="en-US" dirty="0" err="1"/>
              <a:t>diskonto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imbalan</a:t>
            </a:r>
            <a:r>
              <a:rPr lang="en-US" dirty="0"/>
              <a:t> </a:t>
            </a:r>
            <a:r>
              <a:rPr lang="en-US" dirty="0" err="1"/>
              <a:t>sehubungandengan</a:t>
            </a:r>
            <a:r>
              <a:rPr lang="en-US" dirty="0"/>
              <a:t> </a:t>
            </a:r>
            <a:r>
              <a:rPr lang="en-US" dirty="0" err="1"/>
              <a:t>jaminan</a:t>
            </a:r>
            <a:r>
              <a:rPr lang="en-US" dirty="0"/>
              <a:t> </a:t>
            </a:r>
            <a:r>
              <a:rPr lang="en-US" dirty="0" err="1"/>
              <a:t>pengembalian</a:t>
            </a:r>
            <a:r>
              <a:rPr lang="en-US" dirty="0"/>
              <a:t> </a:t>
            </a:r>
            <a:r>
              <a:rPr lang="en-US" dirty="0" err="1"/>
              <a:t>utang</a:t>
            </a:r>
            <a:r>
              <a:rPr lang="en-US" dirty="0"/>
              <a:t>(Premium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suratobligasi</a:t>
            </a:r>
            <a:r>
              <a:rPr lang="en-US" dirty="0"/>
              <a:t> </a:t>
            </a:r>
            <a:r>
              <a:rPr lang="en-US" dirty="0" err="1"/>
              <a:t>dijual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nominalnya</a:t>
            </a:r>
            <a:r>
              <a:rPr lang="en-US" dirty="0"/>
              <a:t>, </a:t>
            </a:r>
            <a:r>
              <a:rPr lang="en-US" dirty="0" err="1"/>
              <a:t>diskonto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suratobligasi</a:t>
            </a:r>
            <a:r>
              <a:rPr lang="en-US" dirty="0"/>
              <a:t> </a:t>
            </a:r>
            <a:r>
              <a:rPr lang="en-US" dirty="0" err="1"/>
              <a:t>dibeli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nominalnya</a:t>
            </a:r>
            <a:r>
              <a:rPr lang="en-US" dirty="0" smtClean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royalti</a:t>
            </a:r>
            <a:r>
              <a:rPr lang="en-US" dirty="0"/>
              <a:t>, </a:t>
            </a:r>
            <a:r>
              <a:rPr lang="en-US" dirty="0" err="1"/>
              <a:t>sewa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lain </a:t>
            </a:r>
            <a:r>
              <a:rPr lang="en-US" dirty="0" err="1"/>
              <a:t>sehubungan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harta</a:t>
            </a:r>
            <a:r>
              <a:rPr lang="en-US" dirty="0" smtClean="0"/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imbalan</a:t>
            </a:r>
            <a:r>
              <a:rPr lang="en-US" dirty="0"/>
              <a:t> </a:t>
            </a:r>
            <a:r>
              <a:rPr lang="en-US" dirty="0" err="1"/>
              <a:t>sehubungan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, </a:t>
            </a:r>
            <a:r>
              <a:rPr lang="en-US" dirty="0" err="1"/>
              <a:t>pekerjaan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; 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hadiah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penghargaan</a:t>
            </a:r>
            <a:r>
              <a:rPr lang="en-US" dirty="0"/>
              <a:t>; 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pensiun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berkala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; 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premi</a:t>
            </a:r>
            <a:r>
              <a:rPr lang="en-US" dirty="0"/>
              <a:t> swap (</a:t>
            </a:r>
            <a:r>
              <a:rPr lang="en-US" dirty="0" err="1"/>
              <a:t>selisih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mahaluntuk</a:t>
            </a:r>
            <a:r>
              <a:rPr lang="en-US" dirty="0"/>
              <a:t> </a:t>
            </a:r>
            <a:r>
              <a:rPr lang="en-US" dirty="0" err="1"/>
              <a:t>dibeli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lindung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; 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Keran</a:t>
            </a:r>
            <a:r>
              <a:rPr lang="en-US" dirty="0" smtClean="0"/>
              <a:t> </a:t>
            </a:r>
            <a:r>
              <a:rPr lang="en-US" dirty="0" err="1" smtClean="0"/>
              <a:t>Pelunasan</a:t>
            </a:r>
            <a:r>
              <a:rPr lang="en-US" dirty="0" smtClean="0"/>
              <a:t> </a:t>
            </a:r>
            <a:r>
              <a:rPr lang="en-US" dirty="0" err="1" smtClean="0"/>
              <a:t>Utang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763688" y="5229200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PPh</a:t>
            </a:r>
            <a:r>
              <a:rPr lang="en-US" b="1" dirty="0"/>
              <a:t> </a:t>
            </a:r>
            <a:r>
              <a:rPr lang="en-US" b="1" dirty="0" err="1"/>
              <a:t>pasal</a:t>
            </a:r>
            <a:r>
              <a:rPr lang="en-US" b="1" dirty="0"/>
              <a:t> 26 = 20% X </a:t>
            </a:r>
            <a:r>
              <a:rPr lang="en-US" b="1" dirty="0" err="1"/>
              <a:t>Penghasilan</a:t>
            </a:r>
            <a:r>
              <a:rPr lang="en-US" b="1" dirty="0"/>
              <a:t> </a:t>
            </a:r>
            <a:r>
              <a:rPr lang="en-US" b="1" dirty="0" err="1"/>
              <a:t>Bruto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459209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090464" cy="4873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l" eaLnBrk="1" hangingPunct="1"/>
            <a:r>
              <a:rPr lang="en-US" altLang="en-US" sz="1800" b="1" dirty="0" err="1" smtClean="0"/>
              <a:t>Contoh</a:t>
            </a:r>
            <a:endParaRPr lang="en-US" altLang="en-US" sz="1800" b="1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0674" y="1052736"/>
            <a:ext cx="8229600" cy="44672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badan</a:t>
            </a:r>
            <a:r>
              <a:rPr lang="en-US" sz="2400" dirty="0"/>
              <a:t> </a:t>
            </a:r>
            <a:r>
              <a:rPr lang="en-US" sz="2400" dirty="0" err="1"/>
              <a:t>subjek</a:t>
            </a:r>
            <a:r>
              <a:rPr lang="en-US" sz="2400" dirty="0"/>
              <a:t> </a:t>
            </a:r>
            <a:r>
              <a:rPr lang="en-US" sz="2400" dirty="0" err="1"/>
              <a:t>pajak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negeri</a:t>
            </a:r>
            <a:r>
              <a:rPr lang="en-US" sz="2400" dirty="0"/>
              <a:t> </a:t>
            </a:r>
            <a:r>
              <a:rPr lang="en-US" sz="2400" dirty="0" err="1"/>
              <a:t>membayarkan</a:t>
            </a:r>
            <a:r>
              <a:rPr lang="en-US" sz="2400" dirty="0"/>
              <a:t> </a:t>
            </a:r>
            <a:r>
              <a:rPr lang="en-US" sz="2400" dirty="0" smtClean="0"/>
              <a:t>royalty </a:t>
            </a:r>
            <a:r>
              <a:rPr lang="en-US" sz="2400" dirty="0" err="1" smtClean="0"/>
              <a:t>sebesar</a:t>
            </a:r>
            <a:r>
              <a:rPr lang="en-US" sz="2400" dirty="0" smtClean="0"/>
              <a:t> </a:t>
            </a:r>
            <a:r>
              <a:rPr lang="en-US" sz="2400" dirty="0"/>
              <a:t>Rp100.000.000,00 (</a:t>
            </a:r>
            <a:r>
              <a:rPr lang="en-US" sz="2400" dirty="0" err="1"/>
              <a:t>seratus</a:t>
            </a:r>
            <a:r>
              <a:rPr lang="en-US" sz="2400" dirty="0"/>
              <a:t> </a:t>
            </a:r>
            <a:r>
              <a:rPr lang="en-US" sz="2400" dirty="0" err="1"/>
              <a:t>juta</a:t>
            </a:r>
            <a:r>
              <a:rPr lang="en-US" sz="2400" dirty="0"/>
              <a:t> rupiah)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WajibPajak</a:t>
            </a:r>
            <a:r>
              <a:rPr lang="en-US" sz="2400" dirty="0"/>
              <a:t> </a:t>
            </a:r>
            <a:r>
              <a:rPr lang="en-US" sz="2400" dirty="0" err="1"/>
              <a:t>luar</a:t>
            </a:r>
            <a:r>
              <a:rPr lang="en-US" sz="2400" dirty="0"/>
              <a:t> </a:t>
            </a:r>
            <a:r>
              <a:rPr lang="en-US" sz="2400" dirty="0" err="1"/>
              <a:t>negeri</a:t>
            </a:r>
            <a:r>
              <a:rPr lang="en-US" sz="2400" dirty="0"/>
              <a:t>, </a:t>
            </a:r>
            <a:r>
              <a:rPr lang="en-US" sz="2400" dirty="0" err="1"/>
              <a:t>subjek</a:t>
            </a:r>
            <a:r>
              <a:rPr lang="en-US" sz="2400" dirty="0"/>
              <a:t> </a:t>
            </a:r>
            <a:r>
              <a:rPr lang="en-US" sz="2400" dirty="0" err="1"/>
              <a:t>pajak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negeri</a:t>
            </a:r>
            <a:r>
              <a:rPr lang="en-US" sz="2400" dirty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berkewajiban</a:t>
            </a:r>
            <a:r>
              <a:rPr lang="en-US" sz="2400" dirty="0" smtClean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memotong</a:t>
            </a:r>
            <a:r>
              <a:rPr lang="en-US" sz="2400" dirty="0"/>
              <a:t> </a:t>
            </a:r>
            <a:r>
              <a:rPr lang="en-US" sz="2400" dirty="0" err="1"/>
              <a:t>Pajak</a:t>
            </a:r>
            <a:r>
              <a:rPr lang="en-US" sz="2400" dirty="0"/>
              <a:t> </a:t>
            </a:r>
            <a:r>
              <a:rPr lang="en-US" sz="2400" dirty="0" err="1"/>
              <a:t>Penghasilan</a:t>
            </a:r>
            <a:r>
              <a:rPr lang="en-US" sz="2400" dirty="0"/>
              <a:t> </a:t>
            </a:r>
            <a:r>
              <a:rPr lang="en-US" sz="2400" dirty="0" err="1"/>
              <a:t>sebesar</a:t>
            </a:r>
            <a:r>
              <a:rPr lang="en-US" sz="2400" dirty="0"/>
              <a:t> 20% (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puluh</a:t>
            </a:r>
            <a:r>
              <a:rPr lang="en-US" sz="2400" dirty="0"/>
              <a:t> </a:t>
            </a:r>
            <a:r>
              <a:rPr lang="en-US" sz="2400" dirty="0" err="1"/>
              <a:t>persen</a:t>
            </a:r>
            <a:r>
              <a:rPr lang="en-US" sz="2400" dirty="0"/>
              <a:t>) </a:t>
            </a:r>
            <a:r>
              <a:rPr lang="en-US" sz="2400" dirty="0" err="1"/>
              <a:t>dari</a:t>
            </a:r>
            <a:r>
              <a:rPr lang="en-US" sz="2400" dirty="0"/>
              <a:t> Rp100.000.000,00 (</a:t>
            </a:r>
            <a:r>
              <a:rPr lang="en-US" sz="2400" dirty="0" err="1"/>
              <a:t>seratus</a:t>
            </a:r>
            <a:r>
              <a:rPr lang="en-US" sz="2400" dirty="0"/>
              <a:t> </a:t>
            </a:r>
            <a:r>
              <a:rPr lang="en-US" sz="2400" dirty="0" err="1"/>
              <a:t>juta</a:t>
            </a:r>
            <a:r>
              <a:rPr lang="en-US" sz="2400" dirty="0"/>
              <a:t> rupiah</a:t>
            </a:r>
            <a:r>
              <a:rPr lang="en-US" sz="2400" dirty="0" smtClean="0"/>
              <a:t>).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400" dirty="0" err="1" smtClean="0"/>
              <a:t>Seorang</a:t>
            </a:r>
            <a:r>
              <a:rPr lang="en-US" sz="2400" dirty="0" smtClean="0"/>
              <a:t> </a:t>
            </a:r>
            <a:r>
              <a:rPr lang="en-US" sz="2400" dirty="0" err="1"/>
              <a:t>atlet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luar</a:t>
            </a:r>
            <a:r>
              <a:rPr lang="en-US" sz="2400" dirty="0"/>
              <a:t> </a:t>
            </a:r>
            <a:r>
              <a:rPr lang="en-US" sz="2400" dirty="0" err="1"/>
              <a:t>negeri</a:t>
            </a:r>
            <a:r>
              <a:rPr lang="en-US" sz="2400" dirty="0"/>
              <a:t> yang </a:t>
            </a:r>
            <a:r>
              <a:rPr lang="en-US" sz="2400" dirty="0" err="1"/>
              <a:t>ikut</a:t>
            </a:r>
            <a:r>
              <a:rPr lang="en-US" sz="2400" dirty="0"/>
              <a:t> </a:t>
            </a:r>
            <a:r>
              <a:rPr lang="en-US" sz="2400" dirty="0" err="1"/>
              <a:t>mengambil</a:t>
            </a:r>
            <a:r>
              <a:rPr lang="en-US" sz="2400" dirty="0"/>
              <a:t>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/>
              <a:t>perlombaan</a:t>
            </a:r>
            <a:r>
              <a:rPr lang="en-US" sz="2400" dirty="0"/>
              <a:t> </a:t>
            </a:r>
            <a:r>
              <a:rPr lang="en-US" sz="2400" dirty="0" err="1"/>
              <a:t>lari</a:t>
            </a:r>
            <a:r>
              <a:rPr lang="en-US" sz="2400" dirty="0"/>
              <a:t> </a:t>
            </a:r>
            <a:r>
              <a:rPr lang="en-US" sz="2400" dirty="0" err="1"/>
              <a:t>maraton</a:t>
            </a:r>
            <a:r>
              <a:rPr lang="en-US" sz="2400" dirty="0"/>
              <a:t> di Indonesia </a:t>
            </a:r>
            <a:r>
              <a:rPr lang="en-US" sz="2400" dirty="0" err="1" smtClean="0"/>
              <a:t>kemudian</a:t>
            </a:r>
            <a:r>
              <a:rPr lang="en-US" sz="2400" dirty="0" smtClean="0"/>
              <a:t> </a:t>
            </a:r>
            <a:r>
              <a:rPr lang="en-US" sz="2400" dirty="0" err="1" smtClean="0"/>
              <a:t>merebut</a:t>
            </a:r>
            <a:r>
              <a:rPr lang="en-US" sz="2400" dirty="0" smtClean="0"/>
              <a:t> </a:t>
            </a:r>
            <a:r>
              <a:rPr lang="en-US" sz="2400" dirty="0" err="1"/>
              <a:t>hadiah</a:t>
            </a:r>
            <a:r>
              <a:rPr lang="en-US" sz="2400" dirty="0"/>
              <a:t> </a:t>
            </a:r>
            <a:r>
              <a:rPr lang="en-US" sz="2400" dirty="0" err="1"/>
              <a:t>uang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hadiah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 smtClean="0"/>
              <a:t>dikenai</a:t>
            </a:r>
            <a:r>
              <a:rPr lang="en-US" sz="2400" dirty="0" smtClean="0"/>
              <a:t> </a:t>
            </a:r>
            <a:r>
              <a:rPr lang="en-US" sz="2400" dirty="0" err="1" smtClean="0"/>
              <a:t>pemotongan</a:t>
            </a:r>
            <a:r>
              <a:rPr lang="en-US" sz="2400" dirty="0" smtClean="0"/>
              <a:t> </a:t>
            </a:r>
            <a:r>
              <a:rPr lang="en-US" sz="2400" dirty="0" err="1"/>
              <a:t>Pajak</a:t>
            </a:r>
            <a:r>
              <a:rPr lang="en-US" sz="2400" dirty="0"/>
              <a:t> </a:t>
            </a:r>
            <a:r>
              <a:rPr lang="en-US" sz="2400" dirty="0" err="1"/>
              <a:t>Penghasilan</a:t>
            </a:r>
            <a:r>
              <a:rPr lang="en-US" sz="2400" dirty="0"/>
              <a:t> </a:t>
            </a:r>
            <a:r>
              <a:rPr lang="en-US" sz="2400" dirty="0" err="1"/>
              <a:t>sebesar</a:t>
            </a:r>
            <a:r>
              <a:rPr lang="en-US" sz="2400" dirty="0"/>
              <a:t> 20% (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 smtClean="0"/>
              <a:t>puluh</a:t>
            </a:r>
            <a:r>
              <a:rPr lang="en-US" sz="2400" dirty="0" smtClean="0"/>
              <a:t> </a:t>
            </a:r>
            <a:r>
              <a:rPr lang="en-US" sz="2400" dirty="0" err="1" smtClean="0"/>
              <a:t>persen</a:t>
            </a:r>
            <a:r>
              <a:rPr lang="en-US" sz="2400" dirty="0"/>
              <a:t>)</a:t>
            </a:r>
            <a:endParaRPr lang="en-US" alt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400413276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sz="3200" b="1" dirty="0" err="1"/>
              <a:t>Obyek</a:t>
            </a:r>
            <a:r>
              <a:rPr lang="en-US" sz="3200" b="1" dirty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tarif</a:t>
            </a:r>
            <a:r>
              <a:rPr lang="en-US" sz="3200" b="1" dirty="0"/>
              <a:t> </a:t>
            </a:r>
            <a:r>
              <a:rPr lang="en-US" sz="3200" b="1" dirty="0" err="1"/>
              <a:t>PPh</a:t>
            </a:r>
            <a:r>
              <a:rPr lang="en-US" sz="3200" b="1" dirty="0"/>
              <a:t> </a:t>
            </a:r>
            <a:r>
              <a:rPr lang="en-US" sz="3200" b="1" dirty="0" err="1"/>
              <a:t>Pasal</a:t>
            </a:r>
            <a:r>
              <a:rPr lang="en-US" sz="3200" b="1" dirty="0"/>
              <a:t> 26</a:t>
            </a:r>
            <a:endParaRPr lang="en-US" sz="14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08721"/>
            <a:ext cx="8229600" cy="4320480"/>
          </a:xfrm>
        </p:spPr>
        <p:txBody>
          <a:bodyPr/>
          <a:lstStyle/>
          <a:p>
            <a:r>
              <a:rPr lang="fi-FI" dirty="0"/>
              <a:t>Tarif 20% dari perkiraan penghasilan neto</a:t>
            </a:r>
            <a:r>
              <a:rPr lang="fi-FI" dirty="0" smtClean="0"/>
              <a:t>:</a:t>
            </a:r>
          </a:p>
          <a:p>
            <a:pPr lvl="1"/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pengalihan</a:t>
            </a:r>
            <a:r>
              <a:rPr lang="en-US" dirty="0"/>
              <a:t> </a:t>
            </a:r>
            <a:r>
              <a:rPr lang="en-US" dirty="0" err="1"/>
              <a:t>harta</a:t>
            </a:r>
            <a:r>
              <a:rPr lang="en-US" dirty="0"/>
              <a:t> di Indonesia, </a:t>
            </a:r>
            <a:r>
              <a:rPr lang="en-US" dirty="0" err="1"/>
              <a:t>kecuali</a:t>
            </a:r>
            <a:r>
              <a:rPr lang="en-US" dirty="0"/>
              <a:t> yang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4 </a:t>
            </a:r>
            <a:r>
              <a:rPr lang="en-US" dirty="0" err="1"/>
              <a:t>ayat</a:t>
            </a:r>
            <a:r>
              <a:rPr lang="en-US" dirty="0"/>
              <a:t> (2), yang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 smtClean="0"/>
              <a:t>ataudi</a:t>
            </a:r>
            <a:r>
              <a:rPr lang="en-US" dirty="0" smtClean="0"/>
              <a:t> </a:t>
            </a:r>
            <a:r>
              <a:rPr lang="en-US" dirty="0" err="1" smtClean="0"/>
              <a:t>peroleh</a:t>
            </a:r>
            <a:r>
              <a:rPr lang="en-US" dirty="0" smtClean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LN </a:t>
            </a:r>
            <a:r>
              <a:rPr lang="en-US" dirty="0" err="1"/>
              <a:t>selain</a:t>
            </a:r>
            <a:r>
              <a:rPr lang="en-US" dirty="0"/>
              <a:t> BUT di </a:t>
            </a:r>
            <a:r>
              <a:rPr lang="en-US" dirty="0" smtClean="0"/>
              <a:t>Indonesia</a:t>
            </a:r>
          </a:p>
          <a:p>
            <a:pPr lvl="1"/>
            <a:r>
              <a:rPr lang="en-US" dirty="0" err="1"/>
              <a:t>Premi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yang </a:t>
            </a:r>
            <a:r>
              <a:rPr lang="en-US" dirty="0" err="1"/>
              <a:t>dibayarkan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pengalihan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18 </a:t>
            </a:r>
            <a:r>
              <a:rPr lang="en-US" dirty="0" err="1"/>
              <a:t>ayat</a:t>
            </a:r>
            <a:r>
              <a:rPr lang="en-US" dirty="0"/>
              <a:t> (3c</a:t>
            </a:r>
            <a:r>
              <a:rPr lang="en-US" dirty="0" smtClean="0"/>
              <a:t>).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51520" y="5267456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PPh pasal 26 = 20% dari Perkiraan Penghasilan Netto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5675043"/>
            <a:ext cx="8507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Catatan: Perkiraan Penghasilan Netto ditetapkan oleh Menkeu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18318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sz="3200" dirty="0" err="1"/>
              <a:t>Obyek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tarif</a:t>
            </a:r>
            <a:r>
              <a:rPr lang="en-US" sz="3200" dirty="0"/>
              <a:t> </a:t>
            </a:r>
            <a:r>
              <a:rPr lang="en-US" sz="3200" dirty="0" err="1"/>
              <a:t>pajak</a:t>
            </a:r>
            <a:endParaRPr lang="en-US" sz="1400" b="1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6136" y="980728"/>
            <a:ext cx="8229600" cy="53641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/>
              <a:t>Kena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sesudah</a:t>
            </a:r>
            <a:r>
              <a:rPr lang="en-US" dirty="0"/>
              <a:t> </a:t>
            </a:r>
            <a:r>
              <a:rPr lang="en-US" dirty="0" err="1"/>
              <a:t>dikurangi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di Indonesia </a:t>
            </a:r>
            <a:r>
              <a:rPr lang="en-US" dirty="0" err="1"/>
              <a:t>dikenai</a:t>
            </a:r>
            <a:r>
              <a:rPr lang="en-US" dirty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</a:t>
            </a:r>
            <a:r>
              <a:rPr lang="en-US" dirty="0"/>
              <a:t>20% (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 </a:t>
            </a:r>
            <a:r>
              <a:rPr lang="en-US" dirty="0" err="1"/>
              <a:t>persen</a:t>
            </a:r>
            <a:r>
              <a:rPr lang="en-US" dirty="0"/>
              <a:t>), </a:t>
            </a:r>
            <a:r>
              <a:rPr lang="en-US" dirty="0" err="1"/>
              <a:t>kecuali</a:t>
            </a:r>
            <a:r>
              <a:rPr lang="en-US" dirty="0"/>
              <a:t> </a:t>
            </a:r>
            <a:r>
              <a:rPr lang="en-US" dirty="0" err="1" smtClean="0"/>
              <a:t>penghasilan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/>
              <a:t>ditanamkan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di Indonesia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b="1" dirty="0" err="1"/>
              <a:t>PPh</a:t>
            </a:r>
            <a:r>
              <a:rPr lang="en-US" b="1" dirty="0"/>
              <a:t> </a:t>
            </a:r>
            <a:r>
              <a:rPr lang="en-US" b="1" dirty="0" err="1"/>
              <a:t>pasal</a:t>
            </a:r>
            <a:r>
              <a:rPr lang="en-US" b="1" dirty="0"/>
              <a:t> 26 = PKP BUT – </a:t>
            </a:r>
            <a:r>
              <a:rPr lang="en-US" b="1" dirty="0" err="1"/>
              <a:t>PPh</a:t>
            </a:r>
            <a:r>
              <a:rPr lang="en-US" b="1" dirty="0"/>
              <a:t> </a:t>
            </a:r>
            <a:r>
              <a:rPr lang="en-US" b="1" dirty="0" err="1"/>
              <a:t>Terutang</a:t>
            </a:r>
            <a:r>
              <a:rPr lang="en-US" b="1" dirty="0"/>
              <a:t> X 20%</a:t>
            </a:r>
            <a:endParaRPr lang="en-US" sz="1800" b="1" dirty="0"/>
          </a:p>
          <a:p>
            <a:pPr marL="609600" indent="-609600" eaLnBrk="1" hangingPunct="1">
              <a:buFontTx/>
              <a:buNone/>
            </a:pPr>
            <a:endParaRPr lang="en-US" altLang="en-US" sz="1800" dirty="0" smtClean="0"/>
          </a:p>
          <a:p>
            <a:pPr marL="609600" indent="-609600" eaLnBrk="1" hangingPunct="1"/>
            <a:endParaRPr lang="en-US" alt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40605162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/>
          <a:lstStyle/>
          <a:p>
            <a:pPr algn="l" eaLnBrk="1" hangingPunct="1"/>
            <a:r>
              <a:rPr lang="en-US" altLang="en-US" sz="4800" b="1" dirty="0" err="1" smtClean="0"/>
              <a:t>Contoh</a:t>
            </a:r>
            <a:endParaRPr lang="en-US" altLang="en-US" sz="4800" b="1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0729"/>
            <a:ext cx="8229600" cy="533380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sz="2800" dirty="0"/>
              <a:t>PKP BUT di Indonesia 2009 </a:t>
            </a:r>
            <a:r>
              <a:rPr lang="it-IT" sz="2800" dirty="0" smtClean="0"/>
              <a:t>      Rp 17.500.000.000,00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err="1"/>
              <a:t>Pajak</a:t>
            </a:r>
            <a:r>
              <a:rPr lang="en-US" sz="2800" dirty="0"/>
              <a:t> </a:t>
            </a:r>
            <a:r>
              <a:rPr lang="en-US" sz="2800" dirty="0" err="1"/>
              <a:t>Penghasilan</a:t>
            </a:r>
            <a:r>
              <a:rPr lang="en-US" sz="2800" dirty="0"/>
              <a:t>: 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/>
              <a:t>28% x </a:t>
            </a:r>
            <a:r>
              <a:rPr lang="en-US" sz="2800" dirty="0" err="1" smtClean="0"/>
              <a:t>Rp</a:t>
            </a:r>
            <a:r>
              <a:rPr lang="en-US" sz="2800" dirty="0" smtClean="0"/>
              <a:t> 17.500.000.000,00    </a:t>
            </a:r>
            <a:r>
              <a:rPr lang="en-US" sz="2800" dirty="0" err="1" smtClean="0"/>
              <a:t>Rp</a:t>
            </a:r>
            <a:r>
              <a:rPr lang="en-US" sz="2800" dirty="0" smtClean="0"/>
              <a:t>   4.900.000.000,00 (-)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/>
              <a:t>PKP </a:t>
            </a:r>
            <a:r>
              <a:rPr lang="en-US" sz="2800" dirty="0" err="1"/>
              <a:t>setelah</a:t>
            </a:r>
            <a:r>
              <a:rPr lang="en-US" sz="2800" dirty="0"/>
              <a:t> </a:t>
            </a:r>
            <a:r>
              <a:rPr lang="en-US" sz="2800" dirty="0" err="1" smtClean="0"/>
              <a:t>pajak</a:t>
            </a:r>
            <a:r>
              <a:rPr lang="en-US" sz="2800" dirty="0" smtClean="0"/>
              <a:t>                       </a:t>
            </a:r>
            <a:r>
              <a:rPr lang="en-US" sz="2800" dirty="0" err="1" smtClean="0"/>
              <a:t>Rp</a:t>
            </a:r>
            <a:r>
              <a:rPr lang="en-US" sz="2800" dirty="0" smtClean="0"/>
              <a:t> 12.600.000.000,00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err="1"/>
              <a:t>PPh</a:t>
            </a:r>
            <a:r>
              <a:rPr lang="en-US" sz="2800" dirty="0"/>
              <a:t> </a:t>
            </a:r>
            <a:r>
              <a:rPr lang="en-US" sz="2800" dirty="0" err="1"/>
              <a:t>Pasal</a:t>
            </a:r>
            <a:r>
              <a:rPr lang="en-US" sz="2800" dirty="0"/>
              <a:t> 26 </a:t>
            </a:r>
            <a:r>
              <a:rPr lang="en-US" sz="2800" dirty="0" err="1"/>
              <a:t>terutang</a:t>
            </a:r>
            <a:r>
              <a:rPr lang="en-US" sz="2800" dirty="0"/>
              <a:t>: 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/>
              <a:t>20% x Rp12.600.000.000 = </a:t>
            </a:r>
            <a:r>
              <a:rPr lang="en-US" sz="2800" dirty="0" smtClean="0"/>
              <a:t>      </a:t>
            </a:r>
            <a:r>
              <a:rPr lang="en-US" sz="2800" dirty="0" err="1" smtClean="0"/>
              <a:t>Rp</a:t>
            </a:r>
            <a:r>
              <a:rPr lang="en-US" sz="2800" dirty="0" smtClean="0"/>
              <a:t>    2.520.000.000,00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b="1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 err="1"/>
              <a:t>Apabila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penghasilan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setelah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pajak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sebesar</a:t>
            </a:r>
            <a:r>
              <a:rPr lang="en-US" altLang="en-US" sz="2400" dirty="0"/>
              <a:t> </a:t>
            </a:r>
            <a:r>
              <a:rPr lang="en-US" altLang="en-US" sz="2400" dirty="0" smtClean="0"/>
              <a:t>Rp12.600.000.000,00 </a:t>
            </a:r>
            <a:r>
              <a:rPr lang="en-US" altLang="en-US" sz="2400" dirty="0" err="1" smtClean="0"/>
              <a:t>tersebut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ditanamkan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kembali</a:t>
            </a:r>
            <a:r>
              <a:rPr lang="en-US" altLang="en-US" sz="2400" dirty="0"/>
              <a:t> di Indonesia </a:t>
            </a:r>
            <a:r>
              <a:rPr lang="en-US" altLang="en-US" sz="2400" dirty="0" err="1"/>
              <a:t>sesuai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atau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berdasarkan</a:t>
            </a:r>
            <a:r>
              <a:rPr lang="en-US" altLang="en-US" sz="2400" dirty="0" smtClean="0"/>
              <a:t>  </a:t>
            </a:r>
            <a:r>
              <a:rPr lang="en-US" altLang="en-US" sz="2400" dirty="0" err="1"/>
              <a:t>Peraturan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Menkeu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atas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penghasilan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tersebut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tidak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dipotong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pajak</a:t>
            </a:r>
            <a:r>
              <a:rPr lang="en-US" altLang="en-US" sz="2400" dirty="0"/>
              <a:t>.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28267015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l" eaLnBrk="1" hangingPunct="1"/>
            <a:r>
              <a:rPr lang="en-US" sz="3600" dirty="0" err="1"/>
              <a:t>Syarat</a:t>
            </a:r>
            <a:r>
              <a:rPr lang="en-US" sz="3600" dirty="0"/>
              <a:t> </a:t>
            </a:r>
            <a:r>
              <a:rPr lang="en-US" sz="3600" dirty="0" err="1"/>
              <a:t>penanaman</a:t>
            </a:r>
            <a:r>
              <a:rPr lang="en-US" sz="3600" dirty="0"/>
              <a:t> </a:t>
            </a:r>
            <a:r>
              <a:rPr lang="en-US" sz="3600" dirty="0" err="1"/>
              <a:t>kembali</a:t>
            </a:r>
            <a:endParaRPr lang="en-US" altLang="en-US" sz="1400" b="1" dirty="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836713"/>
            <a:ext cx="8229600" cy="482453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bentuk</a:t>
            </a:r>
            <a:r>
              <a:rPr lang="en-US" sz="2800" dirty="0"/>
              <a:t> </a:t>
            </a:r>
            <a:r>
              <a:rPr lang="en-US" sz="2800" dirty="0" err="1"/>
              <a:t>penyertaan</a:t>
            </a:r>
            <a:r>
              <a:rPr lang="en-US" sz="2800" dirty="0"/>
              <a:t> </a:t>
            </a:r>
            <a:r>
              <a:rPr lang="en-US" sz="2400" dirty="0"/>
              <a:t>modal</a:t>
            </a:r>
            <a:r>
              <a:rPr lang="en-US" sz="2800" dirty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</a:t>
            </a:r>
            <a:r>
              <a:rPr lang="en-US" sz="2800" dirty="0"/>
              <a:t>yang </a:t>
            </a:r>
            <a:r>
              <a:rPr lang="en-US" sz="2800" dirty="0" err="1"/>
              <a:t>didirikan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berkedudukan</a:t>
            </a:r>
            <a:r>
              <a:rPr lang="en-US" sz="2800" dirty="0"/>
              <a:t> </a:t>
            </a:r>
            <a:r>
              <a:rPr lang="en-US" sz="2800" dirty="0" smtClean="0"/>
              <a:t>di Indonesia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pendiri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peserta</a:t>
            </a:r>
            <a:r>
              <a:rPr lang="en-US" sz="2800" dirty="0"/>
              <a:t> </a:t>
            </a:r>
            <a:r>
              <a:rPr lang="en-US" sz="2800" dirty="0" err="1" smtClean="0"/>
              <a:t>pendiri</a:t>
            </a:r>
            <a:endParaRPr lang="en-US" sz="1200" dirty="0" smtClean="0"/>
          </a:p>
          <a:p>
            <a:pPr eaLnBrk="1" hangingPunct="1"/>
            <a:r>
              <a:rPr lang="en-US" sz="2800" dirty="0" err="1"/>
              <a:t>Penanaman</a:t>
            </a:r>
            <a:r>
              <a:rPr lang="en-US" sz="2800" dirty="0"/>
              <a:t> </a:t>
            </a:r>
            <a:r>
              <a:rPr lang="en-US" sz="2800" dirty="0" err="1"/>
              <a:t>kembali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tahun</a:t>
            </a:r>
            <a:r>
              <a:rPr lang="en-US" sz="2800" dirty="0"/>
              <a:t> </a:t>
            </a:r>
            <a:r>
              <a:rPr lang="en-US" sz="2800" dirty="0" err="1" smtClean="0"/>
              <a:t>pajak</a:t>
            </a:r>
            <a:r>
              <a:rPr lang="en-US" sz="2800" dirty="0" smtClean="0"/>
              <a:t> </a:t>
            </a:r>
            <a:r>
              <a:rPr lang="en-US" sz="2800" dirty="0" err="1" smtClean="0"/>
              <a:t>berjalan</a:t>
            </a:r>
            <a:r>
              <a:rPr lang="en-US" sz="2800" dirty="0" smtClean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selambat-lambatnya</a:t>
            </a:r>
            <a:r>
              <a:rPr lang="en-US" sz="2800" dirty="0"/>
              <a:t> </a:t>
            </a:r>
            <a:r>
              <a:rPr lang="en-US" sz="2800" dirty="0" err="1"/>
              <a:t>tahun</a:t>
            </a:r>
            <a:r>
              <a:rPr lang="en-US" sz="2800" dirty="0"/>
              <a:t> </a:t>
            </a:r>
            <a:r>
              <a:rPr lang="en-US" sz="2800" dirty="0" err="1" smtClean="0"/>
              <a:t>pajak</a:t>
            </a:r>
            <a:r>
              <a:rPr lang="en-US" sz="2800" dirty="0" smtClean="0"/>
              <a:t> </a:t>
            </a:r>
            <a:r>
              <a:rPr lang="en-US" sz="2800" dirty="0" err="1" smtClean="0"/>
              <a:t>berikutnya</a:t>
            </a:r>
            <a:r>
              <a:rPr lang="en-US" sz="2800" dirty="0" smtClean="0"/>
              <a:t>.</a:t>
            </a:r>
          </a:p>
          <a:p>
            <a:pPr eaLnBrk="1" hangingPunct="1"/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mengalihkan</a:t>
            </a:r>
            <a:r>
              <a:rPr lang="en-US" sz="2800" dirty="0"/>
              <a:t> </a:t>
            </a:r>
            <a:r>
              <a:rPr lang="en-US" sz="2800" dirty="0" err="1"/>
              <a:t>penanaman</a:t>
            </a:r>
            <a:r>
              <a:rPr lang="en-US" sz="2800" dirty="0"/>
              <a:t> </a:t>
            </a:r>
            <a:r>
              <a:rPr lang="en-US" sz="2800" dirty="0" err="1"/>
              <a:t>kembali</a:t>
            </a:r>
            <a:r>
              <a:rPr lang="en-US" sz="2800" dirty="0"/>
              <a:t> </a:t>
            </a:r>
            <a:r>
              <a:rPr lang="en-US" sz="2800" dirty="0" err="1" smtClean="0"/>
              <a:t>tsb</a:t>
            </a:r>
            <a:r>
              <a:rPr lang="en-US" sz="2800" dirty="0" smtClean="0"/>
              <a:t> </a:t>
            </a:r>
            <a:r>
              <a:rPr lang="en-US" sz="2800" dirty="0" err="1" smtClean="0"/>
              <a:t>sekurang-kurangnya</a:t>
            </a:r>
            <a:r>
              <a:rPr lang="en-US" sz="2800" dirty="0" smtClean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jangka</a:t>
            </a:r>
            <a:r>
              <a:rPr lang="en-US" sz="2800" dirty="0"/>
              <a:t> </a:t>
            </a:r>
            <a:r>
              <a:rPr lang="en-US" sz="2800" dirty="0" err="1"/>
              <a:t>waktu</a:t>
            </a:r>
            <a:r>
              <a:rPr lang="en-US" sz="2800" dirty="0"/>
              <a:t> 2 </a:t>
            </a:r>
            <a:r>
              <a:rPr lang="en-US" sz="2800" dirty="0" err="1" smtClean="0"/>
              <a:t>tahun</a:t>
            </a:r>
            <a:r>
              <a:rPr lang="en-US" sz="2800" dirty="0" smtClean="0"/>
              <a:t> </a:t>
            </a:r>
            <a:r>
              <a:rPr lang="en-US" sz="2800" dirty="0" err="1" smtClean="0"/>
              <a:t>sesudah</a:t>
            </a:r>
            <a:r>
              <a:rPr lang="en-US" sz="2800" dirty="0" smtClean="0"/>
              <a:t> </a:t>
            </a:r>
            <a:r>
              <a:rPr lang="en-US" sz="2800" dirty="0" err="1"/>
              <a:t>perusahaan</a:t>
            </a:r>
            <a:r>
              <a:rPr lang="en-US" sz="2800" dirty="0"/>
              <a:t> </a:t>
            </a:r>
            <a:r>
              <a:rPr lang="en-US" sz="2800" dirty="0" err="1"/>
              <a:t>tempat</a:t>
            </a:r>
            <a:r>
              <a:rPr lang="en-US" sz="2800" dirty="0"/>
              <a:t> </a:t>
            </a:r>
            <a:r>
              <a:rPr lang="en-US" sz="2800" dirty="0" err="1"/>
              <a:t>penanaman</a:t>
            </a:r>
            <a:r>
              <a:rPr lang="en-US" sz="2800" dirty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berproduksi</a:t>
            </a:r>
            <a:r>
              <a:rPr lang="en-US" sz="2800" dirty="0" smtClean="0"/>
              <a:t> </a:t>
            </a:r>
            <a:r>
              <a:rPr lang="en-US" sz="2800" dirty="0" err="1"/>
              <a:t>komersiil</a:t>
            </a:r>
            <a:r>
              <a:rPr lang="en-US" sz="2800" dirty="0"/>
              <a:t>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999807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l" eaLnBrk="1" hangingPunct="1"/>
            <a:r>
              <a:rPr lang="en-US" altLang="en-US" sz="2800" b="1" dirty="0" err="1" smtClean="0"/>
              <a:t>Sifat</a:t>
            </a:r>
            <a:r>
              <a:rPr lang="en-US" altLang="en-US" sz="2800" b="1" dirty="0" smtClean="0"/>
              <a:t> </a:t>
            </a:r>
            <a:r>
              <a:rPr lang="en-US" altLang="en-US" sz="2800" b="1" dirty="0" err="1" smtClean="0"/>
              <a:t>pemotorngan</a:t>
            </a:r>
            <a:endParaRPr lang="en-US" altLang="en-US" sz="2800" b="1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en-US" sz="2800" dirty="0" err="1" smtClean="0"/>
              <a:t>Sifat</a:t>
            </a:r>
            <a:r>
              <a:rPr lang="en-US" sz="2800" dirty="0" smtClean="0"/>
              <a:t> </a:t>
            </a:r>
            <a:r>
              <a:rPr lang="en-US" sz="2800" dirty="0" err="1"/>
              <a:t>PemotonganPemotongan</a:t>
            </a:r>
            <a:r>
              <a:rPr lang="en-US" sz="2800" dirty="0"/>
              <a:t> </a:t>
            </a:r>
            <a:r>
              <a:rPr lang="en-US" sz="2800" dirty="0" err="1"/>
              <a:t>pajak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WP LN </a:t>
            </a:r>
            <a:r>
              <a:rPr lang="en-US" sz="2800" dirty="0" err="1"/>
              <a:t>bersifat</a:t>
            </a:r>
            <a:r>
              <a:rPr lang="en-US" sz="2800" dirty="0"/>
              <a:t> final, </a:t>
            </a:r>
            <a:r>
              <a:rPr lang="en-US" sz="2800" dirty="0" err="1"/>
              <a:t>kecuali</a:t>
            </a:r>
            <a:r>
              <a:rPr lang="en-US" sz="2800" dirty="0"/>
              <a:t>: </a:t>
            </a:r>
            <a:endParaRPr lang="en-US" sz="2800" dirty="0" smtClean="0"/>
          </a:p>
          <a:p>
            <a:pPr eaLnBrk="1" hangingPunct="1"/>
            <a:r>
              <a:rPr lang="en-US" sz="2800" dirty="0" err="1"/>
              <a:t>Pemotongan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penghasilan</a:t>
            </a:r>
            <a:r>
              <a:rPr lang="en-US" sz="2800" dirty="0"/>
              <a:t> </a:t>
            </a:r>
            <a:r>
              <a:rPr lang="en-US" sz="2800" dirty="0" err="1"/>
              <a:t>sebagaimana</a:t>
            </a:r>
            <a:r>
              <a:rPr lang="en-US" sz="2800" dirty="0"/>
              <a:t> </a:t>
            </a:r>
            <a:r>
              <a:rPr lang="en-US" sz="2800" dirty="0" err="1"/>
              <a:t>dimaksuddalam</a:t>
            </a:r>
            <a:r>
              <a:rPr lang="en-US" sz="2800" dirty="0"/>
              <a:t> </a:t>
            </a:r>
            <a:r>
              <a:rPr lang="en-US" sz="2800" dirty="0" err="1"/>
              <a:t>Pasal</a:t>
            </a:r>
            <a:r>
              <a:rPr lang="en-US" sz="2800" dirty="0"/>
              <a:t> 5 </a:t>
            </a:r>
            <a:r>
              <a:rPr lang="en-US" sz="2800" dirty="0" err="1"/>
              <a:t>ayat</a:t>
            </a:r>
            <a:r>
              <a:rPr lang="en-US" sz="2800" dirty="0"/>
              <a:t> (1) </a:t>
            </a:r>
            <a:r>
              <a:rPr lang="en-US" sz="2800" dirty="0" err="1"/>
              <a:t>huruf</a:t>
            </a:r>
            <a:r>
              <a:rPr lang="en-US" sz="2800" dirty="0"/>
              <a:t> b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huruf</a:t>
            </a:r>
            <a:r>
              <a:rPr lang="en-US" sz="2800" dirty="0"/>
              <a:t> c</a:t>
            </a:r>
            <a:r>
              <a:rPr lang="en-US" sz="2800" dirty="0" smtClean="0"/>
              <a:t>;</a:t>
            </a:r>
          </a:p>
          <a:p>
            <a:pPr lvl="1" eaLnBrk="1" hangingPunct="1"/>
            <a:r>
              <a:rPr lang="en-US" sz="2400" dirty="0" err="1"/>
              <a:t>penghasilan</a:t>
            </a:r>
            <a:r>
              <a:rPr lang="en-US" sz="2400" dirty="0"/>
              <a:t> </a:t>
            </a:r>
            <a:r>
              <a:rPr lang="en-US" sz="2400" dirty="0" err="1"/>
              <a:t>kantor</a:t>
            </a:r>
            <a:r>
              <a:rPr lang="en-US" sz="2400" dirty="0"/>
              <a:t> </a:t>
            </a:r>
            <a:r>
              <a:rPr lang="en-US" sz="2400" dirty="0" err="1"/>
              <a:t>pusat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, </a:t>
            </a:r>
            <a:r>
              <a:rPr lang="en-US" sz="2400" dirty="0" err="1"/>
              <a:t>penjualan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pemberian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di Indonesia yang </a:t>
            </a:r>
            <a:r>
              <a:rPr lang="en-US" sz="2400" dirty="0" err="1"/>
              <a:t>sejenis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yang </a:t>
            </a:r>
            <a:r>
              <a:rPr lang="en-US" sz="2400" dirty="0" err="1"/>
              <a:t>dijalankan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yang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olehbentuk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 </a:t>
            </a:r>
            <a:r>
              <a:rPr lang="en-US" sz="2400" dirty="0" err="1"/>
              <a:t>tetap</a:t>
            </a:r>
            <a:r>
              <a:rPr lang="en-US" sz="2400" dirty="0"/>
              <a:t> di </a:t>
            </a:r>
            <a:r>
              <a:rPr lang="en-US" sz="2400" dirty="0" smtClean="0"/>
              <a:t>Indonesia</a:t>
            </a:r>
          </a:p>
          <a:p>
            <a:pPr lvl="1" eaLnBrk="1" hangingPunct="1"/>
            <a:r>
              <a:rPr lang="en-US" sz="2400" dirty="0" err="1"/>
              <a:t>penghasilan</a:t>
            </a:r>
            <a:r>
              <a:rPr lang="en-US" sz="2400" dirty="0"/>
              <a:t> </a:t>
            </a:r>
            <a:r>
              <a:rPr lang="en-US" sz="2400" dirty="0" err="1"/>
              <a:t>sebagaimana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Pasal</a:t>
            </a:r>
            <a:r>
              <a:rPr lang="en-US" sz="2400" dirty="0"/>
              <a:t> 26 yang </a:t>
            </a:r>
            <a:r>
              <a:rPr lang="en-US" sz="2400" dirty="0" err="1"/>
              <a:t>diterima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kantor</a:t>
            </a:r>
            <a:r>
              <a:rPr lang="en-US" sz="2400" dirty="0"/>
              <a:t> </a:t>
            </a:r>
            <a:r>
              <a:rPr lang="en-US" sz="2400" dirty="0" err="1"/>
              <a:t>pusat</a:t>
            </a:r>
            <a:r>
              <a:rPr lang="en-US" sz="2400" dirty="0"/>
              <a:t>, </a:t>
            </a:r>
            <a:r>
              <a:rPr lang="en-US" sz="2400" dirty="0" err="1"/>
              <a:t>sepanjang</a:t>
            </a:r>
            <a:r>
              <a:rPr lang="en-US" sz="2400" dirty="0"/>
              <a:t> </a:t>
            </a:r>
            <a:r>
              <a:rPr lang="en-US" sz="2400" dirty="0" err="1"/>
              <a:t>terdapathubungan</a:t>
            </a:r>
            <a:r>
              <a:rPr lang="en-US" sz="2400" dirty="0"/>
              <a:t> </a:t>
            </a:r>
            <a:r>
              <a:rPr lang="en-US" sz="2400" dirty="0" err="1"/>
              <a:t>efektif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 </a:t>
            </a:r>
            <a:r>
              <a:rPr lang="en-US" sz="2400" dirty="0" err="1"/>
              <a:t>tetap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hartaatau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yang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penghasilan</a:t>
            </a:r>
            <a:r>
              <a:rPr lang="en-US" sz="2400" dirty="0"/>
              <a:t> </a:t>
            </a:r>
            <a:r>
              <a:rPr lang="en-US" sz="2400" dirty="0" err="1"/>
              <a:t>dimaksud</a:t>
            </a:r>
            <a:endParaRPr lang="en-US" altLang="en-US" sz="900" dirty="0" smtClean="0"/>
          </a:p>
        </p:txBody>
      </p:sp>
    </p:spTree>
    <p:extLst>
      <p:ext uri="{BB962C8B-B14F-4D97-AF65-F5344CB8AC3E}">
        <p14:creationId xmlns:p14="http://schemas.microsoft.com/office/powerpoint/2010/main" val="230874714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1009</TotalTime>
  <Words>662</Words>
  <Application>Microsoft Office PowerPoint</Application>
  <PresentationFormat>On-screen Show (4:3)</PresentationFormat>
  <Paragraphs>59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Cambria</vt:lpstr>
      <vt:lpstr>Office Theme</vt:lpstr>
      <vt:lpstr>PowerPoint Presentation</vt:lpstr>
      <vt:lpstr>Pengertian PPh Pasal 26</vt:lpstr>
      <vt:lpstr>Objek Tarif PPh Pasal 26</vt:lpstr>
      <vt:lpstr>Contoh</vt:lpstr>
      <vt:lpstr>Obyek dan tarif PPh Pasal 26</vt:lpstr>
      <vt:lpstr>Obyek dan tarif pajak</vt:lpstr>
      <vt:lpstr>Contoh</vt:lpstr>
      <vt:lpstr>Syarat penanaman kembali</vt:lpstr>
      <vt:lpstr>Sifat pemotorngan</vt:lpstr>
      <vt:lpstr>Sifat Pemotongan</vt:lpstr>
      <vt:lpstr>Contoh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Byan</cp:lastModifiedBy>
  <cp:revision>92</cp:revision>
  <dcterms:created xsi:type="dcterms:W3CDTF">2010-04-18T12:06:30Z</dcterms:created>
  <dcterms:modified xsi:type="dcterms:W3CDTF">2020-06-24T12:59:03Z</dcterms:modified>
</cp:coreProperties>
</file>