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56" r:id="rId2"/>
    <p:sldId id="299" r:id="rId3"/>
    <p:sldId id="334" r:id="rId4"/>
    <p:sldId id="323" r:id="rId5"/>
    <p:sldId id="321" r:id="rId6"/>
    <p:sldId id="332" r:id="rId7"/>
    <p:sldId id="322" r:id="rId8"/>
    <p:sldId id="335" r:id="rId9"/>
    <p:sldId id="336" r:id="rId10"/>
    <p:sldId id="337" r:id="rId11"/>
    <p:sldId id="338" r:id="rId12"/>
    <p:sldId id="339" r:id="rId13"/>
    <p:sldId id="340" r:id="rId14"/>
    <p:sldId id="341" r:id="rId15"/>
    <p:sldId id="342" r:id="rId16"/>
    <p:sldId id="343" r:id="rId17"/>
    <p:sldId id="344" r:id="rId18"/>
    <p:sldId id="345" r:id="rId19"/>
    <p:sldId id="330" r:id="rId20"/>
  </p:sldIdLst>
  <p:sldSz cx="9144000" cy="6858000" type="screen4x3"/>
  <p:notesSz cx="7045325" cy="9345613"/>
  <p:custDataLst>
    <p:tags r:id="rId2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357" autoAdjust="0"/>
    <p:restoredTop sz="94601" autoAdjust="0"/>
  </p:normalViewPr>
  <p:slideViewPr>
    <p:cSldViewPr>
      <p:cViewPr varScale="1">
        <p:scale>
          <a:sx n="68" d="100"/>
          <a:sy n="68" d="100"/>
        </p:scale>
        <p:origin x="1494"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gs" Target="tags/tag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571744"/>
            <a:ext cx="9144000" cy="1877437"/>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STRUKTUR DAN KOMPONEN KONTRAK </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4</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668344" y="260648"/>
            <a:ext cx="1276350" cy="1280160"/>
          </a:xfrm>
          <a:prstGeom prst="rect">
            <a:avLst/>
          </a:prstGeom>
          <a:noFill/>
          <a:ln>
            <a:noFill/>
          </a:ln>
        </p:spPr>
      </p:pic>
      <p:sp>
        <p:nvSpPr>
          <p:cNvPr id="4" name="Rectangle 5">
            <a:extLst>
              <a:ext uri="{FF2B5EF4-FFF2-40B4-BE49-F238E27FC236}">
                <a16:creationId xmlns:a16="http://schemas.microsoft.com/office/drawing/2014/main" id="{A995291E-E989-F44D-B748-BA6BB0247C7E}"/>
              </a:ext>
            </a:extLst>
          </p:cNvPr>
          <p:cNvSpPr/>
          <p:nvPr>
            <p:custDataLst>
              <p:tags r:id="rId2"/>
            </p:custDataLst>
          </p:nvPr>
        </p:nvSpPr>
        <p:spPr>
          <a:xfrm>
            <a:off x="-36512" y="4471372"/>
            <a:ext cx="9144000" cy="707886"/>
          </a:xfrm>
          <a:prstGeom prst="rect">
            <a:avLst/>
          </a:prstGeom>
          <a:noFill/>
        </p:spPr>
        <p:txBody>
          <a:bodyPr wrap="square" lIns="91440" tIns="45720" rIns="91440" bIns="45720">
            <a:spAutoFit/>
          </a:bodyPr>
          <a:lstStyle/>
          <a:p>
            <a:pPr lvl="1" algn="ctr"/>
            <a:r>
              <a:rPr lang="en-US" sz="40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Dewi Noviyanti,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judul 2">
            <a:extLst>
              <a:ext uri="{FF2B5EF4-FFF2-40B4-BE49-F238E27FC236}">
                <a16:creationId xmlns:a16="http://schemas.microsoft.com/office/drawing/2014/main" id="{C6F9815E-E676-36AE-A914-B46D9FC34626}"/>
              </a:ext>
            </a:extLst>
          </p:cNvPr>
          <p:cNvSpPr>
            <a:spLocks noGrp="1"/>
          </p:cNvSpPr>
          <p:nvPr>
            <p:ph type="subTitle" idx="1"/>
          </p:nvPr>
        </p:nvSpPr>
        <p:spPr>
          <a:xfrm>
            <a:off x="323528" y="1844824"/>
            <a:ext cx="8640960" cy="3793976"/>
          </a:xfrm>
          <a:prstGeom prst="roundRect">
            <a:avLst/>
          </a:prstGeom>
        </p:spPr>
        <p:style>
          <a:lnRef idx="2">
            <a:schemeClr val="accent1"/>
          </a:lnRef>
          <a:fillRef idx="1">
            <a:schemeClr val="lt1"/>
          </a:fillRef>
          <a:effectRef idx="0">
            <a:schemeClr val="accent1"/>
          </a:effectRef>
          <a:fontRef idx="minor">
            <a:schemeClr val="dk1"/>
          </a:fontRef>
        </p:style>
        <p:txBody>
          <a:bodyPr rtlCol="0" anchor="ctr">
            <a:normAutofit/>
          </a:bodyPr>
          <a:lstStyle/>
          <a:p>
            <a:pPr marL="514350" indent="-514350" algn="just">
              <a:buFont typeface="+mj-lt"/>
              <a:buAutoNum type="arabicPeriod"/>
            </a:pPr>
            <a:r>
              <a:rPr lang="id-ID" dirty="0">
                <a:solidFill>
                  <a:srgbClr val="000000"/>
                </a:solidFill>
                <a:effectLst/>
                <a:latin typeface="Helvetica" pitchFamily="2" charset="0"/>
              </a:rPr>
              <a:t>pihak yang dirugikan berhak meminta renegosiasi kontrak kepada pihak lain yang harus diajukan dengan menunjukkan dasar-dasarnya</a:t>
            </a:r>
          </a:p>
          <a:p>
            <a:pPr marL="514350" indent="-514350" algn="just">
              <a:buFont typeface="+mj-lt"/>
              <a:buAutoNum type="arabicPeriod"/>
            </a:pPr>
            <a:r>
              <a:rPr lang="id-ID" dirty="0">
                <a:solidFill>
                  <a:srgbClr val="000000"/>
                </a:solidFill>
                <a:effectLst/>
                <a:latin typeface="Helvetica" pitchFamily="2" charset="0"/>
              </a:rPr>
              <a:t>permintaan renegosiasi tidak dengan sendirinya memberikan hak kepada pihak yang dirugikan untuk menghentikan pelaksanaan kontrak</a:t>
            </a:r>
          </a:p>
          <a:p>
            <a:pPr algn="just"/>
            <a:endParaRPr lang="id-ID" dirty="0">
              <a:solidFill>
                <a:srgbClr val="000000"/>
              </a:solidFill>
              <a:effectLst/>
              <a:latin typeface="Helvetica" pitchFamily="2" charset="0"/>
            </a:endParaRPr>
          </a:p>
        </p:txBody>
      </p:sp>
      <p:sp>
        <p:nvSpPr>
          <p:cNvPr id="4" name="Persegi Lengkung 3">
            <a:extLst>
              <a:ext uri="{FF2B5EF4-FFF2-40B4-BE49-F238E27FC236}">
                <a16:creationId xmlns:a16="http://schemas.microsoft.com/office/drawing/2014/main" id="{67A25D8F-C118-9EAE-8222-24BD5C4F5A52}"/>
              </a:ext>
            </a:extLst>
          </p:cNvPr>
          <p:cNvSpPr/>
          <p:nvPr/>
        </p:nvSpPr>
        <p:spPr>
          <a:xfrm>
            <a:off x="827584" y="188640"/>
            <a:ext cx="7704856" cy="936104"/>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id-ID" dirty="0"/>
              <a:t>Akibat hukum jika kontrak di batalkan/mengalami kesulitan dalam kontrak </a:t>
            </a:r>
          </a:p>
        </p:txBody>
      </p:sp>
    </p:spTree>
    <p:extLst>
      <p:ext uri="{BB962C8B-B14F-4D97-AF65-F5344CB8AC3E}">
        <p14:creationId xmlns:p14="http://schemas.microsoft.com/office/powerpoint/2010/main" val="2138973780"/>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8D25DF84-2D67-62C4-8CD8-B9FF0D58647C}"/>
              </a:ext>
            </a:extLst>
          </p:cNvPr>
          <p:cNvSpPr>
            <a:spLocks noGrp="1"/>
          </p:cNvSpPr>
          <p:nvPr>
            <p:ph type="subTitle" idx="1"/>
          </p:nvPr>
        </p:nvSpPr>
        <p:spPr/>
        <p:txBody>
          <a:bodyPr/>
          <a:lstStyle/>
          <a:p>
            <a:endParaRPr lang="id-ID"/>
          </a:p>
        </p:txBody>
      </p:sp>
      <p:sp>
        <p:nvSpPr>
          <p:cNvPr id="3" name="Subjudul 2">
            <a:extLst>
              <a:ext uri="{FF2B5EF4-FFF2-40B4-BE49-F238E27FC236}">
                <a16:creationId xmlns:a16="http://schemas.microsoft.com/office/drawing/2014/main" id="{8BBBDD88-3C07-C5F1-3C9F-50B61DC75BCC}"/>
              </a:ext>
            </a:extLst>
          </p:cNvPr>
          <p:cNvSpPr txBox="1">
            <a:spLocks/>
          </p:cNvSpPr>
          <p:nvPr/>
        </p:nvSpPr>
        <p:spPr>
          <a:xfrm>
            <a:off x="323528" y="332656"/>
            <a:ext cx="8640960" cy="6408712"/>
          </a:xfrm>
          <a:prstGeom prst="roundRect">
            <a:avLst/>
          </a:prstGeom>
        </p:spPr>
        <p:style>
          <a:lnRef idx="1">
            <a:schemeClr val="dk1"/>
          </a:lnRef>
          <a:fillRef idx="2">
            <a:schemeClr val="dk1"/>
          </a:fillRef>
          <a:effectRef idx="1">
            <a:schemeClr val="dk1"/>
          </a:effectRef>
          <a:fontRef idx="minor">
            <a:schemeClr val="dk1"/>
          </a:fontRef>
        </p:style>
        <p:txBody>
          <a:bodyPr vert="horz" lIns="91440" tIns="45720" rIns="91440" bIns="45720" rtlCol="0" anchor="ctr">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514350" indent="-514350" algn="just">
              <a:buFont typeface="+mj-lt"/>
              <a:buAutoNum type="arabicPeriod" startAt="3"/>
            </a:pPr>
            <a:r>
              <a:rPr lang="id-ID" dirty="0">
                <a:solidFill>
                  <a:srgbClr val="000000"/>
                </a:solidFill>
                <a:effectLst/>
                <a:latin typeface="Helvetica" pitchFamily="2" charset="0"/>
              </a:rPr>
              <a:t>apabila para pihak gagal mencapai kesepakatan dalam jangka waktu yang wajar, masing-masing pihak dapat mengajukannya ke pengadilan</a:t>
            </a:r>
          </a:p>
          <a:p>
            <a:pPr marL="514350" indent="-514350" algn="just">
              <a:buFont typeface="+mj-lt"/>
              <a:buAutoNum type="arabicPeriod" startAt="3"/>
            </a:pPr>
            <a:r>
              <a:rPr lang="id-ID" dirty="0">
                <a:solidFill>
                  <a:srgbClr val="000000"/>
                </a:solidFill>
                <a:effectLst/>
                <a:latin typeface="Helvetica" pitchFamily="2" charset="0"/>
              </a:rPr>
              <a:t>apabila pengadilan membuktikan adanya kesulitan, maka pengadilan dapat memutuskan untuk hal-hal berikut: </a:t>
            </a:r>
          </a:p>
          <a:p>
            <a:pPr marL="571500" indent="-571500" algn="just">
              <a:buFont typeface="+mj-lt"/>
              <a:buAutoNum type="romanLcPeriod"/>
            </a:pPr>
            <a:r>
              <a:rPr lang="id-ID" dirty="0">
                <a:solidFill>
                  <a:srgbClr val="000000"/>
                </a:solidFill>
                <a:effectLst/>
                <a:latin typeface="Helvetica" pitchFamily="2" charset="0"/>
              </a:rPr>
              <a:t>mengakhiri kontrak pada tanggal dan jangka waktu yang pasti</a:t>
            </a:r>
          </a:p>
          <a:p>
            <a:pPr marL="571500" indent="-571500" algn="just">
              <a:buFont typeface="+mj-lt"/>
              <a:buAutoNum type="romanLcPeriod"/>
            </a:pPr>
            <a:r>
              <a:rPr lang="id-ID" dirty="0">
                <a:solidFill>
                  <a:srgbClr val="000000"/>
                </a:solidFill>
                <a:effectLst/>
                <a:latin typeface="Helvetica" pitchFamily="2" charset="0"/>
              </a:rPr>
              <a:t>mengubah kontrak untuk mengembalikan</a:t>
            </a:r>
          </a:p>
          <a:p>
            <a:pPr algn="just"/>
            <a:r>
              <a:rPr lang="id-ID" dirty="0">
                <a:solidFill>
                  <a:srgbClr val="000000"/>
                </a:solidFill>
                <a:effectLst/>
                <a:latin typeface="Helvetica" pitchFamily="2" charset="0"/>
              </a:rPr>
              <a:t>      keseimbangannya.</a:t>
            </a:r>
          </a:p>
          <a:p>
            <a:pPr marL="571500" indent="-571500" algn="just">
              <a:buFont typeface="+mj-lt"/>
              <a:buAutoNum type="romanLcPeriod"/>
            </a:pPr>
            <a:endParaRPr lang="id-ID" dirty="0">
              <a:solidFill>
                <a:srgbClr val="000000"/>
              </a:solidFill>
              <a:effectLst/>
              <a:latin typeface="Helvetica" pitchFamily="2" charset="0"/>
            </a:endParaRPr>
          </a:p>
          <a:p>
            <a:pPr algn="just"/>
            <a:endParaRPr lang="id-ID" dirty="0">
              <a:solidFill>
                <a:srgbClr val="000000"/>
              </a:solidFill>
              <a:latin typeface="Helvetica" pitchFamily="2" charset="0"/>
            </a:endParaRPr>
          </a:p>
        </p:txBody>
      </p:sp>
    </p:spTree>
    <p:extLst>
      <p:ext uri="{BB962C8B-B14F-4D97-AF65-F5344CB8AC3E}">
        <p14:creationId xmlns:p14="http://schemas.microsoft.com/office/powerpoint/2010/main" val="1617956263"/>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0FF1B7D7-D80E-850F-5CB1-83F98BB6470F}"/>
              </a:ext>
            </a:extLst>
          </p:cNvPr>
          <p:cNvSpPr>
            <a:spLocks noGrp="1"/>
          </p:cNvSpPr>
          <p:nvPr>
            <p:ph type="subTitle" idx="1"/>
          </p:nvPr>
        </p:nvSpPr>
        <p:spPr/>
        <p:txBody>
          <a:bodyPr/>
          <a:lstStyle/>
          <a:p>
            <a:endParaRPr lang="id-ID" dirty="0"/>
          </a:p>
        </p:txBody>
      </p:sp>
      <p:sp>
        <p:nvSpPr>
          <p:cNvPr id="3" name="Persegi Lengkung 2">
            <a:extLst>
              <a:ext uri="{FF2B5EF4-FFF2-40B4-BE49-F238E27FC236}">
                <a16:creationId xmlns:a16="http://schemas.microsoft.com/office/drawing/2014/main" id="{2E74DF3F-8727-DE5B-D641-5075D4098332}"/>
              </a:ext>
            </a:extLst>
          </p:cNvPr>
          <p:cNvSpPr/>
          <p:nvPr/>
        </p:nvSpPr>
        <p:spPr>
          <a:xfrm>
            <a:off x="827584" y="188640"/>
            <a:ext cx="7776864" cy="864096"/>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dirty="0"/>
              <a:t>Penyusunan </a:t>
            </a:r>
            <a:r>
              <a:rPr lang="id-ID" dirty="0" err="1"/>
              <a:t>draft</a:t>
            </a:r>
            <a:r>
              <a:rPr lang="id-ID" dirty="0"/>
              <a:t> kontrak </a:t>
            </a:r>
          </a:p>
        </p:txBody>
      </p:sp>
      <p:sp>
        <p:nvSpPr>
          <p:cNvPr id="4" name="Oval 3">
            <a:extLst>
              <a:ext uri="{FF2B5EF4-FFF2-40B4-BE49-F238E27FC236}">
                <a16:creationId xmlns:a16="http://schemas.microsoft.com/office/drawing/2014/main" id="{C317605A-3A02-A4DE-A174-DB1DABAD62B3}"/>
              </a:ext>
            </a:extLst>
          </p:cNvPr>
          <p:cNvSpPr/>
          <p:nvPr/>
        </p:nvSpPr>
        <p:spPr>
          <a:xfrm>
            <a:off x="188615" y="1717270"/>
            <a:ext cx="1440160" cy="1296144"/>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d-ID" dirty="0"/>
              <a:t>Judul kontrak</a:t>
            </a:r>
          </a:p>
        </p:txBody>
      </p:sp>
      <p:sp>
        <p:nvSpPr>
          <p:cNvPr id="5" name="Oval 4">
            <a:extLst>
              <a:ext uri="{FF2B5EF4-FFF2-40B4-BE49-F238E27FC236}">
                <a16:creationId xmlns:a16="http://schemas.microsoft.com/office/drawing/2014/main" id="{460FB2E2-365D-FE8D-3970-F486E3B26894}"/>
              </a:ext>
            </a:extLst>
          </p:cNvPr>
          <p:cNvSpPr/>
          <p:nvPr/>
        </p:nvSpPr>
        <p:spPr>
          <a:xfrm>
            <a:off x="3707904" y="4578178"/>
            <a:ext cx="1440160" cy="1296144"/>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dirty="0"/>
              <a:t>Isi kontrak </a:t>
            </a:r>
          </a:p>
        </p:txBody>
      </p:sp>
      <p:sp>
        <p:nvSpPr>
          <p:cNvPr id="6" name="Oval 5">
            <a:extLst>
              <a:ext uri="{FF2B5EF4-FFF2-40B4-BE49-F238E27FC236}">
                <a16:creationId xmlns:a16="http://schemas.microsoft.com/office/drawing/2014/main" id="{1A33966F-7701-30EA-A86F-98BEACAB552A}"/>
              </a:ext>
            </a:extLst>
          </p:cNvPr>
          <p:cNvSpPr/>
          <p:nvPr/>
        </p:nvSpPr>
        <p:spPr>
          <a:xfrm>
            <a:off x="2320381" y="1796612"/>
            <a:ext cx="1440160" cy="1296144"/>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id-ID" dirty="0"/>
              <a:t>Pembukaan </a:t>
            </a:r>
          </a:p>
        </p:txBody>
      </p:sp>
      <p:sp>
        <p:nvSpPr>
          <p:cNvPr id="7" name="Oval 6">
            <a:extLst>
              <a:ext uri="{FF2B5EF4-FFF2-40B4-BE49-F238E27FC236}">
                <a16:creationId xmlns:a16="http://schemas.microsoft.com/office/drawing/2014/main" id="{980536C9-9B8D-F3CF-AA3F-C0F8AA70DB77}"/>
              </a:ext>
            </a:extLst>
          </p:cNvPr>
          <p:cNvSpPr/>
          <p:nvPr/>
        </p:nvSpPr>
        <p:spPr>
          <a:xfrm>
            <a:off x="4455097" y="1843350"/>
            <a:ext cx="1440160" cy="1296144"/>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id-ID" dirty="0"/>
              <a:t>Pihak-pihak </a:t>
            </a:r>
          </a:p>
        </p:txBody>
      </p:sp>
      <p:sp>
        <p:nvSpPr>
          <p:cNvPr id="8" name="Oval 7">
            <a:extLst>
              <a:ext uri="{FF2B5EF4-FFF2-40B4-BE49-F238E27FC236}">
                <a16:creationId xmlns:a16="http://schemas.microsoft.com/office/drawing/2014/main" id="{D9190ACE-2A2E-3B10-441D-65CC139C7ED4}"/>
              </a:ext>
            </a:extLst>
          </p:cNvPr>
          <p:cNvSpPr/>
          <p:nvPr/>
        </p:nvSpPr>
        <p:spPr>
          <a:xfrm>
            <a:off x="6583535" y="1848711"/>
            <a:ext cx="1440160" cy="1296144"/>
          </a:xfrm>
          <a:prstGeom prst="ellipse">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id-ID" dirty="0"/>
              <a:t>Latar belakang kesepakatan </a:t>
            </a:r>
          </a:p>
        </p:txBody>
      </p:sp>
      <p:cxnSp>
        <p:nvCxnSpPr>
          <p:cNvPr id="10" name="Konektor Panah Lurus 9">
            <a:extLst>
              <a:ext uri="{FF2B5EF4-FFF2-40B4-BE49-F238E27FC236}">
                <a16:creationId xmlns:a16="http://schemas.microsoft.com/office/drawing/2014/main" id="{F361A865-27C0-65FB-C706-B56F60EE021F}"/>
              </a:ext>
            </a:extLst>
          </p:cNvPr>
          <p:cNvCxnSpPr/>
          <p:nvPr/>
        </p:nvCxnSpPr>
        <p:spPr>
          <a:xfrm>
            <a:off x="1628775" y="2392786"/>
            <a:ext cx="57606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Konektor Panah Lurus 10">
            <a:extLst>
              <a:ext uri="{FF2B5EF4-FFF2-40B4-BE49-F238E27FC236}">
                <a16:creationId xmlns:a16="http://schemas.microsoft.com/office/drawing/2014/main" id="{735C2B5A-2742-84F5-1010-3487A60AA255}"/>
              </a:ext>
            </a:extLst>
          </p:cNvPr>
          <p:cNvCxnSpPr/>
          <p:nvPr/>
        </p:nvCxnSpPr>
        <p:spPr>
          <a:xfrm>
            <a:off x="3778975" y="2444684"/>
            <a:ext cx="57606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Konektor Panah Lurus 11">
            <a:extLst>
              <a:ext uri="{FF2B5EF4-FFF2-40B4-BE49-F238E27FC236}">
                <a16:creationId xmlns:a16="http://schemas.microsoft.com/office/drawing/2014/main" id="{59A0EC7F-1486-8D0C-285B-693A7ADDFD42}"/>
              </a:ext>
            </a:extLst>
          </p:cNvPr>
          <p:cNvCxnSpPr/>
          <p:nvPr/>
        </p:nvCxnSpPr>
        <p:spPr>
          <a:xfrm>
            <a:off x="5895257" y="2444684"/>
            <a:ext cx="57606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Konektor Panah Lurus 14">
            <a:extLst>
              <a:ext uri="{FF2B5EF4-FFF2-40B4-BE49-F238E27FC236}">
                <a16:creationId xmlns:a16="http://schemas.microsoft.com/office/drawing/2014/main" id="{EADC5262-BE12-D0A6-5561-3BC9DFD97D05}"/>
              </a:ext>
            </a:extLst>
          </p:cNvPr>
          <p:cNvCxnSpPr>
            <a:cxnSpLocks/>
          </p:cNvCxnSpPr>
          <p:nvPr/>
        </p:nvCxnSpPr>
        <p:spPr>
          <a:xfrm flipH="1">
            <a:off x="5175177" y="3081773"/>
            <a:ext cx="1850356" cy="16807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Oval 15">
            <a:extLst>
              <a:ext uri="{FF2B5EF4-FFF2-40B4-BE49-F238E27FC236}">
                <a16:creationId xmlns:a16="http://schemas.microsoft.com/office/drawing/2014/main" id="{A46FF8FC-5343-A969-3BB9-767CB0680214}"/>
              </a:ext>
            </a:extLst>
          </p:cNvPr>
          <p:cNvSpPr/>
          <p:nvPr/>
        </p:nvSpPr>
        <p:spPr>
          <a:xfrm>
            <a:off x="1371600" y="4630076"/>
            <a:ext cx="1440160" cy="1296144"/>
          </a:xfrm>
          <a:prstGeom prst="ellipse">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dirty="0"/>
              <a:t>penutup</a:t>
            </a:r>
          </a:p>
        </p:txBody>
      </p:sp>
      <p:cxnSp>
        <p:nvCxnSpPr>
          <p:cNvPr id="18" name="Konektor Panah Lurus 17">
            <a:extLst>
              <a:ext uri="{FF2B5EF4-FFF2-40B4-BE49-F238E27FC236}">
                <a16:creationId xmlns:a16="http://schemas.microsoft.com/office/drawing/2014/main" id="{54C9E825-B350-80AC-6932-311A7889D35C}"/>
              </a:ext>
            </a:extLst>
          </p:cNvPr>
          <p:cNvCxnSpPr/>
          <p:nvPr/>
        </p:nvCxnSpPr>
        <p:spPr>
          <a:xfrm flipH="1">
            <a:off x="3040461" y="5226250"/>
            <a:ext cx="66744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3231970"/>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8442EE5A-7CE9-5073-F23C-440AED6364B0}"/>
              </a:ext>
            </a:extLst>
          </p:cNvPr>
          <p:cNvSpPr>
            <a:spLocks noGrp="1"/>
          </p:cNvSpPr>
          <p:nvPr>
            <p:ph type="subTitle" idx="1"/>
          </p:nvPr>
        </p:nvSpPr>
        <p:spPr/>
        <p:txBody>
          <a:bodyPr/>
          <a:lstStyle/>
          <a:p>
            <a:endParaRPr lang="id-ID"/>
          </a:p>
        </p:txBody>
      </p:sp>
      <p:sp>
        <p:nvSpPr>
          <p:cNvPr id="3" name="Persegi Panjang 2">
            <a:extLst>
              <a:ext uri="{FF2B5EF4-FFF2-40B4-BE49-F238E27FC236}">
                <a16:creationId xmlns:a16="http://schemas.microsoft.com/office/drawing/2014/main" id="{BDB4B7EF-6350-ED05-88A1-10B272318103}"/>
              </a:ext>
            </a:extLst>
          </p:cNvPr>
          <p:cNvSpPr/>
          <p:nvPr/>
        </p:nvSpPr>
        <p:spPr>
          <a:xfrm>
            <a:off x="899592" y="188640"/>
            <a:ext cx="7632848" cy="864096"/>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dirty="0"/>
              <a:t>JUDUL KONTRAK </a:t>
            </a:r>
          </a:p>
        </p:txBody>
      </p:sp>
      <p:sp>
        <p:nvSpPr>
          <p:cNvPr id="4" name="Persegi Lengkung 3">
            <a:extLst>
              <a:ext uri="{FF2B5EF4-FFF2-40B4-BE49-F238E27FC236}">
                <a16:creationId xmlns:a16="http://schemas.microsoft.com/office/drawing/2014/main" id="{7AD479C8-A63C-6939-F166-696265A705CD}"/>
              </a:ext>
            </a:extLst>
          </p:cNvPr>
          <p:cNvSpPr/>
          <p:nvPr/>
        </p:nvSpPr>
        <p:spPr>
          <a:xfrm>
            <a:off x="899592" y="1412776"/>
            <a:ext cx="7344816" cy="482453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buNone/>
            </a:pPr>
            <a:r>
              <a:rPr lang="id-ID" sz="2400" dirty="0">
                <a:solidFill>
                  <a:srgbClr val="000000"/>
                </a:solidFill>
                <a:effectLst/>
                <a:latin typeface="Helvetica" pitchFamily="2" charset="0"/>
              </a:rPr>
              <a:t>Dalam hal ini harus diperhatikan kecocokan isi dengan judul kontrak serta acuan hukum yang mengikatnya. Hal ini</a:t>
            </a:r>
          </a:p>
          <a:p>
            <a:pPr algn="just">
              <a:buNone/>
            </a:pPr>
            <a:r>
              <a:rPr lang="id-ID" sz="2400" dirty="0">
                <a:solidFill>
                  <a:srgbClr val="000000"/>
                </a:solidFill>
                <a:effectLst/>
                <a:latin typeface="Helvetica" pitchFamily="2" charset="0"/>
              </a:rPr>
              <a:t>dilakukan untuk menghindari kesalahpahaman di kemudian hari.</a:t>
            </a:r>
          </a:p>
        </p:txBody>
      </p:sp>
    </p:spTree>
    <p:extLst>
      <p:ext uri="{BB962C8B-B14F-4D97-AF65-F5344CB8AC3E}">
        <p14:creationId xmlns:p14="http://schemas.microsoft.com/office/powerpoint/2010/main" val="3362925751"/>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ersegi Panjang 2">
            <a:extLst>
              <a:ext uri="{FF2B5EF4-FFF2-40B4-BE49-F238E27FC236}">
                <a16:creationId xmlns:a16="http://schemas.microsoft.com/office/drawing/2014/main" id="{9A6384AF-7D02-C91A-97F2-BD64137C86F8}"/>
              </a:ext>
            </a:extLst>
          </p:cNvPr>
          <p:cNvSpPr/>
          <p:nvPr/>
        </p:nvSpPr>
        <p:spPr>
          <a:xfrm>
            <a:off x="611560" y="836712"/>
            <a:ext cx="7632848" cy="864096"/>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dirty="0"/>
              <a:t>PEMBUKAAN  </a:t>
            </a:r>
          </a:p>
        </p:txBody>
      </p:sp>
      <p:sp>
        <p:nvSpPr>
          <p:cNvPr id="4" name="Persegi Lengkung 3">
            <a:extLst>
              <a:ext uri="{FF2B5EF4-FFF2-40B4-BE49-F238E27FC236}">
                <a16:creationId xmlns:a16="http://schemas.microsoft.com/office/drawing/2014/main" id="{74B62FFB-3026-7D65-3732-34D7028BC6C8}"/>
              </a:ext>
            </a:extLst>
          </p:cNvPr>
          <p:cNvSpPr/>
          <p:nvPr/>
        </p:nvSpPr>
        <p:spPr>
          <a:xfrm>
            <a:off x="755576" y="1855676"/>
            <a:ext cx="7344816" cy="2232248"/>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r>
              <a:rPr lang="id-ID" sz="2400" dirty="0">
                <a:solidFill>
                  <a:srgbClr val="000000"/>
                </a:solidFill>
                <a:effectLst/>
                <a:latin typeface="Helvetica" pitchFamily="2" charset="0"/>
              </a:rPr>
              <a:t>Bagian ini berisikan, tanggal pembuatan kontrak.</a:t>
            </a:r>
          </a:p>
        </p:txBody>
      </p:sp>
    </p:spTree>
    <p:extLst>
      <p:ext uri="{BB962C8B-B14F-4D97-AF65-F5344CB8AC3E}">
        <p14:creationId xmlns:p14="http://schemas.microsoft.com/office/powerpoint/2010/main" val="288115460"/>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ersegi Panjang 2">
            <a:extLst>
              <a:ext uri="{FF2B5EF4-FFF2-40B4-BE49-F238E27FC236}">
                <a16:creationId xmlns:a16="http://schemas.microsoft.com/office/drawing/2014/main" id="{739C2A09-C302-ED38-6E1B-CF96B8119A7D}"/>
              </a:ext>
            </a:extLst>
          </p:cNvPr>
          <p:cNvSpPr/>
          <p:nvPr/>
        </p:nvSpPr>
        <p:spPr>
          <a:xfrm>
            <a:off x="611560" y="548680"/>
            <a:ext cx="7632848" cy="864096"/>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id-ID" dirty="0"/>
              <a:t>PIHAK-PIHAK   </a:t>
            </a:r>
          </a:p>
        </p:txBody>
      </p:sp>
      <p:sp>
        <p:nvSpPr>
          <p:cNvPr id="4" name="Subjudul 3">
            <a:extLst>
              <a:ext uri="{FF2B5EF4-FFF2-40B4-BE49-F238E27FC236}">
                <a16:creationId xmlns:a16="http://schemas.microsoft.com/office/drawing/2014/main" id="{4324289E-064C-FCA9-261A-3075F799C34A}"/>
              </a:ext>
            </a:extLst>
          </p:cNvPr>
          <p:cNvSpPr>
            <a:spLocks noGrp="1"/>
          </p:cNvSpPr>
          <p:nvPr>
            <p:ph type="subTitle" idx="1"/>
          </p:nvPr>
        </p:nvSpPr>
        <p:spPr>
          <a:xfrm>
            <a:off x="323528" y="1772816"/>
            <a:ext cx="8680920" cy="3865984"/>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normAutofit fontScale="92500" lnSpcReduction="10000"/>
          </a:bodyPr>
          <a:lstStyle/>
          <a:p>
            <a:pPr algn="just">
              <a:buNone/>
            </a:pPr>
            <a:r>
              <a:rPr lang="id-ID" sz="2400" dirty="0">
                <a:solidFill>
                  <a:srgbClr val="000000"/>
                </a:solidFill>
                <a:effectLst/>
                <a:latin typeface="Helvetica" pitchFamily="2" charset="0"/>
              </a:rPr>
              <a:t>Para pihak berupa orang (</a:t>
            </a:r>
            <a:r>
              <a:rPr lang="id-ID" sz="2400" dirty="0" err="1">
                <a:solidFill>
                  <a:srgbClr val="000000"/>
                </a:solidFill>
                <a:effectLst/>
                <a:latin typeface="Helvetica" pitchFamily="2" charset="0"/>
              </a:rPr>
              <a:t>naturlijk</a:t>
            </a:r>
            <a:r>
              <a:rPr lang="id-ID" sz="2400" dirty="0">
                <a:solidFill>
                  <a:srgbClr val="000000"/>
                </a:solidFill>
                <a:effectLst/>
                <a:latin typeface="Helvetica" pitchFamily="2" charset="0"/>
              </a:rPr>
              <a:t> person) dijelaskan identitasnya secara lengkap dan jelas yang terdiri dari:</a:t>
            </a:r>
          </a:p>
          <a:p>
            <a:pPr marL="457200" indent="-457200" algn="just">
              <a:buFont typeface="+mj-lt"/>
              <a:buAutoNum type="alphaLcParenR"/>
            </a:pPr>
            <a:r>
              <a:rPr lang="id-ID" sz="2400" dirty="0">
                <a:solidFill>
                  <a:srgbClr val="000000"/>
                </a:solidFill>
                <a:effectLst/>
                <a:latin typeface="Helvetica" pitchFamily="2" charset="0"/>
              </a:rPr>
              <a:t>nama, pekerjaan atau jabatan, </a:t>
            </a:r>
          </a:p>
          <a:p>
            <a:pPr marL="457200" indent="-457200" algn="just">
              <a:buFont typeface="+mj-lt"/>
              <a:buAutoNum type="alphaLcParenR"/>
            </a:pPr>
            <a:r>
              <a:rPr lang="id-ID" sz="2400" dirty="0">
                <a:solidFill>
                  <a:srgbClr val="000000"/>
                </a:solidFill>
                <a:effectLst/>
                <a:latin typeface="Helvetica" pitchFamily="2" charset="0"/>
              </a:rPr>
              <a:t>tempat tinggal,</a:t>
            </a:r>
          </a:p>
          <a:p>
            <a:pPr marL="457200" indent="-457200" algn="just">
              <a:buFont typeface="+mj-lt"/>
              <a:buAutoNum type="alphaLcParenR"/>
            </a:pPr>
            <a:r>
              <a:rPr lang="id-ID" sz="2400" dirty="0">
                <a:solidFill>
                  <a:srgbClr val="000000"/>
                </a:solidFill>
                <a:effectLst/>
                <a:latin typeface="Helvetica" pitchFamily="2" charset="0"/>
              </a:rPr>
              <a:t>kewarganegaraan, dan bertindak atas nama siapa.</a:t>
            </a:r>
          </a:p>
          <a:p>
            <a:pPr algn="just">
              <a:buNone/>
            </a:pPr>
            <a:r>
              <a:rPr lang="id-ID" sz="2400" dirty="0">
                <a:solidFill>
                  <a:srgbClr val="000000"/>
                </a:solidFill>
                <a:effectLst/>
                <a:latin typeface="Helvetica" pitchFamily="2" charset="0"/>
              </a:rPr>
              <a:t>Para pihak berupa badan hukum (</a:t>
            </a:r>
            <a:r>
              <a:rPr lang="id-ID" sz="2400" dirty="0" err="1">
                <a:solidFill>
                  <a:srgbClr val="000000"/>
                </a:solidFill>
                <a:effectLst/>
                <a:latin typeface="Helvetica" pitchFamily="2" charset="0"/>
              </a:rPr>
              <a:t>recht</a:t>
            </a:r>
            <a:r>
              <a:rPr lang="id-ID" sz="2400" dirty="0">
                <a:solidFill>
                  <a:srgbClr val="000000"/>
                </a:solidFill>
                <a:effectLst/>
                <a:latin typeface="Helvetica" pitchFamily="2" charset="0"/>
              </a:rPr>
              <a:t> person), maka harus</a:t>
            </a:r>
          </a:p>
          <a:p>
            <a:pPr algn="just">
              <a:buNone/>
            </a:pPr>
            <a:r>
              <a:rPr lang="id-ID" sz="2400" dirty="0">
                <a:solidFill>
                  <a:srgbClr val="000000"/>
                </a:solidFill>
                <a:effectLst/>
                <a:latin typeface="Helvetica" pitchFamily="2" charset="0"/>
              </a:rPr>
              <a:t>diterakan/dicantumkan tempat kedudukannya sebagai</a:t>
            </a:r>
          </a:p>
          <a:p>
            <a:pPr algn="just">
              <a:buNone/>
            </a:pPr>
            <a:r>
              <a:rPr lang="id-ID" sz="2400" dirty="0">
                <a:solidFill>
                  <a:srgbClr val="000000"/>
                </a:solidFill>
                <a:effectLst/>
                <a:latin typeface="Helvetica" pitchFamily="2" charset="0"/>
              </a:rPr>
              <a:t>pengganti tempat tinggal seperti tercantum dalam akta</a:t>
            </a:r>
          </a:p>
          <a:p>
            <a:pPr algn="just"/>
            <a:r>
              <a:rPr lang="id-ID" sz="2400" dirty="0">
                <a:solidFill>
                  <a:srgbClr val="000000"/>
                </a:solidFill>
                <a:effectLst/>
                <a:latin typeface="Helvetica" pitchFamily="2" charset="0"/>
              </a:rPr>
              <a:t>pendirian.</a:t>
            </a:r>
          </a:p>
          <a:p>
            <a:pPr algn="just">
              <a:buNone/>
            </a:pPr>
            <a:endParaRPr lang="id-ID" sz="2400" dirty="0">
              <a:solidFill>
                <a:srgbClr val="000000"/>
              </a:solidFill>
              <a:effectLst/>
              <a:latin typeface="Helvetica" pitchFamily="2" charset="0"/>
            </a:endParaRPr>
          </a:p>
        </p:txBody>
      </p:sp>
    </p:spTree>
    <p:extLst>
      <p:ext uri="{BB962C8B-B14F-4D97-AF65-F5344CB8AC3E}">
        <p14:creationId xmlns:p14="http://schemas.microsoft.com/office/powerpoint/2010/main" val="3099942681"/>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ersegi Panjang 2">
            <a:extLst>
              <a:ext uri="{FF2B5EF4-FFF2-40B4-BE49-F238E27FC236}">
                <a16:creationId xmlns:a16="http://schemas.microsoft.com/office/drawing/2014/main" id="{FC8D4561-9EAC-EA42-F9A2-77BED630BD9A}"/>
              </a:ext>
            </a:extLst>
          </p:cNvPr>
          <p:cNvSpPr/>
          <p:nvPr/>
        </p:nvSpPr>
        <p:spPr>
          <a:xfrm>
            <a:off x="755576" y="1052736"/>
            <a:ext cx="7632848" cy="864096"/>
          </a:xfrm>
          <a:prstGeom prst="rect">
            <a:avLst/>
          </a:prstGeom>
          <a:ln/>
        </p:spPr>
        <p:style>
          <a:lnRef idx="1">
            <a:schemeClr val="accent2"/>
          </a:lnRef>
          <a:fillRef idx="3">
            <a:schemeClr val="accent2"/>
          </a:fillRef>
          <a:effectRef idx="2">
            <a:schemeClr val="accent2"/>
          </a:effectRef>
          <a:fontRef idx="minor">
            <a:schemeClr val="lt1"/>
          </a:fontRef>
        </p:style>
        <p:txBody>
          <a:bodyPr rtlCol="0" anchor="ctr"/>
          <a:lstStyle/>
          <a:p>
            <a:pPr algn="ctr"/>
            <a:r>
              <a:rPr lang="id-ID" dirty="0">
                <a:solidFill>
                  <a:srgbClr val="000000"/>
                </a:solidFill>
                <a:effectLst/>
                <a:latin typeface="Helvetica" pitchFamily="2" charset="0"/>
              </a:rPr>
              <a:t>Latar belakang kesepakatan (</a:t>
            </a:r>
            <a:r>
              <a:rPr lang="id-ID" dirty="0" err="1">
                <a:solidFill>
                  <a:srgbClr val="000000"/>
                </a:solidFill>
                <a:effectLst/>
                <a:latin typeface="Helvetica" pitchFamily="2" charset="0"/>
              </a:rPr>
              <a:t>recital</a:t>
            </a:r>
            <a:r>
              <a:rPr lang="id-ID" dirty="0">
                <a:solidFill>
                  <a:srgbClr val="000000"/>
                </a:solidFill>
                <a:effectLst/>
                <a:latin typeface="Helvetica" pitchFamily="2" charset="0"/>
              </a:rPr>
              <a:t>)</a:t>
            </a:r>
          </a:p>
          <a:p>
            <a:pPr algn="ctr"/>
            <a:r>
              <a:rPr lang="id-ID" dirty="0"/>
              <a:t>  </a:t>
            </a:r>
          </a:p>
        </p:txBody>
      </p:sp>
      <p:sp>
        <p:nvSpPr>
          <p:cNvPr id="4" name="Subjudul 3">
            <a:extLst>
              <a:ext uri="{FF2B5EF4-FFF2-40B4-BE49-F238E27FC236}">
                <a16:creationId xmlns:a16="http://schemas.microsoft.com/office/drawing/2014/main" id="{B436AAE7-338D-2437-8F16-6D190192A340}"/>
              </a:ext>
            </a:extLst>
          </p:cNvPr>
          <p:cNvSpPr>
            <a:spLocks noGrp="1"/>
          </p:cNvSpPr>
          <p:nvPr>
            <p:ph type="subTitle" idx="1"/>
          </p:nvPr>
        </p:nvSpPr>
        <p:spPr>
          <a:xfrm>
            <a:off x="179512" y="2233683"/>
            <a:ext cx="8784976" cy="2520280"/>
          </a:xfrm>
          <a:prstGeom prst="roundRect">
            <a:avLst/>
          </a:prstGeom>
        </p:spPr>
        <p:style>
          <a:lnRef idx="1">
            <a:schemeClr val="dk1"/>
          </a:lnRef>
          <a:fillRef idx="2">
            <a:schemeClr val="dk1"/>
          </a:fillRef>
          <a:effectRef idx="1">
            <a:schemeClr val="dk1"/>
          </a:effectRef>
          <a:fontRef idx="minor">
            <a:schemeClr val="dk1"/>
          </a:fontRef>
        </p:style>
        <p:txBody>
          <a:bodyPr rtlCol="0" anchor="ctr">
            <a:normAutofit/>
          </a:bodyPr>
          <a:lstStyle/>
          <a:p>
            <a:pPr>
              <a:buNone/>
            </a:pPr>
            <a:r>
              <a:rPr lang="id-ID" sz="2400" dirty="0">
                <a:solidFill>
                  <a:srgbClr val="000000"/>
                </a:solidFill>
                <a:effectLst/>
                <a:latin typeface="Helvetica" pitchFamily="2" charset="0"/>
              </a:rPr>
              <a:t>Berisi penjelasan resmi tentang latar belakang terjadinya</a:t>
            </a:r>
          </a:p>
          <a:p>
            <a:r>
              <a:rPr lang="id-ID" sz="2400" dirty="0">
                <a:solidFill>
                  <a:srgbClr val="000000"/>
                </a:solidFill>
                <a:effectLst/>
                <a:latin typeface="Helvetica" pitchFamily="2" charset="0"/>
              </a:rPr>
              <a:t>suatu kesepakatan (kontrak).</a:t>
            </a:r>
          </a:p>
          <a:p>
            <a:pPr algn="just">
              <a:buNone/>
            </a:pPr>
            <a:endParaRPr lang="id-ID" sz="2400" dirty="0">
              <a:solidFill>
                <a:srgbClr val="000000"/>
              </a:solidFill>
              <a:effectLst/>
              <a:latin typeface="Helvetica" pitchFamily="2" charset="0"/>
            </a:endParaRPr>
          </a:p>
        </p:txBody>
      </p:sp>
    </p:spTree>
    <p:extLst>
      <p:ext uri="{BB962C8B-B14F-4D97-AF65-F5344CB8AC3E}">
        <p14:creationId xmlns:p14="http://schemas.microsoft.com/office/powerpoint/2010/main" val="3924550970"/>
      </p:ext>
    </p:extLst>
  </p:cSld>
  <p:clrMapOvr>
    <a:masterClrMapping/>
  </p:clrMapOvr>
  <p:transition spd="slow">
    <p:fade thruBlk="1"/>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C2E7AA91-BDCB-551F-FC5B-5B91B2AFC7F7}"/>
              </a:ext>
            </a:extLst>
          </p:cNvPr>
          <p:cNvSpPr>
            <a:spLocks noGrp="1"/>
          </p:cNvSpPr>
          <p:nvPr>
            <p:ph type="subTitle" idx="1"/>
          </p:nvPr>
        </p:nvSpPr>
        <p:spPr/>
        <p:txBody>
          <a:bodyPr/>
          <a:lstStyle/>
          <a:p>
            <a:endParaRPr lang="id-ID"/>
          </a:p>
        </p:txBody>
      </p:sp>
      <p:sp>
        <p:nvSpPr>
          <p:cNvPr id="3" name="Persegi Panjang 2">
            <a:extLst>
              <a:ext uri="{FF2B5EF4-FFF2-40B4-BE49-F238E27FC236}">
                <a16:creationId xmlns:a16="http://schemas.microsoft.com/office/drawing/2014/main" id="{402DBF3F-9D43-D7BA-F2B7-848BC5ACF574}"/>
              </a:ext>
            </a:extLst>
          </p:cNvPr>
          <p:cNvSpPr/>
          <p:nvPr/>
        </p:nvSpPr>
        <p:spPr>
          <a:xfrm>
            <a:off x="1043608" y="188640"/>
            <a:ext cx="7632848" cy="864096"/>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dirty="0">
                <a:solidFill>
                  <a:srgbClr val="000000"/>
                </a:solidFill>
                <a:latin typeface="Helvetica" pitchFamily="2" charset="0"/>
              </a:rPr>
              <a:t>ISI KONTRAK </a:t>
            </a:r>
            <a:endParaRPr lang="id-ID" dirty="0">
              <a:solidFill>
                <a:srgbClr val="000000"/>
              </a:solidFill>
              <a:effectLst/>
              <a:latin typeface="Helvetica" pitchFamily="2" charset="0"/>
            </a:endParaRPr>
          </a:p>
          <a:p>
            <a:pPr algn="ctr"/>
            <a:r>
              <a:rPr lang="id-ID" dirty="0"/>
              <a:t>  </a:t>
            </a:r>
          </a:p>
        </p:txBody>
      </p:sp>
      <p:sp>
        <p:nvSpPr>
          <p:cNvPr id="4" name="Persegi Panjang 3">
            <a:extLst>
              <a:ext uri="{FF2B5EF4-FFF2-40B4-BE49-F238E27FC236}">
                <a16:creationId xmlns:a16="http://schemas.microsoft.com/office/drawing/2014/main" id="{8FCD199F-5F25-86AE-D00E-51C72A3CF6CF}"/>
              </a:ext>
            </a:extLst>
          </p:cNvPr>
          <p:cNvSpPr/>
          <p:nvPr/>
        </p:nvSpPr>
        <p:spPr>
          <a:xfrm>
            <a:off x="1009926" y="1892052"/>
            <a:ext cx="7632848" cy="307389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just">
              <a:buNone/>
            </a:pPr>
            <a:r>
              <a:rPr lang="id-ID" sz="2000" dirty="0">
                <a:solidFill>
                  <a:srgbClr val="000000"/>
                </a:solidFill>
                <a:effectLst/>
                <a:latin typeface="Helvetica" pitchFamily="2" charset="0"/>
              </a:rPr>
              <a:t>Bagian isi kontrak merupakan inti kontrak, yang membuat apa yang dikehendaki, hak, dan kewajiban termasuk pilihan penyelesaian sengketa. Diuraikan secara rinci isi kontrak dibuat dalam pasal-pasal, ayat-ayat dan huruf-huruf, angka-angka tertentu. Jika semua hal yang dipandang perlu telah dimasukkan dalam bagian isi kontrak. (Jika dipandang perlu saling tukar draf kontrak, lakukan revisi, lakukan penyelesaian akhir), barulah dirumuskan bagian penutup kontrak.</a:t>
            </a:r>
          </a:p>
          <a:p>
            <a:pPr algn="just"/>
            <a:r>
              <a:rPr lang="id-ID" sz="2000" dirty="0"/>
              <a:t>  </a:t>
            </a:r>
          </a:p>
        </p:txBody>
      </p:sp>
    </p:spTree>
    <p:extLst>
      <p:ext uri="{BB962C8B-B14F-4D97-AF65-F5344CB8AC3E}">
        <p14:creationId xmlns:p14="http://schemas.microsoft.com/office/powerpoint/2010/main" val="2447722624"/>
      </p:ext>
    </p:extLst>
  </p:cSld>
  <p:clrMapOvr>
    <a:masterClrMapping/>
  </p:clrMapOvr>
  <p:transition spd="slow">
    <p:fade thruBlk="1"/>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ersegi Panjang 2">
            <a:extLst>
              <a:ext uri="{FF2B5EF4-FFF2-40B4-BE49-F238E27FC236}">
                <a16:creationId xmlns:a16="http://schemas.microsoft.com/office/drawing/2014/main" id="{42553467-10BB-6064-40FD-EDAE25F55C3F}"/>
              </a:ext>
            </a:extLst>
          </p:cNvPr>
          <p:cNvSpPr/>
          <p:nvPr/>
        </p:nvSpPr>
        <p:spPr>
          <a:xfrm>
            <a:off x="755576" y="908720"/>
            <a:ext cx="7632848" cy="864096"/>
          </a:xfrm>
          <a:prstGeom prst="rect">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id-ID" dirty="0"/>
              <a:t>PENUTUP   </a:t>
            </a:r>
          </a:p>
        </p:txBody>
      </p:sp>
      <p:sp>
        <p:nvSpPr>
          <p:cNvPr id="4" name="Subjudul 3">
            <a:extLst>
              <a:ext uri="{FF2B5EF4-FFF2-40B4-BE49-F238E27FC236}">
                <a16:creationId xmlns:a16="http://schemas.microsoft.com/office/drawing/2014/main" id="{A9F27D5B-AB0D-8D5D-C757-B5E5C23D0957}"/>
              </a:ext>
            </a:extLst>
          </p:cNvPr>
          <p:cNvSpPr>
            <a:spLocks noGrp="1"/>
          </p:cNvSpPr>
          <p:nvPr>
            <p:ph type="subTitle" idx="1"/>
          </p:nvPr>
        </p:nvSpPr>
        <p:spPr>
          <a:xfrm>
            <a:off x="539552" y="2204864"/>
            <a:ext cx="8064896" cy="1296144"/>
          </a:xfrm>
          <a:prstGeom prst="rect">
            <a:avLst/>
          </a:prstGeom>
        </p:spPr>
        <p:style>
          <a:lnRef idx="1">
            <a:schemeClr val="accent1"/>
          </a:lnRef>
          <a:fillRef idx="2">
            <a:schemeClr val="accent1"/>
          </a:fillRef>
          <a:effectRef idx="1">
            <a:schemeClr val="accent1"/>
          </a:effectRef>
          <a:fontRef idx="minor">
            <a:schemeClr val="dk1"/>
          </a:fontRef>
        </p:style>
        <p:txBody>
          <a:bodyPr rtlCol="0" anchor="ctr">
            <a:normAutofit/>
          </a:bodyPr>
          <a:lstStyle/>
          <a:p>
            <a:r>
              <a:rPr lang="id-ID" sz="2400" dirty="0"/>
              <a:t> </a:t>
            </a:r>
            <a:r>
              <a:rPr lang="id-ID" sz="2400" dirty="0">
                <a:solidFill>
                  <a:srgbClr val="000000"/>
                </a:solidFill>
                <a:effectLst/>
                <a:latin typeface="Helvetica" pitchFamily="2" charset="0"/>
              </a:rPr>
              <a:t>Penutup dengan penandatanganan kontrak oleh para pihak.</a:t>
            </a:r>
          </a:p>
          <a:p>
            <a:r>
              <a:rPr lang="id-ID" sz="2000" dirty="0"/>
              <a:t> </a:t>
            </a:r>
          </a:p>
        </p:txBody>
      </p:sp>
    </p:spTree>
    <p:extLst>
      <p:ext uri="{BB962C8B-B14F-4D97-AF65-F5344CB8AC3E}">
        <p14:creationId xmlns:p14="http://schemas.microsoft.com/office/powerpoint/2010/main" val="213098185"/>
      </p:ext>
    </p:extLst>
  </p:cSld>
  <p:clrMapOvr>
    <a:masterClrMapping/>
  </p:clrMapOvr>
  <p:transition spd="slow">
    <p:fade thruBlk="1"/>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2B46D5BC-2630-8F52-08C7-F83CFAB40421}"/>
              </a:ext>
            </a:extLst>
          </p:cNvPr>
          <p:cNvSpPr>
            <a:spLocks noGrp="1"/>
          </p:cNvSpPr>
          <p:nvPr>
            <p:ph type="subTitle" idx="1"/>
          </p:nvPr>
        </p:nvSpPr>
        <p:spPr>
          <a:xfrm>
            <a:off x="251520" y="1412776"/>
            <a:ext cx="8568952" cy="4752528"/>
          </a:xfrm>
        </p:spPr>
        <p:txBody>
          <a:bodyPr>
            <a:normAutofit/>
          </a:bodyPr>
          <a:lstStyle/>
          <a:p>
            <a:endParaRPr lang="en-US" sz="4000" dirty="0">
              <a:solidFill>
                <a:schemeClr val="tx1"/>
              </a:solidFill>
            </a:endParaRPr>
          </a:p>
          <a:p>
            <a:r>
              <a:rPr lang="en-US" sz="4000" dirty="0">
                <a:solidFill>
                  <a:schemeClr val="tx1"/>
                </a:solidFill>
              </a:rPr>
              <a:t>END </a:t>
            </a:r>
          </a:p>
          <a:p>
            <a:r>
              <a:rPr lang="en-US" sz="4000">
                <a:solidFill>
                  <a:schemeClr val="tx1"/>
                </a:solidFill>
              </a:rPr>
              <a:t>THANK YOU </a:t>
            </a:r>
          </a:p>
          <a:p>
            <a:endParaRPr lang="en-US" sz="4000" dirty="0">
              <a:solidFill>
                <a:schemeClr val="tx1"/>
              </a:solidFill>
            </a:endParaRPr>
          </a:p>
        </p:txBody>
      </p:sp>
    </p:spTree>
    <p:extLst>
      <p:ext uri="{BB962C8B-B14F-4D97-AF65-F5344CB8AC3E}">
        <p14:creationId xmlns:p14="http://schemas.microsoft.com/office/powerpoint/2010/main" val="1704676491"/>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id-ID" sz="2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  </a:t>
            </a:r>
          </a:p>
          <a:p>
            <a:pPr marL="0" marR="0" lvl="0" indent="0" defTabSz="914400" rtl="0" eaLnBrk="1" fontAlgn="auto" latinLnBrk="0" hangingPunct="1">
              <a:lnSpc>
                <a:spcPct val="100000"/>
              </a:lnSpc>
              <a:spcBef>
                <a:spcPct val="0"/>
              </a:spcBef>
              <a:spcAft>
                <a:spcPts val="0"/>
              </a:spcAft>
              <a:buClrTx/>
              <a:buSzTx/>
              <a:buFontTx/>
              <a:buNone/>
              <a:tabLst/>
              <a:defRPr/>
            </a:pPr>
            <a:endParaRPr kumimoji="0" lang="id-ID" sz="24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itchFamily="2" charset="2"/>
              <a:buChar char="v"/>
            </a:pPr>
            <a:endParaRPr lang="id-ID" sz="2600" dirty="0">
              <a:solidFill>
                <a:schemeClr val="tx1"/>
              </a:solidFill>
              <a:latin typeface="Cambria" panose="02040503050406030204" pitchFamily="18" charset="0"/>
              <a:cs typeface="Arial" panose="020B0604020202020204" pitchFamily="34" charset="0"/>
            </a:endParaRPr>
          </a:p>
        </p:txBody>
      </p:sp>
      <p:sp>
        <p:nvSpPr>
          <p:cNvPr id="2" name="Persegi Lengkung 1">
            <a:extLst>
              <a:ext uri="{FF2B5EF4-FFF2-40B4-BE49-F238E27FC236}">
                <a16:creationId xmlns:a16="http://schemas.microsoft.com/office/drawing/2014/main" id="{420AE48D-7881-6DB0-58C6-76E77FB02C62}"/>
              </a:ext>
            </a:extLst>
          </p:cNvPr>
          <p:cNvSpPr/>
          <p:nvPr/>
        </p:nvSpPr>
        <p:spPr>
          <a:xfrm>
            <a:off x="827584" y="116632"/>
            <a:ext cx="7709168" cy="93610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dirty="0"/>
              <a:t>PENDAHULUAN  </a:t>
            </a:r>
          </a:p>
        </p:txBody>
      </p:sp>
      <p:sp>
        <p:nvSpPr>
          <p:cNvPr id="19" name="Persegi Lengkung 18">
            <a:extLst>
              <a:ext uri="{FF2B5EF4-FFF2-40B4-BE49-F238E27FC236}">
                <a16:creationId xmlns:a16="http://schemas.microsoft.com/office/drawing/2014/main" id="{612D6710-93CE-EA2D-0783-CE027D2C6805}"/>
              </a:ext>
            </a:extLst>
          </p:cNvPr>
          <p:cNvSpPr/>
          <p:nvPr/>
        </p:nvSpPr>
        <p:spPr>
          <a:xfrm>
            <a:off x="350567" y="1268760"/>
            <a:ext cx="8442865" cy="3989040"/>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just">
              <a:buNone/>
            </a:pPr>
            <a:r>
              <a:rPr lang="id-ID" sz="2800" dirty="0">
                <a:solidFill>
                  <a:srgbClr val="000000"/>
                </a:solidFill>
                <a:effectLst/>
                <a:latin typeface="Times"/>
              </a:rPr>
              <a:t>Pada dasarnya kontrak yang dibuat oleh para pihak berlaku sebagai undang-undang bagi mereka yang membuatnya. Dengan demikian, kontrak yang dibuat oleh para pihak disamakan dengan undang-undang. Oleh karena itu, untuk membuat kontrak diperlukan ketelitian dan kecermatan dari para pihak, baik dari pihak kreditur maupun debitur, pihak investor maupun dari pihak negara yang bersangkutan.</a:t>
            </a:r>
          </a:p>
          <a:p>
            <a:pPr algn="just">
              <a:buNone/>
            </a:pPr>
            <a:endParaRPr lang="id-ID" sz="3200" dirty="0">
              <a:solidFill>
                <a:srgbClr val="000000"/>
              </a:solidFill>
              <a:effectLst/>
              <a:latin typeface="Times"/>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758A4277-9F65-D881-6CCE-E319D9D06DE6}"/>
              </a:ext>
            </a:extLst>
          </p:cNvPr>
          <p:cNvSpPr>
            <a:spLocks noGrp="1"/>
          </p:cNvSpPr>
          <p:nvPr>
            <p:ph type="subTitle" idx="1"/>
          </p:nvPr>
        </p:nvSpPr>
        <p:spPr>
          <a:xfrm>
            <a:off x="1371600" y="188640"/>
            <a:ext cx="6400800" cy="1752600"/>
          </a:xfrm>
        </p:spPr>
        <p:txBody>
          <a:bodyPr/>
          <a:lstStyle/>
          <a:p>
            <a:endParaRPr lang="id-ID" dirty="0"/>
          </a:p>
        </p:txBody>
      </p:sp>
      <p:sp>
        <p:nvSpPr>
          <p:cNvPr id="4" name="Persegi Lengkung 3">
            <a:extLst>
              <a:ext uri="{FF2B5EF4-FFF2-40B4-BE49-F238E27FC236}">
                <a16:creationId xmlns:a16="http://schemas.microsoft.com/office/drawing/2014/main" id="{117F5606-020C-1DCD-D308-FA520EF4EEF4}"/>
              </a:ext>
            </a:extLst>
          </p:cNvPr>
          <p:cNvSpPr/>
          <p:nvPr/>
        </p:nvSpPr>
        <p:spPr>
          <a:xfrm>
            <a:off x="234752" y="310034"/>
            <a:ext cx="8712968" cy="670694"/>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id-ID" sz="2400" dirty="0"/>
              <a:t>TAHAPAN PERANCANGAN KONTRAK </a:t>
            </a:r>
          </a:p>
        </p:txBody>
      </p:sp>
      <p:sp>
        <p:nvSpPr>
          <p:cNvPr id="3" name="Persegi Lengkung 2">
            <a:extLst>
              <a:ext uri="{FF2B5EF4-FFF2-40B4-BE49-F238E27FC236}">
                <a16:creationId xmlns:a16="http://schemas.microsoft.com/office/drawing/2014/main" id="{7D694155-9CEF-EA13-F404-52CEEB79EB93}"/>
              </a:ext>
            </a:extLst>
          </p:cNvPr>
          <p:cNvSpPr/>
          <p:nvPr/>
        </p:nvSpPr>
        <p:spPr>
          <a:xfrm>
            <a:off x="395536" y="2375115"/>
            <a:ext cx="2606923" cy="518705"/>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dirty="0"/>
              <a:t>IDENTIFIKASI PARA PIHAK  </a:t>
            </a:r>
          </a:p>
        </p:txBody>
      </p:sp>
      <p:sp>
        <p:nvSpPr>
          <p:cNvPr id="7" name="Persegi Lengkung 6">
            <a:extLst>
              <a:ext uri="{FF2B5EF4-FFF2-40B4-BE49-F238E27FC236}">
                <a16:creationId xmlns:a16="http://schemas.microsoft.com/office/drawing/2014/main" id="{3179BCB5-2BFC-A884-A9E0-29A456C40F99}"/>
              </a:ext>
            </a:extLst>
          </p:cNvPr>
          <p:cNvSpPr/>
          <p:nvPr/>
        </p:nvSpPr>
        <p:spPr>
          <a:xfrm>
            <a:off x="5364088" y="2375114"/>
            <a:ext cx="2606923" cy="518705"/>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dirty="0"/>
              <a:t>PENELITIAN AWAL ASPEK TERKAIT   </a:t>
            </a:r>
          </a:p>
        </p:txBody>
      </p:sp>
      <p:sp>
        <p:nvSpPr>
          <p:cNvPr id="9" name="Persegi Lengkung 8">
            <a:extLst>
              <a:ext uri="{FF2B5EF4-FFF2-40B4-BE49-F238E27FC236}">
                <a16:creationId xmlns:a16="http://schemas.microsoft.com/office/drawing/2014/main" id="{2FEB33EF-BC74-3E09-C5D2-7D90F3ED2B30}"/>
              </a:ext>
            </a:extLst>
          </p:cNvPr>
          <p:cNvSpPr/>
          <p:nvPr/>
        </p:nvSpPr>
        <p:spPr>
          <a:xfrm>
            <a:off x="5378139" y="4910961"/>
            <a:ext cx="2606923" cy="1099698"/>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id-ID" dirty="0"/>
              <a:t>PEMBUATAN </a:t>
            </a:r>
            <a:r>
              <a:rPr lang="id-ID" i="1" dirty="0"/>
              <a:t>MEMORANDUM OF UNDERSTANDING </a:t>
            </a:r>
            <a:r>
              <a:rPr lang="id-ID" dirty="0"/>
              <a:t>(MOU)  </a:t>
            </a:r>
          </a:p>
        </p:txBody>
      </p:sp>
      <p:sp>
        <p:nvSpPr>
          <p:cNvPr id="10" name="Panah Kanan 9">
            <a:extLst>
              <a:ext uri="{FF2B5EF4-FFF2-40B4-BE49-F238E27FC236}">
                <a16:creationId xmlns:a16="http://schemas.microsoft.com/office/drawing/2014/main" id="{12487C5B-C41C-31BB-283B-B2D2EBC92573}"/>
              </a:ext>
            </a:extLst>
          </p:cNvPr>
          <p:cNvSpPr/>
          <p:nvPr/>
        </p:nvSpPr>
        <p:spPr>
          <a:xfrm>
            <a:off x="3639555" y="2350401"/>
            <a:ext cx="1087437" cy="576064"/>
          </a:xfrm>
          <a:prstGeom prst="rightArrow">
            <a:avLst/>
          </a:prstGeom>
        </p:spPr>
        <p:style>
          <a:lnRef idx="1">
            <a:schemeClr val="dk1"/>
          </a:lnRef>
          <a:fillRef idx="3">
            <a:schemeClr val="dk1"/>
          </a:fillRef>
          <a:effectRef idx="2">
            <a:schemeClr val="dk1"/>
          </a:effectRef>
          <a:fontRef idx="minor">
            <a:schemeClr val="lt1"/>
          </a:fontRef>
        </p:style>
        <p:txBody>
          <a:bodyPr rtlCol="0" anchor="ctr"/>
          <a:lstStyle/>
          <a:p>
            <a:pPr algn="ctr"/>
            <a:endParaRPr lang="id-ID"/>
          </a:p>
        </p:txBody>
      </p:sp>
      <p:sp>
        <p:nvSpPr>
          <p:cNvPr id="11" name="Panah Bawah 10">
            <a:extLst>
              <a:ext uri="{FF2B5EF4-FFF2-40B4-BE49-F238E27FC236}">
                <a16:creationId xmlns:a16="http://schemas.microsoft.com/office/drawing/2014/main" id="{D88328EB-BB2A-E015-C8E5-4A663BF6597E}"/>
              </a:ext>
            </a:extLst>
          </p:cNvPr>
          <p:cNvSpPr/>
          <p:nvPr/>
        </p:nvSpPr>
        <p:spPr>
          <a:xfrm>
            <a:off x="6163493" y="3218314"/>
            <a:ext cx="1008112" cy="1368152"/>
          </a:xfrm>
          <a:prstGeom prst="downArrow">
            <a:avLst>
              <a:gd name="adj1" fmla="val 33494"/>
              <a:gd name="adj2" fmla="val 62257"/>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867807011"/>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88FB738-6201-8BC6-3021-AD38454953A0}"/>
              </a:ext>
            </a:extLst>
          </p:cNvPr>
          <p:cNvSpPr/>
          <p:nvPr/>
        </p:nvSpPr>
        <p:spPr>
          <a:xfrm>
            <a:off x="1547664" y="287988"/>
            <a:ext cx="6264696" cy="79208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id-ID" kern="0" dirty="0">
                <a:solidFill>
                  <a:srgbClr val="000000"/>
                </a:solidFill>
                <a:latin typeface="Times New Roman" panose="02020603050405020304" pitchFamily="18" charset="0"/>
              </a:rPr>
              <a:t>IDENTIFIKASI PARA PIHAK   </a:t>
            </a:r>
            <a:r>
              <a:rPr lang="id-ID" dirty="0">
                <a:effectLst/>
              </a:rPr>
              <a:t> </a:t>
            </a:r>
            <a:r>
              <a:rPr lang="en-US" dirty="0"/>
              <a:t>    </a:t>
            </a:r>
            <a:endParaRPr lang="en-ID" dirty="0"/>
          </a:p>
        </p:txBody>
      </p:sp>
      <p:sp>
        <p:nvSpPr>
          <p:cNvPr id="7" name="Persegi Panjang 6">
            <a:extLst>
              <a:ext uri="{FF2B5EF4-FFF2-40B4-BE49-F238E27FC236}">
                <a16:creationId xmlns:a16="http://schemas.microsoft.com/office/drawing/2014/main" id="{808581C4-3769-C4BE-5EBA-A94D085B5F74}"/>
              </a:ext>
            </a:extLst>
          </p:cNvPr>
          <p:cNvSpPr/>
          <p:nvPr/>
        </p:nvSpPr>
        <p:spPr>
          <a:xfrm>
            <a:off x="323528" y="1196751"/>
            <a:ext cx="8424936" cy="4977217"/>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buNone/>
            </a:pPr>
            <a:r>
              <a:rPr lang="id-ID" sz="2400" dirty="0">
                <a:solidFill>
                  <a:srgbClr val="000000"/>
                </a:solidFill>
                <a:effectLst/>
                <a:latin typeface="Helvetica" pitchFamily="2" charset="0"/>
              </a:rPr>
              <a:t>Para pihak dalam kontrak harus teridentifikasi secara jelas, perlu diperhatikan perundang-undangan yang berkaitan terutama tentang kewenangannya sebagai pihak dalam kontrak tersebut dan apa yang menjadi dasar kewenangannya itu untuk misalnya badan hukum melihat pada anggaran dasar.</a:t>
            </a:r>
          </a:p>
        </p:txBody>
      </p:sp>
    </p:spTree>
    <p:extLst>
      <p:ext uri="{BB962C8B-B14F-4D97-AF65-F5344CB8AC3E}">
        <p14:creationId xmlns:p14="http://schemas.microsoft.com/office/powerpoint/2010/main" val="2097159166"/>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ersegi Lengkung 3">
            <a:extLst>
              <a:ext uri="{FF2B5EF4-FFF2-40B4-BE49-F238E27FC236}">
                <a16:creationId xmlns:a16="http://schemas.microsoft.com/office/drawing/2014/main" id="{86EA5CF2-AE81-D96F-0F67-A93227E34D75}"/>
              </a:ext>
            </a:extLst>
          </p:cNvPr>
          <p:cNvSpPr/>
          <p:nvPr/>
        </p:nvSpPr>
        <p:spPr>
          <a:xfrm>
            <a:off x="1691680" y="59896"/>
            <a:ext cx="5472608" cy="792088"/>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dirty="0"/>
              <a:t> PENELITIAN AWAL ASPEK TERKAIT</a:t>
            </a:r>
          </a:p>
        </p:txBody>
      </p:sp>
      <p:sp>
        <p:nvSpPr>
          <p:cNvPr id="5" name="Subtitle 1">
            <a:extLst>
              <a:ext uri="{FF2B5EF4-FFF2-40B4-BE49-F238E27FC236}">
                <a16:creationId xmlns:a16="http://schemas.microsoft.com/office/drawing/2014/main" id="{1B48B1D3-32B0-DA8E-F86D-0ED7B81F5C75}"/>
              </a:ext>
            </a:extLst>
          </p:cNvPr>
          <p:cNvSpPr>
            <a:spLocks noGrp="1"/>
          </p:cNvSpPr>
          <p:nvPr>
            <p:ph type="subTitle" idx="1"/>
          </p:nvPr>
        </p:nvSpPr>
        <p:spPr>
          <a:xfrm>
            <a:off x="515756" y="245064"/>
            <a:ext cx="8112488" cy="504056"/>
          </a:xfrm>
        </p:spPr>
        <p:txBody>
          <a:bodyPr>
            <a:normAutofit lnSpcReduction="10000"/>
          </a:bodyPr>
          <a:lstStyle/>
          <a:p>
            <a:r>
              <a:rPr lang="en-ID" b="1" dirty="0">
                <a:ln w="0"/>
                <a:solidFill>
                  <a:schemeClr val="tx1"/>
                </a:solidFill>
                <a:effectLst>
                  <a:outerShdw blurRad="38100" dist="19050" dir="2700000" algn="tl" rotWithShape="0">
                    <a:schemeClr val="dk1">
                      <a:alpha val="40000"/>
                    </a:schemeClr>
                  </a:outerShdw>
                </a:effectLst>
              </a:rPr>
              <a:t>   </a:t>
            </a:r>
            <a:endParaRPr lang="en-ID" b="1" dirty="0"/>
          </a:p>
        </p:txBody>
      </p:sp>
      <p:sp>
        <p:nvSpPr>
          <p:cNvPr id="6" name="Persegi Lengkung 5">
            <a:extLst>
              <a:ext uri="{FF2B5EF4-FFF2-40B4-BE49-F238E27FC236}">
                <a16:creationId xmlns:a16="http://schemas.microsoft.com/office/drawing/2014/main" id="{81096D11-6408-7AC0-5B13-01E1E79A3A98}"/>
              </a:ext>
            </a:extLst>
          </p:cNvPr>
          <p:cNvSpPr/>
          <p:nvPr/>
        </p:nvSpPr>
        <p:spPr>
          <a:xfrm>
            <a:off x="395536" y="1268760"/>
            <a:ext cx="8352928" cy="5529344"/>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just">
              <a:buNone/>
            </a:pPr>
            <a:r>
              <a:rPr lang="id-ID" sz="2400" dirty="0">
                <a:solidFill>
                  <a:srgbClr val="000000"/>
                </a:solidFill>
                <a:effectLst/>
                <a:latin typeface="Helvetica" pitchFamily="2" charset="0"/>
              </a:rPr>
              <a:t>Dalam hal ini para pihak berharap bahwa kontrak yang ditandatangani akan dapat menampung semua keinginannya, sehingga perlu perincian yang jelas. Serta tidak menimbulkan kerugian pada salah satu pihak serta memberikan kemanfaatan dan keadilan bagi kedua belah pihak </a:t>
            </a:r>
          </a:p>
          <a:p>
            <a:pPr algn="just"/>
            <a:endParaRPr lang="id-ID" dirty="0"/>
          </a:p>
        </p:txBody>
      </p:sp>
    </p:spTree>
    <p:extLst>
      <p:ext uri="{BB962C8B-B14F-4D97-AF65-F5344CB8AC3E}">
        <p14:creationId xmlns:p14="http://schemas.microsoft.com/office/powerpoint/2010/main" val="805002503"/>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rsegi Panjang 1">
            <a:extLst>
              <a:ext uri="{FF2B5EF4-FFF2-40B4-BE49-F238E27FC236}">
                <a16:creationId xmlns:a16="http://schemas.microsoft.com/office/drawing/2014/main" id="{20C173FA-D952-93C8-5E90-4E2B1A1986CB}"/>
              </a:ext>
            </a:extLst>
          </p:cNvPr>
          <p:cNvSpPr/>
          <p:nvPr/>
        </p:nvSpPr>
        <p:spPr>
          <a:xfrm>
            <a:off x="899592" y="116632"/>
            <a:ext cx="7488832" cy="864096"/>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dirty="0"/>
              <a:t>PEMBUATAN </a:t>
            </a:r>
            <a:r>
              <a:rPr lang="id-ID" i="1" dirty="0"/>
              <a:t>MEMORANDUM OF UNDERSTANDING </a:t>
            </a:r>
            <a:r>
              <a:rPr lang="id-ID" dirty="0"/>
              <a:t>(MOU) </a:t>
            </a:r>
          </a:p>
        </p:txBody>
      </p:sp>
      <p:sp>
        <p:nvSpPr>
          <p:cNvPr id="9" name="Persegi Lengkung 8">
            <a:extLst>
              <a:ext uri="{FF2B5EF4-FFF2-40B4-BE49-F238E27FC236}">
                <a16:creationId xmlns:a16="http://schemas.microsoft.com/office/drawing/2014/main" id="{583DA236-938A-12E5-F871-E9516BFA6CF5}"/>
              </a:ext>
            </a:extLst>
          </p:cNvPr>
          <p:cNvSpPr/>
          <p:nvPr/>
        </p:nvSpPr>
        <p:spPr>
          <a:xfrm>
            <a:off x="323528" y="1700808"/>
            <a:ext cx="8496944" cy="4104456"/>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buNone/>
            </a:pPr>
            <a:r>
              <a:rPr lang="id-ID" sz="2400" dirty="0">
                <a:solidFill>
                  <a:srgbClr val="000000"/>
                </a:solidFill>
                <a:latin typeface="Helvetica" pitchFamily="2" charset="0"/>
              </a:rPr>
              <a:t>P</a:t>
            </a:r>
            <a:r>
              <a:rPr lang="id-ID" sz="2400" dirty="0">
                <a:solidFill>
                  <a:srgbClr val="000000"/>
                </a:solidFill>
                <a:effectLst/>
                <a:latin typeface="Helvetica" pitchFamily="2" charset="0"/>
              </a:rPr>
              <a:t>engertian Memorandum </a:t>
            </a:r>
            <a:r>
              <a:rPr lang="id-ID" sz="2400" dirty="0" err="1">
                <a:solidFill>
                  <a:srgbClr val="000000"/>
                </a:solidFill>
                <a:effectLst/>
                <a:latin typeface="Helvetica" pitchFamily="2" charset="0"/>
              </a:rPr>
              <a:t>of</a:t>
            </a:r>
            <a:r>
              <a:rPr lang="id-ID" sz="2400" dirty="0">
                <a:solidFill>
                  <a:srgbClr val="000000"/>
                </a:solidFill>
                <a:effectLst/>
                <a:latin typeface="Helvetica" pitchFamily="2" charset="0"/>
              </a:rPr>
              <a:t> </a:t>
            </a:r>
            <a:r>
              <a:rPr lang="id-ID" sz="2400" dirty="0" err="1">
                <a:solidFill>
                  <a:srgbClr val="000000"/>
                </a:solidFill>
                <a:effectLst/>
                <a:latin typeface="Helvetica" pitchFamily="2" charset="0"/>
              </a:rPr>
              <a:t>Understending</a:t>
            </a:r>
            <a:r>
              <a:rPr lang="id-ID" sz="2400" dirty="0">
                <a:solidFill>
                  <a:srgbClr val="000000"/>
                </a:solidFill>
                <a:latin typeface="Helvetica" pitchFamily="2" charset="0"/>
              </a:rPr>
              <a:t> </a:t>
            </a:r>
            <a:r>
              <a:rPr lang="id-ID" sz="2400" dirty="0">
                <a:solidFill>
                  <a:srgbClr val="000000"/>
                </a:solidFill>
                <a:effectLst/>
                <a:latin typeface="Helvetica" pitchFamily="2" charset="0"/>
              </a:rPr>
              <a:t>(MoU) yang rumuskan dalam </a:t>
            </a:r>
            <a:r>
              <a:rPr lang="id-ID" sz="2400" dirty="0" err="1">
                <a:solidFill>
                  <a:srgbClr val="000000"/>
                </a:solidFill>
                <a:effectLst/>
                <a:latin typeface="Helvetica" pitchFamily="2" charset="0"/>
              </a:rPr>
              <a:t>Black’s</a:t>
            </a:r>
            <a:r>
              <a:rPr lang="id-ID" sz="2400" dirty="0">
                <a:solidFill>
                  <a:srgbClr val="000000"/>
                </a:solidFill>
                <a:effectLst/>
                <a:latin typeface="Helvetica" pitchFamily="2" charset="0"/>
              </a:rPr>
              <a:t> Law </a:t>
            </a:r>
            <a:r>
              <a:rPr lang="id-ID" sz="2400" dirty="0" err="1">
                <a:solidFill>
                  <a:srgbClr val="000000"/>
                </a:solidFill>
                <a:effectLst/>
                <a:latin typeface="Helvetica" pitchFamily="2" charset="0"/>
              </a:rPr>
              <a:t>Dictionary</a:t>
            </a:r>
            <a:r>
              <a:rPr lang="id-ID" sz="2400" dirty="0">
                <a:solidFill>
                  <a:srgbClr val="000000"/>
                </a:solidFill>
                <a:effectLst/>
                <a:latin typeface="Helvetica" pitchFamily="2" charset="0"/>
              </a:rPr>
              <a:t>, yaitu: “</a:t>
            </a:r>
            <a:r>
              <a:rPr lang="id-ID" sz="2400" i="1" dirty="0" err="1">
                <a:solidFill>
                  <a:srgbClr val="000000"/>
                </a:solidFill>
                <a:effectLst/>
                <a:latin typeface="Helvetica" pitchFamily="2" charset="0"/>
              </a:rPr>
              <a:t>is</a:t>
            </a:r>
            <a:r>
              <a:rPr lang="id-ID" sz="2400" i="1" dirty="0">
                <a:solidFill>
                  <a:srgbClr val="000000"/>
                </a:solidFill>
                <a:effectLst/>
                <a:latin typeface="Helvetica" pitchFamily="2" charset="0"/>
              </a:rPr>
              <a:t> </a:t>
            </a:r>
            <a:r>
              <a:rPr lang="id-ID" sz="2400" i="1" dirty="0" err="1">
                <a:solidFill>
                  <a:srgbClr val="000000"/>
                </a:solidFill>
                <a:effectLst/>
                <a:latin typeface="Helvetica" pitchFamily="2" charset="0"/>
              </a:rPr>
              <a:t>to</a:t>
            </a:r>
            <a:r>
              <a:rPr lang="id-ID" sz="2400" i="1" dirty="0">
                <a:solidFill>
                  <a:srgbClr val="000000"/>
                </a:solidFill>
                <a:latin typeface="Helvetica" pitchFamily="2" charset="0"/>
              </a:rPr>
              <a:t> </a:t>
            </a:r>
            <a:r>
              <a:rPr lang="id-ID" sz="2400" i="1" dirty="0" err="1">
                <a:solidFill>
                  <a:srgbClr val="000000"/>
                </a:solidFill>
                <a:effectLst/>
                <a:latin typeface="Helvetica" pitchFamily="2" charset="0"/>
              </a:rPr>
              <a:t>serve</a:t>
            </a:r>
            <a:r>
              <a:rPr lang="id-ID" sz="2400" i="1" dirty="0">
                <a:solidFill>
                  <a:srgbClr val="000000"/>
                </a:solidFill>
                <a:effectLst/>
                <a:latin typeface="Helvetica" pitchFamily="2" charset="0"/>
              </a:rPr>
              <a:t> as </a:t>
            </a:r>
            <a:r>
              <a:rPr lang="id-ID" sz="2400" i="1" dirty="0" err="1">
                <a:solidFill>
                  <a:srgbClr val="000000"/>
                </a:solidFill>
                <a:effectLst/>
                <a:latin typeface="Helvetica" pitchFamily="2" charset="0"/>
              </a:rPr>
              <a:t>the</a:t>
            </a:r>
            <a:r>
              <a:rPr lang="id-ID" sz="2400" i="1" dirty="0">
                <a:solidFill>
                  <a:srgbClr val="000000"/>
                </a:solidFill>
                <a:effectLst/>
                <a:latin typeface="Helvetica" pitchFamily="2" charset="0"/>
              </a:rPr>
              <a:t> basis </a:t>
            </a:r>
            <a:r>
              <a:rPr lang="id-ID" sz="2400" i="1" dirty="0" err="1">
                <a:solidFill>
                  <a:srgbClr val="000000"/>
                </a:solidFill>
                <a:effectLst/>
                <a:latin typeface="Helvetica" pitchFamily="2" charset="0"/>
              </a:rPr>
              <a:t>of</a:t>
            </a:r>
            <a:r>
              <a:rPr lang="id-ID" sz="2400" i="1" dirty="0">
                <a:solidFill>
                  <a:srgbClr val="000000"/>
                </a:solidFill>
                <a:effectLst/>
                <a:latin typeface="Helvetica" pitchFamily="2" charset="0"/>
              </a:rPr>
              <a:t> </a:t>
            </a:r>
            <a:r>
              <a:rPr lang="id-ID" sz="2400" i="1" dirty="0" err="1">
                <a:solidFill>
                  <a:srgbClr val="000000"/>
                </a:solidFill>
                <a:effectLst/>
                <a:latin typeface="Helvetica" pitchFamily="2" charset="0"/>
              </a:rPr>
              <a:t>future</a:t>
            </a:r>
            <a:r>
              <a:rPr lang="id-ID" sz="2400" i="1" dirty="0">
                <a:solidFill>
                  <a:srgbClr val="000000"/>
                </a:solidFill>
                <a:effectLst/>
                <a:latin typeface="Helvetica" pitchFamily="2" charset="0"/>
              </a:rPr>
              <a:t> formal </a:t>
            </a:r>
            <a:r>
              <a:rPr lang="id-ID" sz="2400" i="1" dirty="0" err="1">
                <a:solidFill>
                  <a:srgbClr val="000000"/>
                </a:solidFill>
                <a:effectLst/>
                <a:latin typeface="Helvetica" pitchFamily="2" charset="0"/>
              </a:rPr>
              <a:t>contract</a:t>
            </a:r>
            <a:r>
              <a:rPr lang="id-ID" sz="2400" dirty="0">
                <a:solidFill>
                  <a:srgbClr val="000000"/>
                </a:solidFill>
                <a:effectLst/>
                <a:latin typeface="Helvetica" pitchFamily="2" charset="0"/>
              </a:rPr>
              <a:t>.” </a:t>
            </a:r>
            <a:r>
              <a:rPr lang="id-ID" sz="2400" dirty="0" err="1">
                <a:solidFill>
                  <a:srgbClr val="000000"/>
                </a:solidFill>
                <a:effectLst/>
                <a:latin typeface="Helvetica" pitchFamily="2" charset="0"/>
              </a:rPr>
              <a:t>MoUdapat</a:t>
            </a:r>
            <a:r>
              <a:rPr lang="id-ID" sz="2400" dirty="0">
                <a:solidFill>
                  <a:srgbClr val="000000"/>
                </a:solidFill>
                <a:effectLst/>
                <a:latin typeface="Helvetica" pitchFamily="2" charset="0"/>
              </a:rPr>
              <a:t> diartikan sebagai dasar untuk memulai penyusunan kontrak secara formal pada masa mendatang </a:t>
            </a:r>
          </a:p>
        </p:txBody>
      </p:sp>
    </p:spTree>
    <p:extLst>
      <p:ext uri="{BB962C8B-B14F-4D97-AF65-F5344CB8AC3E}">
        <p14:creationId xmlns:p14="http://schemas.microsoft.com/office/powerpoint/2010/main" val="3068585276"/>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B657C2EC-F1BF-9D47-8C0F-1C68F90E6BF4}"/>
              </a:ext>
            </a:extLst>
          </p:cNvPr>
          <p:cNvSpPr>
            <a:spLocks noGrp="1"/>
          </p:cNvSpPr>
          <p:nvPr>
            <p:ph type="subTitle" idx="1"/>
          </p:nvPr>
        </p:nvSpPr>
        <p:spPr>
          <a:xfrm>
            <a:off x="251520" y="620688"/>
            <a:ext cx="8784976" cy="6237312"/>
          </a:xfrm>
        </p:spPr>
        <p:txBody>
          <a:bodyPr>
            <a:normAutofit/>
          </a:bodyPr>
          <a:lstStyle/>
          <a:p>
            <a:pPr algn="just"/>
            <a:endParaRPr lang="en-ID" sz="2400" dirty="0">
              <a:solidFill>
                <a:schemeClr val="tx1"/>
              </a:solidFill>
            </a:endParaRPr>
          </a:p>
        </p:txBody>
      </p:sp>
      <p:sp>
        <p:nvSpPr>
          <p:cNvPr id="6" name="Persegi Lengkung 5">
            <a:extLst>
              <a:ext uri="{FF2B5EF4-FFF2-40B4-BE49-F238E27FC236}">
                <a16:creationId xmlns:a16="http://schemas.microsoft.com/office/drawing/2014/main" id="{9169EDA0-3ED1-61BF-017A-D6D73FC25518}"/>
              </a:ext>
            </a:extLst>
          </p:cNvPr>
          <p:cNvSpPr/>
          <p:nvPr/>
        </p:nvSpPr>
        <p:spPr>
          <a:xfrm>
            <a:off x="251520" y="1124744"/>
            <a:ext cx="8568952" cy="252028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d-ID" sz="2400" dirty="0"/>
              <a:t>Jika perjanjian atau kontrak mengatur mengenai hal-hal pokok saja, maka mengikatnya juga hanya terhadap hal-hal pokok tersebut. </a:t>
            </a:r>
          </a:p>
          <a:p>
            <a:pPr algn="ctr"/>
            <a:endParaRPr lang="id-ID" dirty="0"/>
          </a:p>
        </p:txBody>
      </p:sp>
      <p:sp>
        <p:nvSpPr>
          <p:cNvPr id="4" name="Persegi Lengkung 3">
            <a:extLst>
              <a:ext uri="{FF2B5EF4-FFF2-40B4-BE49-F238E27FC236}">
                <a16:creationId xmlns:a16="http://schemas.microsoft.com/office/drawing/2014/main" id="{6DEE1B5C-536C-305D-ECCD-CC2602A51BA4}"/>
              </a:ext>
            </a:extLst>
          </p:cNvPr>
          <p:cNvSpPr/>
          <p:nvPr/>
        </p:nvSpPr>
        <p:spPr>
          <a:xfrm>
            <a:off x="287524" y="3739344"/>
            <a:ext cx="8568952" cy="2520280"/>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sz="2400" dirty="0"/>
              <a:t>Dan jika suatu perjanjian hanya berlaku untuk suatu jangka tertentu maka mengikatnya juga hanya jangka waktu tertentu pula. Para pihak tidak dapat di paksakan untuk membuat suatu perjanjian yang lebih rinci dari MOU tersebut.</a:t>
            </a:r>
          </a:p>
        </p:txBody>
      </p:sp>
    </p:spTree>
    <p:extLst>
      <p:ext uri="{BB962C8B-B14F-4D97-AF65-F5344CB8AC3E}">
        <p14:creationId xmlns:p14="http://schemas.microsoft.com/office/powerpoint/2010/main" val="1226798657"/>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32C78879-9399-D72A-E658-F68ADC1F251A}"/>
              </a:ext>
            </a:extLst>
          </p:cNvPr>
          <p:cNvSpPr>
            <a:spLocks noGrp="1"/>
          </p:cNvSpPr>
          <p:nvPr>
            <p:ph type="subTitle" idx="1"/>
          </p:nvPr>
        </p:nvSpPr>
        <p:spPr/>
        <p:txBody>
          <a:bodyPr/>
          <a:lstStyle/>
          <a:p>
            <a:endParaRPr lang="id-ID"/>
          </a:p>
        </p:txBody>
      </p:sp>
      <p:sp>
        <p:nvSpPr>
          <p:cNvPr id="4" name="Persegi Lengkung 3">
            <a:extLst>
              <a:ext uri="{FF2B5EF4-FFF2-40B4-BE49-F238E27FC236}">
                <a16:creationId xmlns:a16="http://schemas.microsoft.com/office/drawing/2014/main" id="{C79B92EB-692C-6951-0A13-A74F42146AE2}"/>
              </a:ext>
            </a:extLst>
          </p:cNvPr>
          <p:cNvSpPr/>
          <p:nvPr/>
        </p:nvSpPr>
        <p:spPr>
          <a:xfrm>
            <a:off x="287524" y="1124744"/>
            <a:ext cx="8568952" cy="4032448"/>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just">
              <a:buNone/>
            </a:pPr>
            <a:r>
              <a:rPr lang="id-ID" sz="2400" dirty="0">
                <a:solidFill>
                  <a:srgbClr val="000000"/>
                </a:solidFill>
                <a:effectLst/>
                <a:latin typeface="Helvetica" pitchFamily="2" charset="0"/>
              </a:rPr>
              <a:t>Secara teori, MoU bukanlah sebuah kontrak karena memang masih merupakan kegiatan </a:t>
            </a:r>
            <a:r>
              <a:rPr lang="id-ID" sz="2400" dirty="0" err="1">
                <a:solidFill>
                  <a:srgbClr val="000000"/>
                </a:solidFill>
                <a:effectLst/>
                <a:latin typeface="Helvetica" pitchFamily="2" charset="0"/>
              </a:rPr>
              <a:t>prakontraktual</a:t>
            </a:r>
            <a:r>
              <a:rPr lang="id-ID" sz="2400" dirty="0">
                <a:solidFill>
                  <a:srgbClr val="000000"/>
                </a:solidFill>
                <a:effectLst/>
                <a:latin typeface="Helvetica" pitchFamily="2" charset="0"/>
              </a:rPr>
              <a:t>. Oleh karena itu, di dalamnya sengaja tidak dimasukkan unsur </a:t>
            </a:r>
            <a:r>
              <a:rPr lang="id-ID" sz="2400" dirty="0" err="1">
                <a:solidFill>
                  <a:srgbClr val="000000"/>
                </a:solidFill>
                <a:effectLst/>
                <a:latin typeface="Helvetica" pitchFamily="2" charset="0"/>
              </a:rPr>
              <a:t>intention</a:t>
            </a:r>
            <a:r>
              <a:rPr lang="id-ID" sz="2400" dirty="0">
                <a:solidFill>
                  <a:srgbClr val="000000"/>
                </a:solidFill>
                <a:effectLst/>
                <a:latin typeface="Helvetica" pitchFamily="2" charset="0"/>
              </a:rPr>
              <a:t> </a:t>
            </a:r>
            <a:r>
              <a:rPr lang="id-ID" sz="2400" dirty="0" err="1">
                <a:solidFill>
                  <a:srgbClr val="000000"/>
                </a:solidFill>
                <a:effectLst/>
                <a:latin typeface="Helvetica" pitchFamily="2" charset="0"/>
              </a:rPr>
              <a:t>to</a:t>
            </a:r>
            <a:r>
              <a:rPr lang="id-ID" sz="2400" dirty="0">
                <a:solidFill>
                  <a:srgbClr val="000000"/>
                </a:solidFill>
                <a:effectLst/>
                <a:latin typeface="Helvetica" pitchFamily="2" charset="0"/>
              </a:rPr>
              <a:t> </a:t>
            </a:r>
            <a:r>
              <a:rPr lang="id-ID" sz="2400" dirty="0" err="1">
                <a:solidFill>
                  <a:srgbClr val="000000"/>
                </a:solidFill>
                <a:effectLst/>
                <a:latin typeface="Helvetica" pitchFamily="2" charset="0"/>
              </a:rPr>
              <a:t>create</a:t>
            </a:r>
            <a:r>
              <a:rPr lang="id-ID" sz="2400" dirty="0">
                <a:solidFill>
                  <a:srgbClr val="000000"/>
                </a:solidFill>
                <a:effectLst/>
                <a:latin typeface="Helvetica" pitchFamily="2" charset="0"/>
              </a:rPr>
              <a:t> legal </a:t>
            </a:r>
            <a:r>
              <a:rPr lang="id-ID" sz="2400" dirty="0" err="1">
                <a:solidFill>
                  <a:srgbClr val="000000"/>
                </a:solidFill>
                <a:effectLst/>
                <a:latin typeface="Helvetica" pitchFamily="2" charset="0"/>
              </a:rPr>
              <a:t>relation</a:t>
            </a:r>
            <a:r>
              <a:rPr lang="id-ID" sz="2400" dirty="0">
                <a:solidFill>
                  <a:srgbClr val="000000"/>
                </a:solidFill>
                <a:effectLst/>
                <a:latin typeface="Helvetica" pitchFamily="2" charset="0"/>
              </a:rPr>
              <a:t> oleh para pihak yang melakukan kesepakatan tersebut.</a:t>
            </a:r>
          </a:p>
          <a:p>
            <a:pPr algn="ctr"/>
            <a:endParaRPr lang="id-ID" dirty="0"/>
          </a:p>
        </p:txBody>
      </p:sp>
    </p:spTree>
    <p:extLst>
      <p:ext uri="{BB962C8B-B14F-4D97-AF65-F5344CB8AC3E}">
        <p14:creationId xmlns:p14="http://schemas.microsoft.com/office/powerpoint/2010/main" val="1863316397"/>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judul 1">
            <a:extLst>
              <a:ext uri="{FF2B5EF4-FFF2-40B4-BE49-F238E27FC236}">
                <a16:creationId xmlns:a16="http://schemas.microsoft.com/office/drawing/2014/main" id="{6FEDD54C-44E9-FF6A-F3BF-043769D6C2EF}"/>
              </a:ext>
            </a:extLst>
          </p:cNvPr>
          <p:cNvSpPr>
            <a:spLocks noGrp="1"/>
          </p:cNvSpPr>
          <p:nvPr>
            <p:ph type="subTitle" idx="1"/>
          </p:nvPr>
        </p:nvSpPr>
        <p:spPr/>
        <p:txBody>
          <a:bodyPr/>
          <a:lstStyle/>
          <a:p>
            <a:endParaRPr lang="id-ID"/>
          </a:p>
        </p:txBody>
      </p:sp>
      <p:sp>
        <p:nvSpPr>
          <p:cNvPr id="3" name="Persegi Lengkung 2">
            <a:extLst>
              <a:ext uri="{FF2B5EF4-FFF2-40B4-BE49-F238E27FC236}">
                <a16:creationId xmlns:a16="http://schemas.microsoft.com/office/drawing/2014/main" id="{72217A9F-92B1-5B06-2464-6BF77C98F7E7}"/>
              </a:ext>
            </a:extLst>
          </p:cNvPr>
          <p:cNvSpPr/>
          <p:nvPr/>
        </p:nvSpPr>
        <p:spPr>
          <a:xfrm>
            <a:off x="827584" y="188640"/>
            <a:ext cx="7704856" cy="936104"/>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id-ID" dirty="0"/>
              <a:t>Hal-hal yang dapat membatalkan kontrak/kesulitan dalam kontrak </a:t>
            </a:r>
          </a:p>
        </p:txBody>
      </p:sp>
      <p:sp>
        <p:nvSpPr>
          <p:cNvPr id="4" name="Persegi Lengkung 3">
            <a:extLst>
              <a:ext uri="{FF2B5EF4-FFF2-40B4-BE49-F238E27FC236}">
                <a16:creationId xmlns:a16="http://schemas.microsoft.com/office/drawing/2014/main" id="{F35848B1-A55B-DA3F-2032-3D994C66F5ED}"/>
              </a:ext>
            </a:extLst>
          </p:cNvPr>
          <p:cNvSpPr/>
          <p:nvPr/>
        </p:nvSpPr>
        <p:spPr>
          <a:xfrm>
            <a:off x="719572" y="1484784"/>
            <a:ext cx="7704856" cy="4536504"/>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marL="342900" indent="-342900">
              <a:buFont typeface="+mj-lt"/>
              <a:buAutoNum type="alphaLcPeriod"/>
            </a:pPr>
            <a:r>
              <a:rPr lang="id-ID" dirty="0">
                <a:solidFill>
                  <a:srgbClr val="000000"/>
                </a:solidFill>
                <a:effectLst/>
                <a:latin typeface="Helvetica" pitchFamily="2" charset="0"/>
              </a:rPr>
              <a:t>Peristiwa tersebut diketahui oleh pihak yang dirugikan setelah</a:t>
            </a:r>
          </a:p>
          <a:p>
            <a:pPr>
              <a:buNone/>
            </a:pPr>
            <a:r>
              <a:rPr lang="id-ID" dirty="0">
                <a:solidFill>
                  <a:srgbClr val="000000"/>
                </a:solidFill>
                <a:effectLst/>
                <a:latin typeface="Helvetica" pitchFamily="2" charset="0"/>
              </a:rPr>
              <a:t>     kontrak terjadi</a:t>
            </a:r>
          </a:p>
          <a:p>
            <a:pPr>
              <a:buNone/>
            </a:pPr>
            <a:r>
              <a:rPr lang="id-ID" dirty="0" err="1">
                <a:solidFill>
                  <a:srgbClr val="000000"/>
                </a:solidFill>
                <a:effectLst/>
                <a:latin typeface="Helvetica" pitchFamily="2" charset="0"/>
              </a:rPr>
              <a:t>b</a:t>
            </a:r>
            <a:r>
              <a:rPr lang="id-ID" dirty="0">
                <a:solidFill>
                  <a:srgbClr val="000000"/>
                </a:solidFill>
                <a:effectLst/>
                <a:latin typeface="Helvetica" pitchFamily="2" charset="0"/>
              </a:rPr>
              <a:t>. Peristiwa tidak dapat diperkirakan oleh pihak yang dirugikan</a:t>
            </a:r>
          </a:p>
          <a:p>
            <a:pPr>
              <a:buNone/>
            </a:pPr>
            <a:r>
              <a:rPr lang="id-ID" dirty="0">
                <a:solidFill>
                  <a:srgbClr val="000000"/>
                </a:solidFill>
                <a:effectLst/>
                <a:latin typeface="Helvetica" pitchFamily="2" charset="0"/>
              </a:rPr>
              <a:t>    sebelum kontrak disepakati. </a:t>
            </a:r>
          </a:p>
          <a:p>
            <a:pPr>
              <a:buNone/>
            </a:pPr>
            <a:r>
              <a:rPr lang="id-ID" dirty="0">
                <a:solidFill>
                  <a:srgbClr val="000000"/>
                </a:solidFill>
                <a:latin typeface="Helvetica" pitchFamily="2" charset="0"/>
              </a:rPr>
              <a:t>c. P</a:t>
            </a:r>
            <a:r>
              <a:rPr lang="id-ID" dirty="0">
                <a:solidFill>
                  <a:srgbClr val="000000"/>
                </a:solidFill>
                <a:effectLst/>
                <a:latin typeface="Helvetica" pitchFamily="2" charset="0"/>
              </a:rPr>
              <a:t>eristiwa terjadi di luar kontrol pihak yang dirugikan</a:t>
            </a:r>
          </a:p>
          <a:p>
            <a:pPr>
              <a:buNone/>
            </a:pPr>
            <a:r>
              <a:rPr lang="id-ID" dirty="0">
                <a:solidFill>
                  <a:srgbClr val="000000"/>
                </a:solidFill>
                <a:effectLst/>
                <a:latin typeface="Helvetica" pitchFamily="2" charset="0"/>
              </a:rPr>
              <a:t>d. </a:t>
            </a:r>
            <a:r>
              <a:rPr lang="id-ID" dirty="0" err="1">
                <a:solidFill>
                  <a:srgbClr val="000000"/>
                </a:solidFill>
                <a:latin typeface="Helvetica" pitchFamily="2" charset="0"/>
              </a:rPr>
              <a:t>R</a:t>
            </a:r>
            <a:r>
              <a:rPr lang="id-ID" dirty="0" err="1">
                <a:solidFill>
                  <a:srgbClr val="000000"/>
                </a:solidFill>
                <a:effectLst/>
                <a:latin typeface="Helvetica" pitchFamily="2" charset="0"/>
              </a:rPr>
              <a:t>esiko</a:t>
            </a:r>
            <a:r>
              <a:rPr lang="id-ID" dirty="0">
                <a:solidFill>
                  <a:srgbClr val="000000"/>
                </a:solidFill>
                <a:effectLst/>
                <a:latin typeface="Helvetica" pitchFamily="2" charset="0"/>
              </a:rPr>
              <a:t> dari peristiwa itu tidak diperkirakan oleh pihak yang</a:t>
            </a:r>
          </a:p>
          <a:p>
            <a:r>
              <a:rPr lang="id-ID" dirty="0">
                <a:solidFill>
                  <a:srgbClr val="000000"/>
                </a:solidFill>
                <a:effectLst/>
                <a:latin typeface="Helvetica" pitchFamily="2" charset="0"/>
              </a:rPr>
              <a:t>    dirugikan.</a:t>
            </a:r>
          </a:p>
        </p:txBody>
      </p:sp>
    </p:spTree>
    <p:extLst>
      <p:ext uri="{BB962C8B-B14F-4D97-AF65-F5344CB8AC3E}">
        <p14:creationId xmlns:p14="http://schemas.microsoft.com/office/powerpoint/2010/main" val="3224292092"/>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6480</TotalTime>
  <Words>695</Words>
  <Application>Microsoft Office PowerPoint</Application>
  <PresentationFormat>On-screen Show (4:3)</PresentationFormat>
  <Paragraphs>71</Paragraphs>
  <Slides>19</Slides>
  <Notes>1</Notes>
  <HiddenSlides>1</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Arial</vt:lpstr>
      <vt:lpstr>Calibri</vt:lpstr>
      <vt:lpstr>Cambria</vt:lpstr>
      <vt:lpstr>Helvetica</vt:lpstr>
      <vt:lpstr>Times</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Lenovo</cp:lastModifiedBy>
  <cp:revision>507</cp:revision>
  <cp:lastPrinted>2017-08-29T02:54:51Z</cp:lastPrinted>
  <dcterms:created xsi:type="dcterms:W3CDTF">2010-04-18T12:06:30Z</dcterms:created>
  <dcterms:modified xsi:type="dcterms:W3CDTF">2025-04-14T06:32:55Z</dcterms:modified>
</cp:coreProperties>
</file>