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6" r:id="rId2"/>
    <p:sldId id="303" r:id="rId3"/>
    <p:sldId id="348" r:id="rId4"/>
    <p:sldId id="343" r:id="rId5"/>
    <p:sldId id="349" r:id="rId6"/>
    <p:sldId id="350" r:id="rId7"/>
    <p:sldId id="351" r:id="rId8"/>
    <p:sldId id="352" r:id="rId9"/>
    <p:sldId id="353" r:id="rId10"/>
    <p:sldId id="300" r:id="rId11"/>
  </p:sldIdLst>
  <p:sldSz cx="9144000" cy="6858000" type="screen4x3"/>
  <p:notesSz cx="7045325" cy="9345613"/>
  <p:custDataLst>
    <p:tags r:id="rId14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Full" cryptAlgorithmClass="hash" cryptAlgorithmType="typeAny" cryptAlgorithmSid="4" spinCount="100000" saltData="X8nxjz6D7ODxgs2NOhNyXg==" hashData="Vk1JhGklcaEY4JVq5zycExKDtmU="/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72" autoAdjust="0"/>
    <p:restoredTop sz="94580" autoAdjust="0"/>
  </p:normalViewPr>
  <p:slideViewPr>
    <p:cSldViewPr>
      <p:cViewPr varScale="1">
        <p:scale>
          <a:sx n="71" d="100"/>
          <a:sy n="71" d="100"/>
        </p:scale>
        <p:origin x="-124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Relationship Id="rId22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</a:t>
            </a:r>
            <a:r>
              <a:rPr lang="id-ID" sz="110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SIF15404</a:t>
            </a:r>
            <a:r>
              <a:rPr kumimoji="0" lang="id-ID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– </a:t>
            </a: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BASIS DATA LANJUT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49694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 4FM-D2.04.01                                                Rev : 00                                     Tanggal Berlaku : </a:t>
            </a:r>
            <a:r>
              <a:rPr lang="id-ID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01 November 2016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</a:t>
            </a:r>
            <a:r>
              <a:rPr lang="id-ID" sz="110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SIF15404</a:t>
            </a:r>
            <a:r>
              <a:rPr kumimoji="0" lang="id-ID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– </a:t>
            </a: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BASIS DATA LANJUT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164165" y="6015771"/>
            <a:ext cx="849694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 4FM-D2.04.01                                                Rev : 00                                     Tanggal Berlaku : </a:t>
            </a:r>
            <a:r>
              <a:rPr lang="id-ID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01 November 2016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49694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 4FM-D2.04.01                                                Rev : 00                                     Tanggal Berlaku : </a:t>
            </a:r>
            <a:r>
              <a:rPr lang="id-ID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01 November 2016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1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</a:t>
            </a:r>
            <a:r>
              <a:rPr lang="id-ID" sz="110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SIF15404</a:t>
            </a:r>
            <a:r>
              <a:rPr kumimoji="0" lang="id-ID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– </a:t>
            </a: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BASIS DATA LANJUT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1"/>
          <p:cNvSpPr>
            <a:spLocks noChangeArrowheads="1"/>
          </p:cNvSpPr>
          <p:nvPr userDrawn="1"/>
        </p:nvSpPr>
        <p:spPr bwMode="auto">
          <a:xfrm>
            <a:off x="251520" y="6237312"/>
            <a:ext cx="849694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 4FM-D2.04.01                                                Rev : 00                                     Tanggal Berlaku : </a:t>
            </a:r>
            <a:r>
              <a:rPr lang="id-ID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01 November 2016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DATE FUNCTION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12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79512" y="6327411"/>
            <a:ext cx="849694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 4FM-D2.04.01                                                Rev : 00                                     Tanggal Berlaku : </a:t>
            </a:r>
            <a:r>
              <a:rPr lang="id-ID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01 November 2016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noProof="0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DATE FUNCTION SQL</a:t>
            </a:r>
            <a:endParaRPr kumimoji="0" lang="id-ID" sz="36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556792"/>
            <a:ext cx="8229600" cy="41044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i="1" dirty="0" smtClean="0">
                <a:solidFill>
                  <a:srgbClr val="FF000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DATE FUNCTION</a:t>
            </a:r>
            <a:r>
              <a:rPr lang="id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digunakan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memanipulasi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TANGGAL &amp; JAM,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sesuai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format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dan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kebutuhan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0380727"/>
              </p:ext>
            </p:extLst>
          </p:nvPr>
        </p:nvGraphicFramePr>
        <p:xfrm>
          <a:off x="539552" y="2996952"/>
          <a:ext cx="7704856" cy="2937734"/>
        </p:xfrm>
        <a:graphic>
          <a:graphicData uri="http://schemas.openxmlformats.org/drawingml/2006/table">
            <a:tbl>
              <a:tblPr/>
              <a:tblGrid>
                <a:gridCol w="1578103"/>
                <a:gridCol w="6126753"/>
              </a:tblGrid>
              <a:tr h="352136">
                <a:tc>
                  <a:txBody>
                    <a:bodyPr/>
                    <a:lstStyle/>
                    <a:p>
                      <a:pPr algn="l" fontAlgn="t"/>
                      <a:r>
                        <a:rPr lang="en-US" sz="1500" dirty="0" err="1" smtClean="0">
                          <a:effectLst/>
                        </a:rPr>
                        <a:t>DateADD</a:t>
                      </a:r>
                      <a:r>
                        <a:rPr lang="en-US" sz="1500" dirty="0" smtClean="0">
                          <a:effectLst/>
                        </a:rPr>
                        <a:t>   </a:t>
                      </a:r>
                      <a:endParaRPr lang="en-US" sz="1500" dirty="0">
                        <a:effectLst/>
                      </a:endParaRPr>
                    </a:p>
                  </a:txBody>
                  <a:tcPr marL="125763" marR="62881" marT="62881" marB="62881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500" dirty="0" err="1" smtClean="0">
                          <a:effectLst/>
                        </a:rPr>
                        <a:t>Menambahkan</a:t>
                      </a:r>
                      <a:r>
                        <a:rPr lang="en-US" sz="1500" dirty="0" smtClean="0">
                          <a:effectLst/>
                        </a:rPr>
                        <a:t> interval </a:t>
                      </a:r>
                      <a:r>
                        <a:rPr lang="en-US" sz="1500" dirty="0" err="1" smtClean="0">
                          <a:effectLst/>
                        </a:rPr>
                        <a:t>waktu</a:t>
                      </a:r>
                      <a:r>
                        <a:rPr lang="en-US" sz="1500" dirty="0" smtClean="0">
                          <a:effectLst/>
                        </a:rPr>
                        <a:t> / </a:t>
                      </a:r>
                      <a:r>
                        <a:rPr lang="en-US" sz="1500" dirty="0" err="1" smtClean="0">
                          <a:effectLst/>
                        </a:rPr>
                        <a:t>tanggal</a:t>
                      </a:r>
                      <a:r>
                        <a:rPr lang="en-US" sz="1500" dirty="0" smtClean="0">
                          <a:effectLst/>
                        </a:rPr>
                        <a:t> </a:t>
                      </a:r>
                      <a:r>
                        <a:rPr lang="en-US" sz="1500" dirty="0" err="1" smtClean="0">
                          <a:effectLst/>
                        </a:rPr>
                        <a:t>ke</a:t>
                      </a:r>
                      <a:r>
                        <a:rPr lang="en-US" sz="1500" dirty="0" smtClean="0">
                          <a:effectLst/>
                        </a:rPr>
                        <a:t> </a:t>
                      </a:r>
                      <a:r>
                        <a:rPr lang="en-US" sz="1500" dirty="0" err="1" smtClean="0">
                          <a:effectLst/>
                        </a:rPr>
                        <a:t>tanggal</a:t>
                      </a:r>
                      <a:r>
                        <a:rPr lang="en-US" sz="1500" dirty="0" smtClean="0">
                          <a:effectLst/>
                        </a:rPr>
                        <a:t> </a:t>
                      </a:r>
                      <a:r>
                        <a:rPr lang="en-US" sz="1500" dirty="0" err="1" smtClean="0">
                          <a:effectLst/>
                        </a:rPr>
                        <a:t>dan</a:t>
                      </a:r>
                      <a:r>
                        <a:rPr lang="en-US" sz="1500" dirty="0" smtClean="0">
                          <a:effectLst/>
                        </a:rPr>
                        <a:t> </a:t>
                      </a:r>
                      <a:r>
                        <a:rPr lang="en-US" sz="1500" dirty="0" err="1" smtClean="0">
                          <a:effectLst/>
                        </a:rPr>
                        <a:t>kemudian</a:t>
                      </a:r>
                      <a:r>
                        <a:rPr lang="en-US" sz="1500" dirty="0" smtClean="0">
                          <a:effectLst/>
                        </a:rPr>
                        <a:t> </a:t>
                      </a:r>
                      <a:r>
                        <a:rPr lang="en-US" sz="1500" dirty="0" err="1" smtClean="0">
                          <a:effectLst/>
                        </a:rPr>
                        <a:t>mengembalikan</a:t>
                      </a:r>
                      <a:r>
                        <a:rPr lang="en-US" sz="1500" dirty="0" smtClean="0">
                          <a:effectLst/>
                        </a:rPr>
                        <a:t> </a:t>
                      </a:r>
                      <a:r>
                        <a:rPr lang="en-US" sz="1500" dirty="0" err="1" smtClean="0">
                          <a:effectLst/>
                        </a:rPr>
                        <a:t>kedalam</a:t>
                      </a:r>
                      <a:r>
                        <a:rPr lang="en-US" sz="1500" baseline="0" dirty="0" smtClean="0">
                          <a:effectLst/>
                        </a:rPr>
                        <a:t> format </a:t>
                      </a:r>
                      <a:r>
                        <a:rPr lang="en-US" sz="1500" dirty="0" err="1" smtClean="0">
                          <a:effectLst/>
                        </a:rPr>
                        <a:t>tanggal</a:t>
                      </a:r>
                      <a:endParaRPr lang="en-US" sz="1500" dirty="0">
                        <a:effectLst/>
                      </a:endParaRPr>
                    </a:p>
                  </a:txBody>
                  <a:tcPr marL="125763" marR="62881" marT="62881" marB="62881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</a:tr>
              <a:tr h="352136">
                <a:tc>
                  <a:txBody>
                    <a:bodyPr/>
                    <a:lstStyle/>
                    <a:p>
                      <a:pPr algn="l" fontAlgn="t"/>
                      <a:r>
                        <a:rPr lang="en-US" sz="1500" dirty="0" err="1" smtClean="0">
                          <a:effectLst/>
                        </a:rPr>
                        <a:t>DateDiff</a:t>
                      </a:r>
                      <a:r>
                        <a:rPr lang="en-US" sz="1500" dirty="0" smtClean="0">
                          <a:effectLst/>
                        </a:rPr>
                        <a:t>    </a:t>
                      </a:r>
                      <a:endParaRPr lang="en-US" sz="1500" dirty="0">
                        <a:effectLst/>
                      </a:endParaRPr>
                    </a:p>
                  </a:txBody>
                  <a:tcPr marL="125763" marR="62881" marT="62881" marB="62881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500" dirty="0" err="1" smtClean="0">
                          <a:effectLst/>
                        </a:rPr>
                        <a:t>Mengembalikan</a:t>
                      </a:r>
                      <a:r>
                        <a:rPr lang="en-US" sz="1500" dirty="0" smtClean="0">
                          <a:effectLst/>
                        </a:rPr>
                        <a:t> </a:t>
                      </a:r>
                      <a:r>
                        <a:rPr lang="en-US" sz="1500" dirty="0" err="1" smtClean="0">
                          <a:effectLst/>
                        </a:rPr>
                        <a:t>perbedaan</a:t>
                      </a:r>
                      <a:r>
                        <a:rPr lang="en-US" sz="1500" dirty="0" smtClean="0">
                          <a:effectLst/>
                        </a:rPr>
                        <a:t> </a:t>
                      </a:r>
                      <a:r>
                        <a:rPr lang="en-US" sz="1500" dirty="0" err="1" smtClean="0">
                          <a:effectLst/>
                        </a:rPr>
                        <a:t>antara</a:t>
                      </a:r>
                      <a:r>
                        <a:rPr lang="en-US" sz="1500" dirty="0" smtClean="0">
                          <a:effectLst/>
                        </a:rPr>
                        <a:t> </a:t>
                      </a:r>
                      <a:r>
                        <a:rPr lang="en-US" sz="1500" dirty="0" err="1" smtClean="0">
                          <a:effectLst/>
                        </a:rPr>
                        <a:t>dua</a:t>
                      </a:r>
                      <a:r>
                        <a:rPr lang="en-US" sz="1500" dirty="0" smtClean="0">
                          <a:effectLst/>
                        </a:rPr>
                        <a:t> </a:t>
                      </a:r>
                      <a:r>
                        <a:rPr lang="en-US" sz="1500" dirty="0" err="1" smtClean="0">
                          <a:effectLst/>
                        </a:rPr>
                        <a:t>tanggal</a:t>
                      </a:r>
                      <a:r>
                        <a:rPr lang="en-US" sz="1500" dirty="0" smtClean="0">
                          <a:effectLst/>
                        </a:rPr>
                        <a:t>, </a:t>
                      </a:r>
                      <a:r>
                        <a:rPr lang="en-US" sz="1500" dirty="0" err="1" smtClean="0">
                          <a:effectLst/>
                        </a:rPr>
                        <a:t>mencari</a:t>
                      </a:r>
                      <a:r>
                        <a:rPr lang="en-US" sz="1500" dirty="0" smtClean="0">
                          <a:effectLst/>
                        </a:rPr>
                        <a:t> </a:t>
                      </a:r>
                      <a:r>
                        <a:rPr lang="en-US" sz="1500" dirty="0" err="1" smtClean="0">
                          <a:effectLst/>
                        </a:rPr>
                        <a:t>selisih</a:t>
                      </a:r>
                      <a:r>
                        <a:rPr lang="en-US" sz="1500" dirty="0" smtClean="0">
                          <a:effectLst/>
                        </a:rPr>
                        <a:t> </a:t>
                      </a:r>
                      <a:r>
                        <a:rPr lang="en-US" sz="1500" dirty="0" err="1" smtClean="0">
                          <a:effectLst/>
                        </a:rPr>
                        <a:t>waktu</a:t>
                      </a:r>
                      <a:r>
                        <a:rPr lang="en-US" sz="1500" dirty="0" smtClean="0">
                          <a:effectLst/>
                        </a:rPr>
                        <a:t> </a:t>
                      </a:r>
                      <a:r>
                        <a:rPr lang="en-US" sz="1500" dirty="0" err="1" smtClean="0">
                          <a:effectLst/>
                        </a:rPr>
                        <a:t>berdasarkan</a:t>
                      </a:r>
                      <a:r>
                        <a:rPr lang="en-US" sz="1500" dirty="0" smtClean="0">
                          <a:effectLst/>
                        </a:rPr>
                        <a:t> </a:t>
                      </a:r>
                      <a:r>
                        <a:rPr lang="en-US" sz="1500" dirty="0" err="1" smtClean="0">
                          <a:effectLst/>
                        </a:rPr>
                        <a:t>bulan</a:t>
                      </a:r>
                      <a:r>
                        <a:rPr lang="en-US" sz="1500" dirty="0" smtClean="0">
                          <a:effectLst/>
                        </a:rPr>
                        <a:t>, </a:t>
                      </a:r>
                      <a:r>
                        <a:rPr lang="en-US" sz="1500" dirty="0" err="1" smtClean="0">
                          <a:effectLst/>
                        </a:rPr>
                        <a:t>tahun</a:t>
                      </a:r>
                      <a:r>
                        <a:rPr lang="en-US" sz="1500" dirty="0" smtClean="0">
                          <a:effectLst/>
                        </a:rPr>
                        <a:t>, </a:t>
                      </a:r>
                      <a:r>
                        <a:rPr lang="en-US" sz="1500" dirty="0" err="1" smtClean="0">
                          <a:effectLst/>
                        </a:rPr>
                        <a:t>hari</a:t>
                      </a:r>
                      <a:r>
                        <a:rPr lang="en-US" sz="1500" dirty="0" smtClean="0">
                          <a:effectLst/>
                        </a:rPr>
                        <a:t>, </a:t>
                      </a:r>
                      <a:r>
                        <a:rPr lang="en-US" sz="1500" dirty="0" err="1" smtClean="0">
                          <a:effectLst/>
                        </a:rPr>
                        <a:t>detik</a:t>
                      </a:r>
                      <a:r>
                        <a:rPr lang="en-US" sz="1500" dirty="0" smtClean="0">
                          <a:effectLst/>
                        </a:rPr>
                        <a:t>, </a:t>
                      </a:r>
                      <a:r>
                        <a:rPr lang="en-US" sz="1500" dirty="0" err="1" smtClean="0">
                          <a:effectLst/>
                        </a:rPr>
                        <a:t>menit</a:t>
                      </a:r>
                      <a:r>
                        <a:rPr lang="en-US" sz="1500" dirty="0" smtClean="0">
                          <a:effectLst/>
                        </a:rPr>
                        <a:t>, jam</a:t>
                      </a:r>
                      <a:endParaRPr lang="en-US" sz="1500" dirty="0">
                        <a:effectLst/>
                      </a:endParaRPr>
                    </a:p>
                  </a:txBody>
                  <a:tcPr marL="125763" marR="62881" marT="62881" marB="62881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</a:tr>
              <a:tr h="352136">
                <a:tc>
                  <a:txBody>
                    <a:bodyPr/>
                    <a:lstStyle/>
                    <a:p>
                      <a:pPr algn="l" fontAlgn="t"/>
                      <a:r>
                        <a:rPr lang="en-US" sz="1500" dirty="0" err="1" smtClean="0">
                          <a:effectLst/>
                        </a:rPr>
                        <a:t>DateName</a:t>
                      </a:r>
                      <a:endParaRPr lang="en-US" sz="1500" dirty="0">
                        <a:effectLst/>
                      </a:endParaRPr>
                    </a:p>
                  </a:txBody>
                  <a:tcPr marL="125763" marR="62881" marT="62881" marB="62881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500" dirty="0" err="1" smtClean="0">
                          <a:effectLst/>
                        </a:rPr>
                        <a:t>Mengembalikan</a:t>
                      </a:r>
                      <a:r>
                        <a:rPr lang="en-US" sz="1500" dirty="0" smtClean="0">
                          <a:effectLst/>
                        </a:rPr>
                        <a:t> </a:t>
                      </a:r>
                      <a:r>
                        <a:rPr lang="en-US" sz="1500" dirty="0" err="1" smtClean="0">
                          <a:effectLst/>
                        </a:rPr>
                        <a:t>bagian</a:t>
                      </a:r>
                      <a:r>
                        <a:rPr lang="en-US" sz="1500" dirty="0" smtClean="0">
                          <a:effectLst/>
                        </a:rPr>
                        <a:t> </a:t>
                      </a:r>
                      <a:r>
                        <a:rPr lang="en-US" sz="1500" dirty="0" err="1" smtClean="0">
                          <a:effectLst/>
                        </a:rPr>
                        <a:t>tertentu</a:t>
                      </a:r>
                      <a:r>
                        <a:rPr lang="en-US" sz="1500" dirty="0" smtClean="0">
                          <a:effectLst/>
                        </a:rPr>
                        <a:t> </a:t>
                      </a:r>
                      <a:r>
                        <a:rPr lang="en-US" sz="1500" dirty="0" err="1" smtClean="0">
                          <a:effectLst/>
                        </a:rPr>
                        <a:t>dari</a:t>
                      </a:r>
                      <a:r>
                        <a:rPr lang="en-US" sz="1500" dirty="0" smtClean="0">
                          <a:effectLst/>
                        </a:rPr>
                        <a:t> </a:t>
                      </a:r>
                      <a:r>
                        <a:rPr lang="en-US" sz="1500" dirty="0" err="1" smtClean="0">
                          <a:effectLst/>
                        </a:rPr>
                        <a:t>tanggal</a:t>
                      </a:r>
                      <a:r>
                        <a:rPr lang="en-US" sz="1500" dirty="0" smtClean="0">
                          <a:effectLst/>
                        </a:rPr>
                        <a:t> (</a:t>
                      </a:r>
                      <a:r>
                        <a:rPr lang="en-US" sz="1500" dirty="0" err="1" smtClean="0">
                          <a:effectLst/>
                        </a:rPr>
                        <a:t>sebagai</a:t>
                      </a:r>
                      <a:r>
                        <a:rPr lang="en-US" sz="1500" dirty="0" smtClean="0">
                          <a:effectLst/>
                        </a:rPr>
                        <a:t> string)</a:t>
                      </a:r>
                      <a:endParaRPr lang="en-US" sz="1500" dirty="0">
                        <a:effectLst/>
                      </a:endParaRPr>
                    </a:p>
                  </a:txBody>
                  <a:tcPr marL="125763" marR="62881" marT="62881" marB="62881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52136">
                <a:tc>
                  <a:txBody>
                    <a:bodyPr/>
                    <a:lstStyle/>
                    <a:p>
                      <a:pPr algn="l" fontAlgn="t"/>
                      <a:r>
                        <a:rPr lang="en-US" sz="1500" dirty="0" err="1" smtClean="0">
                          <a:effectLst/>
                        </a:rPr>
                        <a:t>DatePart</a:t>
                      </a:r>
                      <a:endParaRPr lang="en-US" sz="1500" dirty="0">
                        <a:effectLst/>
                      </a:endParaRPr>
                    </a:p>
                  </a:txBody>
                  <a:tcPr marL="125763" marR="62881" marT="62881" marB="62881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 err="1" smtClean="0">
                          <a:effectLst/>
                        </a:rPr>
                        <a:t>Mengembalikan</a:t>
                      </a:r>
                      <a:r>
                        <a:rPr lang="en-US" sz="1500" dirty="0" smtClean="0">
                          <a:effectLst/>
                        </a:rPr>
                        <a:t> </a:t>
                      </a:r>
                      <a:r>
                        <a:rPr lang="en-US" sz="1500" dirty="0" err="1" smtClean="0">
                          <a:effectLst/>
                        </a:rPr>
                        <a:t>bagian</a:t>
                      </a:r>
                      <a:r>
                        <a:rPr lang="en-US" sz="1500" dirty="0" smtClean="0">
                          <a:effectLst/>
                        </a:rPr>
                        <a:t> </a:t>
                      </a:r>
                      <a:r>
                        <a:rPr lang="en-US" sz="1500" dirty="0" err="1" smtClean="0">
                          <a:effectLst/>
                        </a:rPr>
                        <a:t>tertentu</a:t>
                      </a:r>
                      <a:r>
                        <a:rPr lang="en-US" sz="1500" dirty="0" smtClean="0">
                          <a:effectLst/>
                        </a:rPr>
                        <a:t> </a:t>
                      </a:r>
                      <a:r>
                        <a:rPr lang="en-US" sz="1500" dirty="0" err="1" smtClean="0">
                          <a:effectLst/>
                        </a:rPr>
                        <a:t>dari</a:t>
                      </a:r>
                      <a:r>
                        <a:rPr lang="en-US" sz="1500" dirty="0" smtClean="0">
                          <a:effectLst/>
                        </a:rPr>
                        <a:t> </a:t>
                      </a:r>
                      <a:r>
                        <a:rPr lang="en-US" sz="1500" dirty="0" err="1" smtClean="0">
                          <a:effectLst/>
                        </a:rPr>
                        <a:t>tanggal</a:t>
                      </a:r>
                      <a:r>
                        <a:rPr lang="en-US" sz="1500" dirty="0" smtClean="0">
                          <a:effectLst/>
                        </a:rPr>
                        <a:t> (</a:t>
                      </a:r>
                      <a:r>
                        <a:rPr lang="en-US" sz="1500" dirty="0" err="1" smtClean="0">
                          <a:effectLst/>
                        </a:rPr>
                        <a:t>sebagai</a:t>
                      </a:r>
                      <a:r>
                        <a:rPr lang="en-US" sz="1500" dirty="0" smtClean="0">
                          <a:effectLst/>
                        </a:rPr>
                        <a:t> integer)</a:t>
                      </a:r>
                      <a:endParaRPr lang="en-US" sz="1500" dirty="0">
                        <a:effectLst/>
                      </a:endParaRPr>
                    </a:p>
                  </a:txBody>
                  <a:tcPr marL="125763" marR="62881" marT="62881" marB="62881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</a:tr>
              <a:tr h="352136">
                <a:tc>
                  <a:txBody>
                    <a:bodyPr/>
                    <a:lstStyle/>
                    <a:p>
                      <a:pPr algn="l" fontAlgn="t"/>
                      <a:r>
                        <a:rPr lang="en-US" sz="1500" dirty="0" smtClean="0">
                          <a:effectLst/>
                        </a:rPr>
                        <a:t>Day</a:t>
                      </a:r>
                      <a:endParaRPr lang="en-US" sz="1500" dirty="0">
                        <a:effectLst/>
                      </a:endParaRPr>
                    </a:p>
                  </a:txBody>
                  <a:tcPr marL="125763" marR="62881" marT="62881" marB="62881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500" dirty="0" err="1" smtClean="0">
                          <a:effectLst/>
                        </a:rPr>
                        <a:t>Menampilkan</a:t>
                      </a:r>
                      <a:r>
                        <a:rPr lang="en-US" sz="1500" dirty="0" smtClean="0">
                          <a:effectLst/>
                        </a:rPr>
                        <a:t> format</a:t>
                      </a:r>
                      <a:r>
                        <a:rPr lang="en-US" sz="1500" baseline="0" dirty="0" smtClean="0">
                          <a:effectLst/>
                        </a:rPr>
                        <a:t> </a:t>
                      </a:r>
                      <a:r>
                        <a:rPr lang="en-US" sz="1500" baseline="0" dirty="0" err="1" smtClean="0">
                          <a:effectLst/>
                        </a:rPr>
                        <a:t>dalam</a:t>
                      </a:r>
                      <a:r>
                        <a:rPr lang="en-US" sz="1500" baseline="0" dirty="0" smtClean="0">
                          <a:effectLst/>
                        </a:rPr>
                        <a:t> </a:t>
                      </a:r>
                      <a:r>
                        <a:rPr lang="en-US" sz="1500" baseline="0" dirty="0" err="1" smtClean="0">
                          <a:effectLst/>
                        </a:rPr>
                        <a:t>bentuk</a:t>
                      </a:r>
                      <a:r>
                        <a:rPr lang="en-US" sz="1500" baseline="0" dirty="0" smtClean="0">
                          <a:effectLst/>
                        </a:rPr>
                        <a:t> </a:t>
                      </a:r>
                      <a:r>
                        <a:rPr lang="en-US" sz="1500" baseline="0" dirty="0" err="1" smtClean="0">
                          <a:effectLst/>
                        </a:rPr>
                        <a:t>hari</a:t>
                      </a:r>
                      <a:endParaRPr lang="en-US" sz="1500" dirty="0">
                        <a:effectLst/>
                      </a:endParaRPr>
                    </a:p>
                  </a:txBody>
                  <a:tcPr marL="125763" marR="62881" marT="62881" marB="62881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</a:tr>
              <a:tr h="352136">
                <a:tc>
                  <a:txBody>
                    <a:bodyPr/>
                    <a:lstStyle/>
                    <a:p>
                      <a:pPr algn="l" fontAlgn="t"/>
                      <a:r>
                        <a:rPr lang="en-US" sz="1500" dirty="0" smtClean="0">
                          <a:effectLst/>
                        </a:rPr>
                        <a:t>Month</a:t>
                      </a:r>
                      <a:endParaRPr lang="en-US" sz="1500" dirty="0">
                        <a:effectLst/>
                      </a:endParaRPr>
                    </a:p>
                  </a:txBody>
                  <a:tcPr marL="125763" marR="62881" marT="62881" marB="62881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500" dirty="0" err="1" smtClean="0">
                          <a:effectLst/>
                        </a:rPr>
                        <a:t>Menampilkan</a:t>
                      </a:r>
                      <a:r>
                        <a:rPr lang="en-US" sz="1500" dirty="0" smtClean="0">
                          <a:effectLst/>
                        </a:rPr>
                        <a:t> format</a:t>
                      </a:r>
                      <a:r>
                        <a:rPr lang="en-US" sz="1500" baseline="0" dirty="0" smtClean="0">
                          <a:effectLst/>
                        </a:rPr>
                        <a:t> </a:t>
                      </a:r>
                      <a:r>
                        <a:rPr lang="en-US" sz="1500" baseline="0" dirty="0" err="1" smtClean="0">
                          <a:effectLst/>
                        </a:rPr>
                        <a:t>dalam</a:t>
                      </a:r>
                      <a:r>
                        <a:rPr lang="en-US" sz="1500" baseline="0" dirty="0" smtClean="0">
                          <a:effectLst/>
                        </a:rPr>
                        <a:t> </a:t>
                      </a:r>
                      <a:r>
                        <a:rPr lang="en-US" sz="1500" baseline="0" dirty="0" err="1" smtClean="0">
                          <a:effectLst/>
                        </a:rPr>
                        <a:t>bentuk</a:t>
                      </a:r>
                      <a:r>
                        <a:rPr lang="en-US" sz="1500" baseline="0" dirty="0" smtClean="0">
                          <a:effectLst/>
                        </a:rPr>
                        <a:t> </a:t>
                      </a:r>
                      <a:r>
                        <a:rPr lang="en-US" sz="1500" baseline="0" dirty="0" err="1" smtClean="0">
                          <a:effectLst/>
                        </a:rPr>
                        <a:t>Bulan</a:t>
                      </a:r>
                      <a:endParaRPr lang="en-US" sz="1500" dirty="0">
                        <a:effectLst/>
                      </a:endParaRPr>
                    </a:p>
                  </a:txBody>
                  <a:tcPr marL="125763" marR="62881" marT="62881" marB="62881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</a:tr>
              <a:tr h="352136">
                <a:tc>
                  <a:txBody>
                    <a:bodyPr/>
                    <a:lstStyle/>
                    <a:p>
                      <a:pPr algn="l" fontAlgn="t"/>
                      <a:r>
                        <a:rPr lang="en-US" sz="1500" dirty="0" smtClean="0">
                          <a:effectLst/>
                        </a:rPr>
                        <a:t>Year</a:t>
                      </a:r>
                      <a:endParaRPr lang="en-US" sz="1500" dirty="0">
                        <a:effectLst/>
                      </a:endParaRPr>
                    </a:p>
                  </a:txBody>
                  <a:tcPr marL="125763" marR="62881" marT="62881" marB="62881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500" dirty="0" err="1" smtClean="0">
                          <a:effectLst/>
                        </a:rPr>
                        <a:t>Menampilkan</a:t>
                      </a:r>
                      <a:r>
                        <a:rPr lang="en-US" sz="1500" dirty="0" smtClean="0">
                          <a:effectLst/>
                        </a:rPr>
                        <a:t> format</a:t>
                      </a:r>
                      <a:r>
                        <a:rPr lang="en-US" sz="1500" baseline="0" dirty="0" smtClean="0">
                          <a:effectLst/>
                        </a:rPr>
                        <a:t> </a:t>
                      </a:r>
                      <a:r>
                        <a:rPr lang="en-US" sz="1500" baseline="0" dirty="0" err="1" smtClean="0">
                          <a:effectLst/>
                        </a:rPr>
                        <a:t>dalam</a:t>
                      </a:r>
                      <a:r>
                        <a:rPr lang="en-US" sz="1500" baseline="0" dirty="0" smtClean="0">
                          <a:effectLst/>
                        </a:rPr>
                        <a:t> </a:t>
                      </a:r>
                      <a:r>
                        <a:rPr lang="en-US" sz="1500" baseline="0" dirty="0" err="1" smtClean="0">
                          <a:effectLst/>
                        </a:rPr>
                        <a:t>bentuk</a:t>
                      </a:r>
                      <a:r>
                        <a:rPr lang="en-US" sz="1500" baseline="0" dirty="0" smtClean="0">
                          <a:effectLst/>
                        </a:rPr>
                        <a:t> </a:t>
                      </a:r>
                      <a:r>
                        <a:rPr lang="en-US" sz="1500" baseline="0" dirty="0" err="1" smtClean="0">
                          <a:effectLst/>
                        </a:rPr>
                        <a:t>Tahun</a:t>
                      </a:r>
                      <a:endParaRPr lang="en-US" sz="1500" dirty="0">
                        <a:effectLst/>
                      </a:endParaRPr>
                    </a:p>
                  </a:txBody>
                  <a:tcPr marL="125763" marR="62881" marT="62881" marB="62881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23919044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noProof="0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DATE FUNCTION SQL</a:t>
            </a:r>
            <a:endParaRPr kumimoji="0" lang="id-ID" sz="36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844824"/>
            <a:ext cx="8229600" cy="41044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n-US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1939266"/>
              </p:ext>
            </p:extLst>
          </p:nvPr>
        </p:nvGraphicFramePr>
        <p:xfrm>
          <a:off x="611560" y="2022908"/>
          <a:ext cx="7704856" cy="1874648"/>
        </p:xfrm>
        <a:graphic>
          <a:graphicData uri="http://schemas.openxmlformats.org/drawingml/2006/table">
            <a:tbl>
              <a:tblPr/>
              <a:tblGrid>
                <a:gridCol w="1985788"/>
                <a:gridCol w="5719068"/>
              </a:tblGrid>
              <a:tr h="352136">
                <a:tc>
                  <a:txBody>
                    <a:bodyPr/>
                    <a:lstStyle/>
                    <a:p>
                      <a:pPr algn="l" fontAlgn="t"/>
                      <a:r>
                        <a:rPr lang="en-US" sz="1500" dirty="0" err="1" smtClean="0">
                          <a:effectLst/>
                        </a:rPr>
                        <a:t>GetDate</a:t>
                      </a:r>
                      <a:endParaRPr lang="en-US" sz="1500" dirty="0">
                        <a:effectLst/>
                      </a:endParaRPr>
                    </a:p>
                  </a:txBody>
                  <a:tcPr marL="125763" marR="62881" marT="62881" marB="62881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500" dirty="0" err="1" smtClean="0">
                          <a:effectLst/>
                        </a:rPr>
                        <a:t>Menampilkan</a:t>
                      </a:r>
                      <a:r>
                        <a:rPr lang="en-US" sz="1500" baseline="0" dirty="0" smtClean="0">
                          <a:effectLst/>
                        </a:rPr>
                        <a:t> </a:t>
                      </a:r>
                      <a:r>
                        <a:rPr lang="en-US" sz="1500" baseline="0" dirty="0" err="1" smtClean="0">
                          <a:effectLst/>
                        </a:rPr>
                        <a:t>Tanggal</a:t>
                      </a:r>
                      <a:r>
                        <a:rPr lang="en-US" sz="1500" baseline="0" dirty="0" smtClean="0">
                          <a:effectLst/>
                        </a:rPr>
                        <a:t> yang </a:t>
                      </a:r>
                      <a:r>
                        <a:rPr lang="en-US" sz="1500" baseline="0" dirty="0" err="1" smtClean="0">
                          <a:effectLst/>
                        </a:rPr>
                        <a:t>terdapat</a:t>
                      </a:r>
                      <a:r>
                        <a:rPr lang="en-US" sz="1500" baseline="0" dirty="0" smtClean="0">
                          <a:effectLst/>
                        </a:rPr>
                        <a:t> </a:t>
                      </a:r>
                      <a:r>
                        <a:rPr lang="en-US" sz="1500" baseline="0" dirty="0" err="1" smtClean="0">
                          <a:effectLst/>
                        </a:rPr>
                        <a:t>pada</a:t>
                      </a:r>
                      <a:r>
                        <a:rPr lang="en-US" sz="1500" baseline="0" dirty="0" smtClean="0">
                          <a:effectLst/>
                        </a:rPr>
                        <a:t> system</a:t>
                      </a:r>
                      <a:endParaRPr lang="en-US" sz="1500" dirty="0">
                        <a:effectLst/>
                      </a:endParaRPr>
                    </a:p>
                  </a:txBody>
                  <a:tcPr marL="125763" marR="62881" marT="62881" marB="62881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</a:tr>
              <a:tr h="352136">
                <a:tc>
                  <a:txBody>
                    <a:bodyPr/>
                    <a:lstStyle/>
                    <a:p>
                      <a:pPr algn="l" fontAlgn="t"/>
                      <a:r>
                        <a:rPr lang="en-US" sz="1500" dirty="0" err="1" smtClean="0">
                          <a:effectLst/>
                        </a:rPr>
                        <a:t>SysDateTime</a:t>
                      </a:r>
                      <a:endParaRPr lang="en-US" sz="1500" dirty="0">
                        <a:effectLst/>
                      </a:endParaRPr>
                    </a:p>
                  </a:txBody>
                  <a:tcPr marL="125763" marR="62881" marT="62881" marB="62881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 err="1" smtClean="0">
                          <a:effectLst/>
                        </a:rPr>
                        <a:t>Menampilkan</a:t>
                      </a:r>
                      <a:r>
                        <a:rPr lang="en-US" sz="1500" baseline="0" dirty="0" smtClean="0">
                          <a:effectLst/>
                        </a:rPr>
                        <a:t> </a:t>
                      </a:r>
                      <a:r>
                        <a:rPr lang="en-US" sz="1500" baseline="0" dirty="0" err="1" smtClean="0">
                          <a:effectLst/>
                        </a:rPr>
                        <a:t>Tanggal</a:t>
                      </a:r>
                      <a:r>
                        <a:rPr lang="en-US" sz="1500" baseline="0" dirty="0" smtClean="0">
                          <a:effectLst/>
                        </a:rPr>
                        <a:t> </a:t>
                      </a:r>
                      <a:r>
                        <a:rPr lang="en-US" sz="1500" baseline="0" dirty="0" err="1" smtClean="0">
                          <a:effectLst/>
                        </a:rPr>
                        <a:t>dan</a:t>
                      </a:r>
                      <a:r>
                        <a:rPr lang="en-US" sz="1500" baseline="0" dirty="0" smtClean="0">
                          <a:effectLst/>
                        </a:rPr>
                        <a:t> Jam yang </a:t>
                      </a:r>
                      <a:r>
                        <a:rPr lang="en-US" sz="1500" baseline="0" dirty="0" err="1" smtClean="0">
                          <a:effectLst/>
                        </a:rPr>
                        <a:t>terdapat</a:t>
                      </a:r>
                      <a:r>
                        <a:rPr lang="en-US" sz="1500" baseline="0" dirty="0" smtClean="0">
                          <a:effectLst/>
                        </a:rPr>
                        <a:t> </a:t>
                      </a:r>
                      <a:r>
                        <a:rPr lang="en-US" sz="1500" baseline="0" dirty="0" err="1" smtClean="0">
                          <a:effectLst/>
                        </a:rPr>
                        <a:t>pada</a:t>
                      </a:r>
                      <a:r>
                        <a:rPr lang="en-US" sz="1500" baseline="0" dirty="0" smtClean="0">
                          <a:effectLst/>
                        </a:rPr>
                        <a:t> system</a:t>
                      </a:r>
                      <a:endParaRPr lang="en-US" sz="1500" dirty="0" smtClean="0">
                        <a:effectLst/>
                      </a:endParaRPr>
                    </a:p>
                  </a:txBody>
                  <a:tcPr marL="125763" marR="62881" marT="62881" marB="62881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</a:tr>
              <a:tr h="352136">
                <a:tc>
                  <a:txBody>
                    <a:bodyPr/>
                    <a:lstStyle/>
                    <a:p>
                      <a:pPr algn="l" fontAlgn="t"/>
                      <a:r>
                        <a:rPr lang="en-US" sz="1500" dirty="0" err="1" smtClean="0">
                          <a:effectLst/>
                        </a:rPr>
                        <a:t>IsDate</a:t>
                      </a:r>
                      <a:endParaRPr lang="en-US" sz="1500" dirty="0">
                        <a:effectLst/>
                      </a:endParaRPr>
                    </a:p>
                  </a:txBody>
                  <a:tcPr marL="125763" marR="62881" marT="62881" marB="62881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500" dirty="0" err="1" smtClean="0">
                          <a:effectLst/>
                        </a:rPr>
                        <a:t>Melakukan</a:t>
                      </a:r>
                      <a:r>
                        <a:rPr lang="en-US" sz="1500" dirty="0" smtClean="0">
                          <a:effectLst/>
                        </a:rPr>
                        <a:t> </a:t>
                      </a:r>
                      <a:r>
                        <a:rPr lang="en-US" sz="1500" dirty="0" err="1" smtClean="0">
                          <a:effectLst/>
                        </a:rPr>
                        <a:t>cek</a:t>
                      </a:r>
                      <a:r>
                        <a:rPr lang="en-US" sz="1500" dirty="0" smtClean="0">
                          <a:effectLst/>
                        </a:rPr>
                        <a:t> format </a:t>
                      </a:r>
                      <a:r>
                        <a:rPr lang="en-US" sz="1500" dirty="0" err="1" smtClean="0">
                          <a:effectLst/>
                        </a:rPr>
                        <a:t>tanggal</a:t>
                      </a:r>
                      <a:r>
                        <a:rPr lang="en-US" sz="1500" dirty="0" smtClean="0">
                          <a:effectLst/>
                        </a:rPr>
                        <a:t> </a:t>
                      </a:r>
                      <a:r>
                        <a:rPr lang="en-US" sz="1500" dirty="0" err="1" smtClean="0">
                          <a:effectLst/>
                        </a:rPr>
                        <a:t>jika</a:t>
                      </a:r>
                      <a:r>
                        <a:rPr lang="en-US" sz="1500" dirty="0" smtClean="0">
                          <a:effectLst/>
                        </a:rPr>
                        <a:t> </a:t>
                      </a:r>
                      <a:r>
                        <a:rPr lang="en-US" sz="1500" dirty="0" err="1" smtClean="0">
                          <a:effectLst/>
                        </a:rPr>
                        <a:t>benar</a:t>
                      </a:r>
                      <a:r>
                        <a:rPr lang="en-US" sz="1500" dirty="0" smtClean="0">
                          <a:effectLst/>
                        </a:rPr>
                        <a:t> </a:t>
                      </a:r>
                      <a:r>
                        <a:rPr lang="en-US" sz="1500" dirty="0" err="1" smtClean="0">
                          <a:effectLst/>
                        </a:rPr>
                        <a:t>menampilkan</a:t>
                      </a:r>
                      <a:r>
                        <a:rPr lang="en-US" sz="1500" dirty="0" smtClean="0">
                          <a:effectLst/>
                        </a:rPr>
                        <a:t> </a:t>
                      </a:r>
                      <a:r>
                        <a:rPr lang="en-US" sz="1500" dirty="0" err="1" smtClean="0">
                          <a:effectLst/>
                        </a:rPr>
                        <a:t>angka</a:t>
                      </a:r>
                      <a:r>
                        <a:rPr lang="en-US" sz="1500" baseline="0" dirty="0" smtClean="0">
                          <a:effectLst/>
                        </a:rPr>
                        <a:t> 1 </a:t>
                      </a:r>
                      <a:r>
                        <a:rPr lang="en-US" sz="1500" baseline="0" dirty="0" err="1" smtClean="0">
                          <a:effectLst/>
                        </a:rPr>
                        <a:t>jika</a:t>
                      </a:r>
                      <a:r>
                        <a:rPr lang="en-US" sz="1500" baseline="0" dirty="0" smtClean="0">
                          <a:effectLst/>
                        </a:rPr>
                        <a:t> </a:t>
                      </a:r>
                      <a:r>
                        <a:rPr lang="en-US" sz="1500" baseline="0" dirty="0" err="1" smtClean="0">
                          <a:effectLst/>
                        </a:rPr>
                        <a:t>salah</a:t>
                      </a:r>
                      <a:r>
                        <a:rPr lang="en-US" sz="1500" baseline="0" dirty="0" smtClean="0">
                          <a:effectLst/>
                        </a:rPr>
                        <a:t> </a:t>
                      </a:r>
                      <a:r>
                        <a:rPr lang="en-US" sz="1500" baseline="0" dirty="0" err="1" smtClean="0">
                          <a:effectLst/>
                        </a:rPr>
                        <a:t>menampilkan</a:t>
                      </a:r>
                      <a:r>
                        <a:rPr lang="en-US" sz="1500" baseline="0" dirty="0" smtClean="0">
                          <a:effectLst/>
                        </a:rPr>
                        <a:t> 0</a:t>
                      </a:r>
                      <a:endParaRPr lang="en-US" sz="1500" dirty="0">
                        <a:effectLst/>
                      </a:endParaRPr>
                    </a:p>
                  </a:txBody>
                  <a:tcPr marL="125763" marR="62881" marT="62881" marB="62881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52136">
                <a:tc>
                  <a:txBody>
                    <a:bodyPr/>
                    <a:lstStyle/>
                    <a:p>
                      <a:pPr algn="l" fontAlgn="t"/>
                      <a:r>
                        <a:rPr lang="en-US" sz="1500" dirty="0" smtClean="0">
                          <a:effectLst/>
                        </a:rPr>
                        <a:t>Extract</a:t>
                      </a:r>
                      <a:endParaRPr lang="en-US" sz="1500" dirty="0">
                        <a:effectLst/>
                      </a:endParaRPr>
                    </a:p>
                  </a:txBody>
                  <a:tcPr marL="125763" marR="62881" marT="62881" marB="62881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500" dirty="0" err="1" smtClean="0">
                          <a:effectLst/>
                        </a:rPr>
                        <a:t>Berfungsi</a:t>
                      </a:r>
                      <a:r>
                        <a:rPr lang="en-US" sz="1500" dirty="0" smtClean="0">
                          <a:effectLst/>
                        </a:rPr>
                        <a:t> </a:t>
                      </a:r>
                      <a:r>
                        <a:rPr lang="en-US" sz="1500" dirty="0" err="1" smtClean="0">
                          <a:effectLst/>
                        </a:rPr>
                        <a:t>untuk</a:t>
                      </a:r>
                      <a:r>
                        <a:rPr lang="en-US" sz="1500" dirty="0" smtClean="0">
                          <a:effectLst/>
                        </a:rPr>
                        <a:t> </a:t>
                      </a:r>
                      <a:r>
                        <a:rPr lang="en-US" sz="1500" dirty="0" err="1" smtClean="0">
                          <a:effectLst/>
                        </a:rPr>
                        <a:t>mengembalikan</a:t>
                      </a:r>
                      <a:r>
                        <a:rPr lang="en-US" sz="1500" baseline="0" dirty="0" smtClean="0">
                          <a:effectLst/>
                        </a:rPr>
                        <a:t> </a:t>
                      </a:r>
                      <a:r>
                        <a:rPr lang="en-US" sz="1500" baseline="0" dirty="0" err="1" smtClean="0">
                          <a:effectLst/>
                        </a:rPr>
                        <a:t>satu</a:t>
                      </a:r>
                      <a:r>
                        <a:rPr lang="en-US" sz="1500" baseline="0" dirty="0" smtClean="0">
                          <a:effectLst/>
                        </a:rPr>
                        <a:t> </a:t>
                      </a:r>
                      <a:r>
                        <a:rPr lang="en-US" sz="1500" baseline="0" dirty="0" err="1" smtClean="0">
                          <a:effectLst/>
                        </a:rPr>
                        <a:t>bagian</a:t>
                      </a:r>
                      <a:r>
                        <a:rPr lang="en-US" sz="1500" baseline="0" dirty="0" smtClean="0">
                          <a:effectLst/>
                        </a:rPr>
                        <a:t> </a:t>
                      </a:r>
                      <a:r>
                        <a:rPr lang="en-US" sz="1500" baseline="0" dirty="0" err="1" smtClean="0">
                          <a:effectLst/>
                        </a:rPr>
                        <a:t>dari</a:t>
                      </a:r>
                      <a:r>
                        <a:rPr lang="en-US" sz="1500" baseline="0" dirty="0" smtClean="0">
                          <a:effectLst/>
                        </a:rPr>
                        <a:t> </a:t>
                      </a:r>
                      <a:r>
                        <a:rPr lang="en-US" sz="1500" baseline="0" dirty="0" err="1" smtClean="0">
                          <a:effectLst/>
                        </a:rPr>
                        <a:t>tanggal</a:t>
                      </a:r>
                      <a:r>
                        <a:rPr lang="en-US" sz="1500" baseline="0" dirty="0" smtClean="0">
                          <a:effectLst/>
                        </a:rPr>
                        <a:t>  / </a:t>
                      </a:r>
                      <a:r>
                        <a:rPr lang="en-US" sz="1500" baseline="0" dirty="0" err="1" smtClean="0">
                          <a:effectLst/>
                        </a:rPr>
                        <a:t>waktu</a:t>
                      </a:r>
                      <a:r>
                        <a:rPr lang="en-US" sz="1500" baseline="0" dirty="0" smtClean="0">
                          <a:effectLst/>
                        </a:rPr>
                        <a:t> </a:t>
                      </a:r>
                      <a:r>
                        <a:rPr lang="en-US" sz="1500" baseline="0" dirty="0" err="1" smtClean="0">
                          <a:effectLst/>
                        </a:rPr>
                        <a:t>seperti</a:t>
                      </a:r>
                      <a:r>
                        <a:rPr lang="en-US" sz="1500" baseline="0" dirty="0" smtClean="0">
                          <a:effectLst/>
                        </a:rPr>
                        <a:t> </a:t>
                      </a:r>
                      <a:r>
                        <a:rPr lang="en-US" sz="1500" baseline="0" dirty="0" err="1" smtClean="0">
                          <a:effectLst/>
                        </a:rPr>
                        <a:t>tahun</a:t>
                      </a:r>
                      <a:r>
                        <a:rPr lang="en-US" sz="1500" baseline="0" dirty="0" smtClean="0">
                          <a:effectLst/>
                        </a:rPr>
                        <a:t>, </a:t>
                      </a:r>
                      <a:r>
                        <a:rPr lang="en-US" sz="1500" baseline="0" dirty="0" err="1" smtClean="0">
                          <a:effectLst/>
                        </a:rPr>
                        <a:t>tanggal</a:t>
                      </a:r>
                      <a:r>
                        <a:rPr lang="en-US" sz="1500" baseline="0" dirty="0" smtClean="0">
                          <a:effectLst/>
                        </a:rPr>
                        <a:t>, </a:t>
                      </a:r>
                      <a:r>
                        <a:rPr lang="en-US" sz="1500" baseline="0" dirty="0" err="1" smtClean="0">
                          <a:effectLst/>
                        </a:rPr>
                        <a:t>bulan</a:t>
                      </a:r>
                      <a:r>
                        <a:rPr lang="en-US" sz="1500" baseline="0" dirty="0" smtClean="0">
                          <a:effectLst/>
                        </a:rPr>
                        <a:t>, jam, </a:t>
                      </a:r>
                      <a:r>
                        <a:rPr lang="en-US" sz="1500" baseline="0" dirty="0" err="1" smtClean="0">
                          <a:effectLst/>
                        </a:rPr>
                        <a:t>menit</a:t>
                      </a:r>
                      <a:r>
                        <a:rPr lang="en-US" sz="1500" baseline="0" dirty="0" smtClean="0">
                          <a:effectLst/>
                        </a:rPr>
                        <a:t>, </a:t>
                      </a:r>
                      <a:r>
                        <a:rPr lang="en-US" sz="1500" baseline="0" dirty="0" err="1" smtClean="0">
                          <a:effectLst/>
                        </a:rPr>
                        <a:t>detik</a:t>
                      </a:r>
                      <a:endParaRPr lang="en-US" sz="1500" dirty="0">
                        <a:effectLst/>
                      </a:endParaRPr>
                    </a:p>
                  </a:txBody>
                  <a:tcPr marL="125763" marR="62881" marT="62881" marB="62881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25649821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noProof="0" dirty="0" err="1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Contoh</a:t>
            </a:r>
            <a:r>
              <a:rPr lang="en-US" sz="3600" b="1" noProof="0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Date Function</a:t>
            </a:r>
            <a:endParaRPr kumimoji="0" lang="id-ID" sz="36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844824"/>
            <a:ext cx="8229600" cy="41044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1.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DateAdd</a:t>
            </a:r>
            <a:endParaRPr lang="en-US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11560" y="2541546"/>
            <a:ext cx="63367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0000CD"/>
                </a:solidFill>
                <a:latin typeface="Consolas"/>
              </a:rPr>
              <a:t>DATEADD</a:t>
            </a:r>
            <a:r>
              <a:rPr lang="en-US" dirty="0" smtClean="0">
                <a:solidFill>
                  <a:srgbClr val="000000"/>
                </a:solidFill>
                <a:latin typeface="Consolas"/>
              </a:rPr>
              <a:t>(interval, </a:t>
            </a:r>
            <a:r>
              <a:rPr lang="en-US" dirty="0" smtClean="0">
                <a:solidFill>
                  <a:srgbClr val="0000CD"/>
                </a:solidFill>
                <a:latin typeface="Consolas"/>
              </a:rPr>
              <a:t>NUMBER, DATE)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612394" y="3068960"/>
            <a:ext cx="698394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CD"/>
                </a:solidFill>
                <a:latin typeface="Consolas"/>
              </a:rPr>
              <a:t>SELECT DATEADD(year, 1, </a:t>
            </a:r>
            <a:r>
              <a:rPr lang="en-US" dirty="0" smtClean="0">
                <a:solidFill>
                  <a:srgbClr val="0000CD"/>
                </a:solidFill>
                <a:latin typeface="Consolas"/>
              </a:rPr>
              <a:t>'</a:t>
            </a:r>
            <a:r>
              <a:rPr lang="en-US" dirty="0" smtClean="0">
                <a:latin typeface="Consolas"/>
              </a:rPr>
              <a:t>2000/10/22'</a:t>
            </a:r>
            <a:r>
              <a:rPr lang="en-US" dirty="0" smtClean="0">
                <a:solidFill>
                  <a:srgbClr val="0000CD"/>
                </a:solidFill>
                <a:latin typeface="Consolas"/>
              </a:rPr>
              <a:t>) </a:t>
            </a:r>
            <a:r>
              <a:rPr lang="en-US" dirty="0">
                <a:solidFill>
                  <a:srgbClr val="0000CD"/>
                </a:solidFill>
                <a:latin typeface="Consolas"/>
              </a:rPr>
              <a:t>AS </a:t>
            </a:r>
            <a:r>
              <a:rPr lang="en-US" dirty="0" err="1" smtClean="0">
                <a:latin typeface="Consolas"/>
              </a:rPr>
              <a:t>TambahTahun</a:t>
            </a:r>
            <a:r>
              <a:rPr lang="en-US" dirty="0" smtClean="0">
                <a:solidFill>
                  <a:srgbClr val="0000CD"/>
                </a:solidFill>
                <a:latin typeface="Consolas"/>
              </a:rPr>
              <a:t>;</a:t>
            </a:r>
          </a:p>
          <a:p>
            <a:r>
              <a:rPr lang="en-US" dirty="0">
                <a:solidFill>
                  <a:srgbClr val="0000CD"/>
                </a:solidFill>
                <a:latin typeface="Consolas"/>
              </a:rPr>
              <a:t>SELECT </a:t>
            </a:r>
            <a:r>
              <a:rPr lang="en-US" dirty="0" smtClean="0">
                <a:solidFill>
                  <a:srgbClr val="0000CD"/>
                </a:solidFill>
                <a:latin typeface="Consolas"/>
              </a:rPr>
              <a:t>DATEADD(month, </a:t>
            </a:r>
            <a:r>
              <a:rPr lang="en-US" dirty="0">
                <a:solidFill>
                  <a:srgbClr val="0000CD"/>
                </a:solidFill>
                <a:latin typeface="Consolas"/>
              </a:rPr>
              <a:t>1, '</a:t>
            </a:r>
            <a:r>
              <a:rPr lang="en-US" dirty="0">
                <a:latin typeface="Consolas"/>
              </a:rPr>
              <a:t>2000/10/22'</a:t>
            </a:r>
            <a:r>
              <a:rPr lang="en-US" dirty="0">
                <a:solidFill>
                  <a:srgbClr val="0000CD"/>
                </a:solidFill>
                <a:latin typeface="Consolas"/>
              </a:rPr>
              <a:t>) AS </a:t>
            </a:r>
            <a:r>
              <a:rPr lang="en-US" dirty="0" err="1" smtClean="0">
                <a:latin typeface="Consolas"/>
              </a:rPr>
              <a:t>TambahBulan</a:t>
            </a:r>
            <a:r>
              <a:rPr lang="en-US" dirty="0" smtClean="0">
                <a:solidFill>
                  <a:srgbClr val="0000CD"/>
                </a:solidFill>
                <a:latin typeface="Consolas"/>
              </a:rPr>
              <a:t>;</a:t>
            </a:r>
            <a:endParaRPr lang="en-US" dirty="0"/>
          </a:p>
          <a:p>
            <a:r>
              <a:rPr lang="en-US" dirty="0">
                <a:solidFill>
                  <a:srgbClr val="0000CD"/>
                </a:solidFill>
                <a:latin typeface="Consolas"/>
              </a:rPr>
              <a:t>SELECT </a:t>
            </a:r>
            <a:r>
              <a:rPr lang="en-US" dirty="0" smtClean="0">
                <a:solidFill>
                  <a:srgbClr val="0000CD"/>
                </a:solidFill>
                <a:latin typeface="Consolas"/>
              </a:rPr>
              <a:t>DATEADD(day, </a:t>
            </a:r>
            <a:r>
              <a:rPr lang="en-US" dirty="0">
                <a:solidFill>
                  <a:srgbClr val="0000CD"/>
                </a:solidFill>
                <a:latin typeface="Consolas"/>
              </a:rPr>
              <a:t>1, '</a:t>
            </a:r>
            <a:r>
              <a:rPr lang="en-US" dirty="0">
                <a:latin typeface="Consolas"/>
              </a:rPr>
              <a:t>2000/10/22'</a:t>
            </a:r>
            <a:r>
              <a:rPr lang="en-US" dirty="0">
                <a:solidFill>
                  <a:srgbClr val="0000CD"/>
                </a:solidFill>
                <a:latin typeface="Consolas"/>
              </a:rPr>
              <a:t>) AS </a:t>
            </a:r>
            <a:r>
              <a:rPr lang="en-US" dirty="0" err="1" smtClean="0">
                <a:latin typeface="Consolas"/>
              </a:rPr>
              <a:t>TambahHari</a:t>
            </a:r>
            <a:r>
              <a:rPr lang="en-US" dirty="0" smtClean="0">
                <a:solidFill>
                  <a:srgbClr val="0000CD"/>
                </a:solidFill>
                <a:latin typeface="Consolas"/>
              </a:rPr>
              <a:t>;</a:t>
            </a:r>
            <a:endParaRPr lang="en-US" dirty="0"/>
          </a:p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633609" y="4365104"/>
            <a:ext cx="55421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>
                <a:solidFill>
                  <a:srgbClr val="0000CD"/>
                </a:solidFill>
                <a:latin typeface="Consolas"/>
              </a:rPr>
              <a:t>Hasil</a:t>
            </a:r>
            <a:r>
              <a:rPr lang="en-US" dirty="0" smtClean="0">
                <a:solidFill>
                  <a:srgbClr val="0000CD"/>
                </a:solidFill>
                <a:latin typeface="Consolas"/>
              </a:rPr>
              <a:t> : </a:t>
            </a:r>
          </a:p>
          <a:p>
            <a:r>
              <a:rPr lang="en-US" dirty="0" smtClean="0"/>
              <a:t>2001-10-22 00:00:00.000</a:t>
            </a:r>
          </a:p>
          <a:p>
            <a:r>
              <a:rPr lang="en-US" dirty="0" smtClean="0"/>
              <a:t>2000-11-22 </a:t>
            </a:r>
            <a:r>
              <a:rPr lang="en-US" dirty="0"/>
              <a:t>00:00:00.000</a:t>
            </a:r>
          </a:p>
          <a:p>
            <a:r>
              <a:rPr lang="en-US" dirty="0" smtClean="0"/>
              <a:t>2000-10-23 00:00:00.000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726156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noProof="0" dirty="0" err="1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Contoh</a:t>
            </a:r>
            <a:r>
              <a:rPr lang="en-US" sz="3600" b="1" noProof="0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Date Function</a:t>
            </a:r>
            <a:endParaRPr kumimoji="0" lang="id-ID" sz="36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844824"/>
            <a:ext cx="8229600" cy="41044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2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DateDiff</a:t>
            </a:r>
            <a:endParaRPr lang="en-US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11560" y="2541546"/>
            <a:ext cx="79208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0000CD"/>
                </a:solidFill>
                <a:latin typeface="Consolas"/>
              </a:rPr>
              <a:t>SELECT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DATEDIFF(year, </a:t>
            </a:r>
            <a:r>
              <a:rPr lang="en-US" dirty="0" err="1" smtClean="0">
                <a:solidFill>
                  <a:srgbClr val="A52A2A"/>
                </a:solidFill>
                <a:latin typeface="Consolas"/>
              </a:rPr>
              <a:t>TanggalAwal</a:t>
            </a:r>
            <a:r>
              <a:rPr lang="en-US" dirty="0" smtClean="0">
                <a:solidFill>
                  <a:srgbClr val="000000"/>
                </a:solidFill>
                <a:latin typeface="Consolas"/>
              </a:rPr>
              <a:t>,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 err="1" smtClean="0">
                <a:solidFill>
                  <a:srgbClr val="A52A2A"/>
                </a:solidFill>
                <a:latin typeface="Consolas"/>
              </a:rPr>
              <a:t>TanggalAkhir</a:t>
            </a:r>
            <a:r>
              <a:rPr lang="en-US" dirty="0" smtClean="0">
                <a:solidFill>
                  <a:srgbClr val="000000"/>
                </a:solidFill>
                <a:latin typeface="Consolas"/>
              </a:rPr>
              <a:t>)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>
                <a:solidFill>
                  <a:srgbClr val="0000CD"/>
                </a:solidFill>
                <a:latin typeface="Consolas"/>
              </a:rPr>
              <a:t>AS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 err="1" smtClean="0">
                <a:solidFill>
                  <a:srgbClr val="000000"/>
                </a:solidFill>
                <a:latin typeface="Consolas"/>
              </a:rPr>
              <a:t>Selisih</a:t>
            </a:r>
            <a:r>
              <a:rPr lang="en-US" dirty="0" smtClean="0">
                <a:solidFill>
                  <a:srgbClr val="000000"/>
                </a:solidFill>
                <a:latin typeface="Consolas"/>
              </a:rPr>
              <a:t>;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612394" y="3296887"/>
            <a:ext cx="792004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FF"/>
                </a:solidFill>
              </a:rPr>
              <a:t>SELECT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>
                <a:solidFill>
                  <a:srgbClr val="FF00FF"/>
                </a:solidFill>
              </a:rPr>
              <a:t>DATEDIFF</a:t>
            </a:r>
            <a:r>
              <a:rPr lang="en-US" dirty="0">
                <a:solidFill>
                  <a:srgbClr val="808080"/>
                </a:solidFill>
              </a:rPr>
              <a:t>(</a:t>
            </a:r>
            <a:r>
              <a:rPr lang="en-US" dirty="0">
                <a:solidFill>
                  <a:srgbClr val="FF00FF"/>
                </a:solidFill>
              </a:rPr>
              <a:t>year</a:t>
            </a:r>
            <a:r>
              <a:rPr lang="en-US" dirty="0">
                <a:solidFill>
                  <a:srgbClr val="808080"/>
                </a:solidFill>
              </a:rPr>
              <a:t>,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>
                <a:solidFill>
                  <a:srgbClr val="FF0000"/>
                </a:solidFill>
              </a:rPr>
              <a:t>'2000/10/20'</a:t>
            </a:r>
            <a:r>
              <a:rPr lang="en-US" dirty="0">
                <a:solidFill>
                  <a:srgbClr val="808080"/>
                </a:solidFill>
              </a:rPr>
              <a:t>,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>
                <a:solidFill>
                  <a:srgbClr val="FF0000"/>
                </a:solidFill>
              </a:rPr>
              <a:t>'2011/10/20'</a:t>
            </a:r>
            <a:r>
              <a:rPr lang="en-US" dirty="0">
                <a:solidFill>
                  <a:srgbClr val="808080"/>
                </a:solidFill>
              </a:rPr>
              <a:t>)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>
                <a:solidFill>
                  <a:srgbClr val="0000FF"/>
                </a:solidFill>
              </a:rPr>
              <a:t>AS</a:t>
            </a:r>
            <a:r>
              <a:rPr lang="en-US" dirty="0"/>
              <a:t> </a:t>
            </a:r>
            <a:r>
              <a:rPr lang="en-US" dirty="0" err="1" smtClean="0"/>
              <a:t>tahun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FF00FF"/>
                </a:solidFill>
              </a:rPr>
              <a:t> </a:t>
            </a:r>
            <a:r>
              <a:rPr lang="en-US" dirty="0" smtClean="0">
                <a:solidFill>
                  <a:srgbClr val="808080"/>
                </a:solidFill>
              </a:rPr>
              <a:t>;</a:t>
            </a:r>
          </a:p>
          <a:p>
            <a:r>
              <a:rPr lang="en-US" dirty="0">
                <a:solidFill>
                  <a:srgbClr val="0000FF"/>
                </a:solidFill>
              </a:rPr>
              <a:t>SELECT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>
                <a:solidFill>
                  <a:srgbClr val="FF00FF"/>
                </a:solidFill>
              </a:rPr>
              <a:t>DATEDIFF</a:t>
            </a:r>
            <a:r>
              <a:rPr lang="en-US" dirty="0">
                <a:solidFill>
                  <a:srgbClr val="808080"/>
                </a:solidFill>
              </a:rPr>
              <a:t>(</a:t>
            </a:r>
            <a:r>
              <a:rPr lang="en-US" dirty="0">
                <a:solidFill>
                  <a:srgbClr val="FF00FF"/>
                </a:solidFill>
              </a:rPr>
              <a:t>DAY</a:t>
            </a:r>
            <a:r>
              <a:rPr lang="en-US" dirty="0">
                <a:solidFill>
                  <a:srgbClr val="808080"/>
                </a:solidFill>
              </a:rPr>
              <a:t>,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>
                <a:solidFill>
                  <a:srgbClr val="FF0000"/>
                </a:solidFill>
              </a:rPr>
              <a:t>'2000/10/20'</a:t>
            </a:r>
            <a:r>
              <a:rPr lang="en-US" dirty="0">
                <a:solidFill>
                  <a:srgbClr val="808080"/>
                </a:solidFill>
              </a:rPr>
              <a:t>,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>
                <a:solidFill>
                  <a:srgbClr val="FF0000"/>
                </a:solidFill>
              </a:rPr>
              <a:t>'2011/10/20'</a:t>
            </a:r>
            <a:r>
              <a:rPr lang="en-US" dirty="0">
                <a:solidFill>
                  <a:srgbClr val="808080"/>
                </a:solidFill>
              </a:rPr>
              <a:t>)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>
                <a:solidFill>
                  <a:srgbClr val="0000FF"/>
                </a:solidFill>
              </a:rPr>
              <a:t>AS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hari</a:t>
            </a:r>
            <a:r>
              <a:rPr lang="en-US" dirty="0">
                <a:solidFill>
                  <a:srgbClr val="808080"/>
                </a:solidFill>
              </a:rPr>
              <a:t>;</a:t>
            </a:r>
          </a:p>
          <a:p>
            <a:r>
              <a:rPr lang="en-US" dirty="0">
                <a:solidFill>
                  <a:srgbClr val="0000FF"/>
                </a:solidFill>
              </a:rPr>
              <a:t>SELECT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>
                <a:solidFill>
                  <a:srgbClr val="FF00FF"/>
                </a:solidFill>
              </a:rPr>
              <a:t>DATEDIFF</a:t>
            </a:r>
            <a:r>
              <a:rPr lang="en-US" dirty="0">
                <a:solidFill>
                  <a:srgbClr val="808080"/>
                </a:solidFill>
              </a:rPr>
              <a:t>(</a:t>
            </a:r>
            <a:r>
              <a:rPr lang="en-US" dirty="0">
                <a:solidFill>
                  <a:srgbClr val="0000FF"/>
                </a:solidFill>
              </a:rPr>
              <a:t>SECOND</a:t>
            </a:r>
            <a:r>
              <a:rPr lang="en-US" dirty="0">
                <a:solidFill>
                  <a:srgbClr val="808080"/>
                </a:solidFill>
              </a:rPr>
              <a:t>,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>
                <a:solidFill>
                  <a:srgbClr val="FF0000"/>
                </a:solidFill>
              </a:rPr>
              <a:t>'2000/10/20'</a:t>
            </a:r>
            <a:r>
              <a:rPr lang="en-US" dirty="0">
                <a:solidFill>
                  <a:srgbClr val="808080"/>
                </a:solidFill>
              </a:rPr>
              <a:t>,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>
                <a:solidFill>
                  <a:srgbClr val="FF0000"/>
                </a:solidFill>
              </a:rPr>
              <a:t>'2011/10/20'</a:t>
            </a:r>
            <a:r>
              <a:rPr lang="en-US" dirty="0">
                <a:solidFill>
                  <a:srgbClr val="808080"/>
                </a:solidFill>
              </a:rPr>
              <a:t>)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>
                <a:solidFill>
                  <a:srgbClr val="0000FF"/>
                </a:solidFill>
              </a:rPr>
              <a:t>AS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detik</a:t>
            </a:r>
            <a:r>
              <a:rPr lang="en-US" dirty="0">
                <a:solidFill>
                  <a:srgbClr val="808080"/>
                </a:solidFill>
              </a:rPr>
              <a:t>;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633609" y="4365104"/>
            <a:ext cx="55421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>
                <a:solidFill>
                  <a:srgbClr val="0000CD"/>
                </a:solidFill>
                <a:latin typeface="Consolas"/>
              </a:rPr>
              <a:t>Hasil</a:t>
            </a:r>
            <a:r>
              <a:rPr lang="en-US" dirty="0" smtClean="0">
                <a:solidFill>
                  <a:srgbClr val="0000CD"/>
                </a:solidFill>
                <a:latin typeface="Consolas"/>
              </a:rPr>
              <a:t> : </a:t>
            </a:r>
          </a:p>
          <a:p>
            <a:r>
              <a:rPr lang="en-US" dirty="0" smtClean="0"/>
              <a:t>11</a:t>
            </a:r>
          </a:p>
          <a:p>
            <a:r>
              <a:rPr lang="en-US" dirty="0"/>
              <a:t>4017</a:t>
            </a:r>
            <a:endParaRPr lang="en-US" dirty="0" smtClean="0"/>
          </a:p>
          <a:p>
            <a:r>
              <a:rPr lang="en-US" dirty="0"/>
              <a:t>347068800</a:t>
            </a:r>
          </a:p>
        </p:txBody>
      </p:sp>
    </p:spTree>
    <p:extLst>
      <p:ext uri="{BB962C8B-B14F-4D97-AF65-F5344CB8AC3E}">
        <p14:creationId xmlns:p14="http://schemas.microsoft.com/office/powerpoint/2010/main" val="2806645318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noProof="0" dirty="0" err="1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Contoh</a:t>
            </a:r>
            <a:r>
              <a:rPr lang="en-US" sz="3600" b="1" noProof="0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Date Function</a:t>
            </a:r>
            <a:endParaRPr kumimoji="0" lang="id-ID" sz="36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844824"/>
            <a:ext cx="8229600" cy="41044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3. </a:t>
            </a:r>
            <a:r>
              <a:rPr lang="en-US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DateName</a:t>
            </a:r>
            <a:endParaRPr lang="en-US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11560" y="2541546"/>
            <a:ext cx="79208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CD"/>
                </a:solidFill>
                <a:latin typeface="Consolas"/>
              </a:rPr>
              <a:t>SELECT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 smtClean="0">
                <a:solidFill>
                  <a:srgbClr val="000000"/>
                </a:solidFill>
                <a:latin typeface="Consolas"/>
              </a:rPr>
              <a:t>DATENAME(interval,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 smtClean="0">
                <a:solidFill>
                  <a:srgbClr val="A52A2A"/>
                </a:solidFill>
                <a:latin typeface="Consolas"/>
              </a:rPr>
              <a:t>date</a:t>
            </a:r>
            <a:r>
              <a:rPr lang="en-US" dirty="0" smtClean="0">
                <a:solidFill>
                  <a:srgbClr val="000000"/>
                </a:solidFill>
                <a:latin typeface="Consolas"/>
              </a:rPr>
              <a:t>)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>
                <a:solidFill>
                  <a:srgbClr val="0000CD"/>
                </a:solidFill>
                <a:latin typeface="Consolas"/>
              </a:rPr>
              <a:t>AS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 err="1" smtClean="0">
                <a:solidFill>
                  <a:srgbClr val="000000"/>
                </a:solidFill>
                <a:latin typeface="Consolas"/>
              </a:rPr>
              <a:t>Tanggal</a:t>
            </a:r>
            <a:r>
              <a:rPr lang="en-US" dirty="0" smtClean="0">
                <a:solidFill>
                  <a:srgbClr val="000000"/>
                </a:solidFill>
                <a:latin typeface="Consolas"/>
              </a:rPr>
              <a:t>;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612394" y="3296887"/>
            <a:ext cx="792004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FF"/>
                </a:solidFill>
              </a:rPr>
              <a:t>SELECT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smtClean="0">
                <a:solidFill>
                  <a:srgbClr val="FF00FF"/>
                </a:solidFill>
              </a:rPr>
              <a:t>DATENAME</a:t>
            </a:r>
            <a:r>
              <a:rPr lang="en-US" dirty="0" smtClean="0">
                <a:solidFill>
                  <a:srgbClr val="808080"/>
                </a:solidFill>
              </a:rPr>
              <a:t>(</a:t>
            </a:r>
            <a:r>
              <a:rPr lang="en-US" dirty="0" smtClean="0">
                <a:solidFill>
                  <a:srgbClr val="FF00FF"/>
                </a:solidFill>
              </a:rPr>
              <a:t>year</a:t>
            </a:r>
            <a:r>
              <a:rPr lang="en-US" dirty="0">
                <a:solidFill>
                  <a:srgbClr val="808080"/>
                </a:solidFill>
              </a:rPr>
              <a:t>,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>
                <a:solidFill>
                  <a:srgbClr val="FF0000"/>
                </a:solidFill>
              </a:rPr>
              <a:t>'2000/10/20</a:t>
            </a:r>
            <a:r>
              <a:rPr lang="en-US" dirty="0" smtClean="0">
                <a:solidFill>
                  <a:srgbClr val="FF0000"/>
                </a:solidFill>
              </a:rPr>
              <a:t>'</a:t>
            </a:r>
            <a:r>
              <a:rPr lang="en-US" dirty="0" smtClean="0">
                <a:solidFill>
                  <a:srgbClr val="808080"/>
                </a:solidFill>
              </a:rPr>
              <a:t>)</a:t>
            </a:r>
            <a:r>
              <a:rPr lang="en-US" dirty="0" smtClean="0">
                <a:solidFill>
                  <a:prstClr val="black"/>
                </a:solidFill>
              </a:rPr>
              <a:t> </a:t>
            </a:r>
            <a:r>
              <a:rPr lang="en-US" dirty="0">
                <a:solidFill>
                  <a:srgbClr val="0000FF"/>
                </a:solidFill>
              </a:rPr>
              <a:t>AS</a:t>
            </a:r>
            <a:r>
              <a:rPr lang="en-US" dirty="0"/>
              <a:t> </a:t>
            </a:r>
            <a:r>
              <a:rPr lang="en-US" dirty="0" err="1" smtClean="0"/>
              <a:t>tahun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FF00FF"/>
                </a:solidFill>
              </a:rPr>
              <a:t> </a:t>
            </a:r>
            <a:r>
              <a:rPr lang="en-US" dirty="0" smtClean="0">
                <a:solidFill>
                  <a:srgbClr val="808080"/>
                </a:solidFill>
              </a:rPr>
              <a:t>;</a:t>
            </a:r>
          </a:p>
          <a:p>
            <a:r>
              <a:rPr lang="en-US" dirty="0">
                <a:solidFill>
                  <a:srgbClr val="0000FF"/>
                </a:solidFill>
              </a:rPr>
              <a:t>SELECT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>
                <a:solidFill>
                  <a:srgbClr val="FF00FF"/>
                </a:solidFill>
              </a:rPr>
              <a:t>DATENAME </a:t>
            </a:r>
            <a:r>
              <a:rPr lang="en-US" dirty="0" smtClean="0">
                <a:solidFill>
                  <a:srgbClr val="808080"/>
                </a:solidFill>
              </a:rPr>
              <a:t>(</a:t>
            </a:r>
            <a:r>
              <a:rPr lang="en-US" dirty="0" smtClean="0">
                <a:solidFill>
                  <a:srgbClr val="FF00FF"/>
                </a:solidFill>
              </a:rPr>
              <a:t>DAY</a:t>
            </a:r>
            <a:r>
              <a:rPr lang="en-US" dirty="0">
                <a:solidFill>
                  <a:srgbClr val="808080"/>
                </a:solidFill>
              </a:rPr>
              <a:t>,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>
                <a:solidFill>
                  <a:srgbClr val="FF0000"/>
                </a:solidFill>
              </a:rPr>
              <a:t>'2000/10/20</a:t>
            </a:r>
            <a:r>
              <a:rPr lang="en-US" dirty="0" smtClean="0">
                <a:solidFill>
                  <a:srgbClr val="FF0000"/>
                </a:solidFill>
              </a:rPr>
              <a:t>'</a:t>
            </a:r>
            <a:r>
              <a:rPr lang="en-US" dirty="0" smtClean="0">
                <a:solidFill>
                  <a:srgbClr val="808080"/>
                </a:solidFill>
              </a:rPr>
              <a:t>)</a:t>
            </a:r>
            <a:r>
              <a:rPr lang="en-US" dirty="0" smtClean="0">
                <a:solidFill>
                  <a:prstClr val="black"/>
                </a:solidFill>
              </a:rPr>
              <a:t> </a:t>
            </a:r>
            <a:r>
              <a:rPr lang="en-US" dirty="0">
                <a:solidFill>
                  <a:srgbClr val="0000FF"/>
                </a:solidFill>
              </a:rPr>
              <a:t>AS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hari</a:t>
            </a:r>
            <a:r>
              <a:rPr lang="en-US" dirty="0">
                <a:solidFill>
                  <a:srgbClr val="808080"/>
                </a:solidFill>
              </a:rPr>
              <a:t>;</a:t>
            </a:r>
          </a:p>
          <a:p>
            <a:r>
              <a:rPr lang="en-US" dirty="0">
                <a:solidFill>
                  <a:srgbClr val="0000FF"/>
                </a:solidFill>
              </a:rPr>
              <a:t>SELECT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>
                <a:solidFill>
                  <a:srgbClr val="FF00FF"/>
                </a:solidFill>
              </a:rPr>
              <a:t>DATENAME </a:t>
            </a:r>
            <a:r>
              <a:rPr lang="en-US" dirty="0" smtClean="0">
                <a:solidFill>
                  <a:srgbClr val="808080"/>
                </a:solidFill>
              </a:rPr>
              <a:t>(</a:t>
            </a:r>
            <a:r>
              <a:rPr lang="en-US" dirty="0" smtClean="0">
                <a:solidFill>
                  <a:srgbClr val="FF00FF"/>
                </a:solidFill>
              </a:rPr>
              <a:t>Month</a:t>
            </a:r>
            <a:r>
              <a:rPr lang="en-US" dirty="0" smtClean="0">
                <a:solidFill>
                  <a:srgbClr val="808080"/>
                </a:solidFill>
              </a:rPr>
              <a:t>,</a:t>
            </a:r>
            <a:r>
              <a:rPr lang="en-US" dirty="0" smtClean="0">
                <a:solidFill>
                  <a:prstClr val="black"/>
                </a:solidFill>
              </a:rPr>
              <a:t> </a:t>
            </a:r>
            <a:r>
              <a:rPr lang="en-US" dirty="0">
                <a:solidFill>
                  <a:srgbClr val="FF0000"/>
                </a:solidFill>
              </a:rPr>
              <a:t>'2000/10/20</a:t>
            </a:r>
            <a:r>
              <a:rPr lang="en-US" dirty="0" smtClean="0">
                <a:solidFill>
                  <a:srgbClr val="FF0000"/>
                </a:solidFill>
              </a:rPr>
              <a:t>'</a:t>
            </a:r>
            <a:r>
              <a:rPr lang="en-US" dirty="0" smtClean="0">
                <a:solidFill>
                  <a:srgbClr val="808080"/>
                </a:solidFill>
              </a:rPr>
              <a:t>)</a:t>
            </a:r>
            <a:r>
              <a:rPr lang="en-US" dirty="0" smtClean="0">
                <a:solidFill>
                  <a:prstClr val="black"/>
                </a:solidFill>
              </a:rPr>
              <a:t> </a:t>
            </a:r>
            <a:r>
              <a:rPr lang="en-US" dirty="0">
                <a:solidFill>
                  <a:srgbClr val="0000FF"/>
                </a:solidFill>
              </a:rPr>
              <a:t>AS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 smtClean="0">
                <a:solidFill>
                  <a:prstClr val="black"/>
                </a:solidFill>
              </a:rPr>
              <a:t>bulan</a:t>
            </a:r>
            <a:r>
              <a:rPr lang="en-US" dirty="0" smtClean="0">
                <a:solidFill>
                  <a:srgbClr val="808080"/>
                </a:solidFill>
              </a:rPr>
              <a:t>;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633609" y="4365104"/>
            <a:ext cx="141811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>
                <a:solidFill>
                  <a:srgbClr val="0000CD"/>
                </a:solidFill>
                <a:latin typeface="Consolas"/>
              </a:rPr>
              <a:t>Hasil</a:t>
            </a:r>
            <a:r>
              <a:rPr lang="en-US" dirty="0" smtClean="0">
                <a:solidFill>
                  <a:srgbClr val="0000CD"/>
                </a:solidFill>
                <a:latin typeface="Consolas"/>
              </a:rPr>
              <a:t> : </a:t>
            </a:r>
          </a:p>
          <a:p>
            <a:r>
              <a:rPr lang="en-US" dirty="0" smtClean="0"/>
              <a:t>2000</a:t>
            </a:r>
          </a:p>
          <a:p>
            <a:r>
              <a:rPr lang="en-US" dirty="0" smtClean="0"/>
              <a:t>20</a:t>
            </a:r>
          </a:p>
          <a:p>
            <a:r>
              <a:rPr lang="en-US" dirty="0" smtClean="0"/>
              <a:t>October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9218664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noProof="0" dirty="0" err="1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Contoh</a:t>
            </a:r>
            <a:r>
              <a:rPr lang="en-US" sz="3600" b="1" noProof="0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Date Function</a:t>
            </a:r>
            <a:endParaRPr kumimoji="0" lang="id-ID" sz="36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844824"/>
            <a:ext cx="8229600" cy="41044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4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DatePart</a:t>
            </a:r>
            <a:endParaRPr lang="en-US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11560" y="2541546"/>
            <a:ext cx="79208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CD"/>
                </a:solidFill>
                <a:latin typeface="Consolas"/>
              </a:rPr>
              <a:t>SELECT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 smtClean="0">
                <a:solidFill>
                  <a:srgbClr val="000000"/>
                </a:solidFill>
                <a:latin typeface="Consolas"/>
              </a:rPr>
              <a:t>DATENAME(interval,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 smtClean="0">
                <a:solidFill>
                  <a:srgbClr val="A52A2A"/>
                </a:solidFill>
                <a:latin typeface="Consolas"/>
              </a:rPr>
              <a:t>date</a:t>
            </a:r>
            <a:r>
              <a:rPr lang="en-US" dirty="0" smtClean="0">
                <a:solidFill>
                  <a:srgbClr val="000000"/>
                </a:solidFill>
                <a:latin typeface="Consolas"/>
              </a:rPr>
              <a:t>)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>
                <a:solidFill>
                  <a:srgbClr val="0000CD"/>
                </a:solidFill>
                <a:latin typeface="Consolas"/>
              </a:rPr>
              <a:t>AS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 err="1" smtClean="0">
                <a:solidFill>
                  <a:srgbClr val="000000"/>
                </a:solidFill>
                <a:latin typeface="Consolas"/>
              </a:rPr>
              <a:t>Tanggal</a:t>
            </a:r>
            <a:r>
              <a:rPr lang="en-US" dirty="0" smtClean="0">
                <a:solidFill>
                  <a:srgbClr val="000000"/>
                </a:solidFill>
                <a:latin typeface="Consolas"/>
              </a:rPr>
              <a:t>;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612394" y="3296887"/>
            <a:ext cx="792004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FF"/>
                </a:solidFill>
              </a:rPr>
              <a:t>SELECT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smtClean="0">
                <a:solidFill>
                  <a:srgbClr val="FF00FF"/>
                </a:solidFill>
              </a:rPr>
              <a:t>DATENAME</a:t>
            </a:r>
            <a:r>
              <a:rPr lang="en-US" dirty="0" smtClean="0">
                <a:solidFill>
                  <a:srgbClr val="808080"/>
                </a:solidFill>
              </a:rPr>
              <a:t>(</a:t>
            </a:r>
            <a:r>
              <a:rPr lang="en-US" dirty="0" smtClean="0">
                <a:solidFill>
                  <a:srgbClr val="FF00FF"/>
                </a:solidFill>
              </a:rPr>
              <a:t>YEAR</a:t>
            </a:r>
            <a:r>
              <a:rPr lang="en-US" dirty="0" smtClean="0">
                <a:solidFill>
                  <a:srgbClr val="808080"/>
                </a:solidFill>
              </a:rPr>
              <a:t>,</a:t>
            </a:r>
            <a:r>
              <a:rPr lang="en-US" dirty="0" smtClean="0">
                <a:solidFill>
                  <a:prstClr val="black"/>
                </a:solidFill>
              </a:rPr>
              <a:t> </a:t>
            </a:r>
            <a:r>
              <a:rPr lang="en-US" dirty="0">
                <a:solidFill>
                  <a:srgbClr val="FF0000"/>
                </a:solidFill>
              </a:rPr>
              <a:t>'2000/10/20'</a:t>
            </a:r>
            <a:r>
              <a:rPr lang="en-US" dirty="0">
                <a:solidFill>
                  <a:srgbClr val="808080"/>
                </a:solidFill>
              </a:rPr>
              <a:t>,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>
                <a:solidFill>
                  <a:srgbClr val="FF0000"/>
                </a:solidFill>
              </a:rPr>
              <a:t>'2011/10/20'</a:t>
            </a:r>
            <a:r>
              <a:rPr lang="en-US" dirty="0">
                <a:solidFill>
                  <a:srgbClr val="808080"/>
                </a:solidFill>
              </a:rPr>
              <a:t>)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>
                <a:solidFill>
                  <a:srgbClr val="0000FF"/>
                </a:solidFill>
              </a:rPr>
              <a:t>AS</a:t>
            </a:r>
            <a:r>
              <a:rPr lang="en-US" dirty="0"/>
              <a:t> </a:t>
            </a:r>
            <a:r>
              <a:rPr lang="en-US" dirty="0" err="1" smtClean="0"/>
              <a:t>tahun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FF00FF"/>
                </a:solidFill>
              </a:rPr>
              <a:t> </a:t>
            </a:r>
            <a:r>
              <a:rPr lang="en-US" dirty="0" smtClean="0">
                <a:solidFill>
                  <a:srgbClr val="808080"/>
                </a:solidFill>
              </a:rPr>
              <a:t>;</a:t>
            </a:r>
          </a:p>
          <a:p>
            <a:r>
              <a:rPr lang="en-US" dirty="0">
                <a:solidFill>
                  <a:srgbClr val="0000FF"/>
                </a:solidFill>
              </a:rPr>
              <a:t>SELECT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>
                <a:solidFill>
                  <a:srgbClr val="FF00FF"/>
                </a:solidFill>
              </a:rPr>
              <a:t>DATENAME </a:t>
            </a:r>
            <a:r>
              <a:rPr lang="en-US" dirty="0" smtClean="0">
                <a:solidFill>
                  <a:srgbClr val="808080"/>
                </a:solidFill>
              </a:rPr>
              <a:t>(</a:t>
            </a:r>
            <a:r>
              <a:rPr lang="en-US" dirty="0" smtClean="0">
                <a:solidFill>
                  <a:srgbClr val="FF00FF"/>
                </a:solidFill>
              </a:rPr>
              <a:t>DAY</a:t>
            </a:r>
            <a:r>
              <a:rPr lang="en-US" dirty="0">
                <a:solidFill>
                  <a:srgbClr val="808080"/>
                </a:solidFill>
              </a:rPr>
              <a:t>,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>
                <a:solidFill>
                  <a:srgbClr val="FF0000"/>
                </a:solidFill>
              </a:rPr>
              <a:t>'2000/10/20'</a:t>
            </a:r>
            <a:r>
              <a:rPr lang="en-US" dirty="0">
                <a:solidFill>
                  <a:srgbClr val="808080"/>
                </a:solidFill>
              </a:rPr>
              <a:t>,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>
                <a:solidFill>
                  <a:srgbClr val="FF0000"/>
                </a:solidFill>
              </a:rPr>
              <a:t>'2011/10/20'</a:t>
            </a:r>
            <a:r>
              <a:rPr lang="en-US" dirty="0">
                <a:solidFill>
                  <a:srgbClr val="808080"/>
                </a:solidFill>
              </a:rPr>
              <a:t>)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>
                <a:solidFill>
                  <a:srgbClr val="0000FF"/>
                </a:solidFill>
              </a:rPr>
              <a:t>AS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hari</a:t>
            </a:r>
            <a:r>
              <a:rPr lang="en-US" dirty="0">
                <a:solidFill>
                  <a:srgbClr val="808080"/>
                </a:solidFill>
              </a:rPr>
              <a:t>;</a:t>
            </a:r>
          </a:p>
          <a:p>
            <a:r>
              <a:rPr lang="en-US" dirty="0">
                <a:solidFill>
                  <a:srgbClr val="0000FF"/>
                </a:solidFill>
              </a:rPr>
              <a:t>SELECT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>
                <a:solidFill>
                  <a:srgbClr val="FF00FF"/>
                </a:solidFill>
              </a:rPr>
              <a:t>DATENAME </a:t>
            </a:r>
            <a:r>
              <a:rPr lang="en-US" dirty="0" smtClean="0">
                <a:solidFill>
                  <a:srgbClr val="808080"/>
                </a:solidFill>
              </a:rPr>
              <a:t>(</a:t>
            </a:r>
            <a:r>
              <a:rPr lang="en-US" dirty="0" smtClean="0">
                <a:solidFill>
                  <a:srgbClr val="FF00FF"/>
                </a:solidFill>
              </a:rPr>
              <a:t>Month</a:t>
            </a:r>
            <a:r>
              <a:rPr lang="en-US" dirty="0" smtClean="0">
                <a:solidFill>
                  <a:srgbClr val="808080"/>
                </a:solidFill>
              </a:rPr>
              <a:t>,</a:t>
            </a:r>
            <a:r>
              <a:rPr lang="en-US" dirty="0" smtClean="0">
                <a:solidFill>
                  <a:prstClr val="black"/>
                </a:solidFill>
              </a:rPr>
              <a:t> </a:t>
            </a:r>
            <a:r>
              <a:rPr lang="en-US" dirty="0">
                <a:solidFill>
                  <a:srgbClr val="FF0000"/>
                </a:solidFill>
              </a:rPr>
              <a:t>'2000/10/20'</a:t>
            </a:r>
            <a:r>
              <a:rPr lang="en-US" dirty="0">
                <a:solidFill>
                  <a:srgbClr val="808080"/>
                </a:solidFill>
              </a:rPr>
              <a:t>,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>
                <a:solidFill>
                  <a:srgbClr val="FF0000"/>
                </a:solidFill>
              </a:rPr>
              <a:t>'2011/10/20'</a:t>
            </a:r>
            <a:r>
              <a:rPr lang="en-US" dirty="0">
                <a:solidFill>
                  <a:srgbClr val="808080"/>
                </a:solidFill>
              </a:rPr>
              <a:t>)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>
                <a:solidFill>
                  <a:srgbClr val="0000FF"/>
                </a:solidFill>
              </a:rPr>
              <a:t>AS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 smtClean="0">
                <a:solidFill>
                  <a:prstClr val="black"/>
                </a:solidFill>
              </a:rPr>
              <a:t>bulan</a:t>
            </a:r>
            <a:r>
              <a:rPr lang="en-US" dirty="0" smtClean="0">
                <a:solidFill>
                  <a:srgbClr val="808080"/>
                </a:solidFill>
              </a:rPr>
              <a:t>;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633609" y="4365104"/>
            <a:ext cx="141811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>
                <a:solidFill>
                  <a:srgbClr val="0000CD"/>
                </a:solidFill>
                <a:latin typeface="Consolas"/>
              </a:rPr>
              <a:t>Hasil</a:t>
            </a:r>
            <a:r>
              <a:rPr lang="en-US" dirty="0" smtClean="0">
                <a:solidFill>
                  <a:srgbClr val="0000CD"/>
                </a:solidFill>
                <a:latin typeface="Consolas"/>
              </a:rPr>
              <a:t> : </a:t>
            </a:r>
          </a:p>
          <a:p>
            <a:r>
              <a:rPr lang="en-US" dirty="0" smtClean="0"/>
              <a:t>2000</a:t>
            </a:r>
          </a:p>
          <a:p>
            <a:r>
              <a:rPr lang="en-US" dirty="0" smtClean="0"/>
              <a:t>20</a:t>
            </a:r>
          </a:p>
          <a:p>
            <a:r>
              <a:rPr lang="en-US" dirty="0" smtClean="0"/>
              <a:t>10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005728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noProof="0" dirty="0" err="1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Contoh</a:t>
            </a:r>
            <a:r>
              <a:rPr lang="en-US" sz="3600" b="1" noProof="0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Date Function</a:t>
            </a:r>
            <a:endParaRPr kumimoji="0" lang="id-ID" sz="36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844824"/>
            <a:ext cx="8229600" cy="41044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5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Day, Month, Year</a:t>
            </a:r>
          </a:p>
        </p:txBody>
      </p:sp>
      <p:sp>
        <p:nvSpPr>
          <p:cNvPr id="2" name="Rectangle 1"/>
          <p:cNvSpPr/>
          <p:nvPr/>
        </p:nvSpPr>
        <p:spPr>
          <a:xfrm>
            <a:off x="611560" y="2541546"/>
            <a:ext cx="79208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CD"/>
                </a:solidFill>
                <a:latin typeface="Consolas"/>
              </a:rPr>
              <a:t>SELECT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 smtClean="0">
                <a:solidFill>
                  <a:srgbClr val="000000"/>
                </a:solidFill>
                <a:latin typeface="Consolas"/>
              </a:rPr>
              <a:t>DAY(</a:t>
            </a:r>
            <a:r>
              <a:rPr lang="en-US" dirty="0" smtClean="0">
                <a:solidFill>
                  <a:srgbClr val="A52A2A"/>
                </a:solidFill>
                <a:latin typeface="Consolas"/>
              </a:rPr>
              <a:t>date</a:t>
            </a:r>
            <a:r>
              <a:rPr lang="en-US" dirty="0" smtClean="0">
                <a:solidFill>
                  <a:srgbClr val="000000"/>
                </a:solidFill>
                <a:latin typeface="Consolas"/>
              </a:rPr>
              <a:t>)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>
                <a:solidFill>
                  <a:srgbClr val="0000CD"/>
                </a:solidFill>
                <a:latin typeface="Consolas"/>
              </a:rPr>
              <a:t>AS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 smtClean="0">
                <a:solidFill>
                  <a:srgbClr val="000000"/>
                </a:solidFill>
                <a:latin typeface="Consolas"/>
              </a:rPr>
              <a:t>Hari;</a:t>
            </a:r>
          </a:p>
          <a:p>
            <a:r>
              <a:rPr lang="en-US" dirty="0">
                <a:solidFill>
                  <a:srgbClr val="0000CD"/>
                </a:solidFill>
                <a:latin typeface="Consolas"/>
              </a:rPr>
              <a:t>SELECT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 smtClean="0">
                <a:solidFill>
                  <a:srgbClr val="000000"/>
                </a:solidFill>
                <a:latin typeface="Consolas"/>
              </a:rPr>
              <a:t>MONTH(</a:t>
            </a:r>
            <a:r>
              <a:rPr lang="en-US" dirty="0" smtClean="0">
                <a:solidFill>
                  <a:srgbClr val="A52A2A"/>
                </a:solidFill>
                <a:latin typeface="Consolas"/>
              </a:rPr>
              <a:t>date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) </a:t>
            </a:r>
            <a:r>
              <a:rPr lang="en-US" dirty="0">
                <a:solidFill>
                  <a:srgbClr val="0000CD"/>
                </a:solidFill>
                <a:latin typeface="Consolas"/>
              </a:rPr>
              <a:t>AS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 err="1" smtClean="0">
                <a:solidFill>
                  <a:srgbClr val="000000"/>
                </a:solidFill>
                <a:latin typeface="Consolas"/>
              </a:rPr>
              <a:t>Bulan</a:t>
            </a:r>
            <a:r>
              <a:rPr lang="en-US" dirty="0" smtClean="0">
                <a:solidFill>
                  <a:srgbClr val="000000"/>
                </a:solidFill>
                <a:latin typeface="Consolas"/>
              </a:rPr>
              <a:t>;</a:t>
            </a:r>
            <a:endParaRPr lang="en-US" dirty="0"/>
          </a:p>
          <a:p>
            <a:r>
              <a:rPr lang="en-US" dirty="0">
                <a:solidFill>
                  <a:srgbClr val="0000CD"/>
                </a:solidFill>
                <a:latin typeface="Consolas"/>
              </a:rPr>
              <a:t>SELECT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 smtClean="0">
                <a:solidFill>
                  <a:srgbClr val="000000"/>
                </a:solidFill>
                <a:latin typeface="Consolas"/>
              </a:rPr>
              <a:t>YEAR(</a:t>
            </a:r>
            <a:r>
              <a:rPr lang="en-US" dirty="0" smtClean="0">
                <a:solidFill>
                  <a:srgbClr val="A52A2A"/>
                </a:solidFill>
                <a:latin typeface="Consolas"/>
              </a:rPr>
              <a:t>date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) </a:t>
            </a:r>
            <a:r>
              <a:rPr lang="en-US" dirty="0">
                <a:solidFill>
                  <a:srgbClr val="0000CD"/>
                </a:solidFill>
                <a:latin typeface="Consolas"/>
              </a:rPr>
              <a:t>AS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 err="1" smtClean="0">
                <a:solidFill>
                  <a:srgbClr val="000000"/>
                </a:solidFill>
                <a:latin typeface="Consolas"/>
              </a:rPr>
              <a:t>Tahun</a:t>
            </a:r>
            <a:r>
              <a:rPr lang="en-US" dirty="0" smtClean="0">
                <a:solidFill>
                  <a:srgbClr val="000000"/>
                </a:solidFill>
                <a:latin typeface="Consolas"/>
              </a:rPr>
              <a:t>;</a:t>
            </a:r>
            <a:endParaRPr lang="en-US" dirty="0"/>
          </a:p>
          <a:p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611560" y="3726268"/>
            <a:ext cx="792004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FF"/>
                </a:solidFill>
              </a:rPr>
              <a:t>SELECT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smtClean="0">
                <a:solidFill>
                  <a:srgbClr val="FF00FF"/>
                </a:solidFill>
              </a:rPr>
              <a:t>DAY</a:t>
            </a:r>
            <a:r>
              <a:rPr lang="en-US" dirty="0" smtClean="0">
                <a:solidFill>
                  <a:srgbClr val="808080"/>
                </a:solidFill>
              </a:rPr>
              <a:t>(</a:t>
            </a:r>
            <a:r>
              <a:rPr lang="en-US" dirty="0" smtClean="0">
                <a:solidFill>
                  <a:srgbClr val="FF00FF"/>
                </a:solidFill>
              </a:rPr>
              <a:t>YEAR</a:t>
            </a:r>
            <a:r>
              <a:rPr lang="en-US" dirty="0" smtClean="0">
                <a:solidFill>
                  <a:srgbClr val="808080"/>
                </a:solidFill>
              </a:rPr>
              <a:t>,</a:t>
            </a:r>
            <a:r>
              <a:rPr lang="en-US" dirty="0" smtClean="0">
                <a:solidFill>
                  <a:prstClr val="black"/>
                </a:solidFill>
              </a:rPr>
              <a:t> </a:t>
            </a:r>
            <a:r>
              <a:rPr lang="en-US" dirty="0">
                <a:solidFill>
                  <a:srgbClr val="FF0000"/>
                </a:solidFill>
              </a:rPr>
              <a:t>'2000/10/20</a:t>
            </a:r>
            <a:r>
              <a:rPr lang="en-US" dirty="0" smtClean="0">
                <a:solidFill>
                  <a:srgbClr val="FF0000"/>
                </a:solidFill>
              </a:rPr>
              <a:t>'</a:t>
            </a:r>
            <a:r>
              <a:rPr lang="en-US" dirty="0" smtClean="0">
                <a:solidFill>
                  <a:srgbClr val="808080"/>
                </a:solidFill>
              </a:rPr>
              <a:t>)</a:t>
            </a:r>
            <a:r>
              <a:rPr lang="en-US" dirty="0" smtClean="0">
                <a:solidFill>
                  <a:prstClr val="black"/>
                </a:solidFill>
              </a:rPr>
              <a:t> </a:t>
            </a:r>
            <a:r>
              <a:rPr lang="en-US" dirty="0">
                <a:solidFill>
                  <a:srgbClr val="0000FF"/>
                </a:solidFill>
              </a:rPr>
              <a:t>AS</a:t>
            </a:r>
            <a:r>
              <a:rPr lang="en-US" dirty="0"/>
              <a:t> </a:t>
            </a:r>
            <a:r>
              <a:rPr lang="en-US" dirty="0" err="1" smtClean="0"/>
              <a:t>hari</a:t>
            </a:r>
            <a:r>
              <a:rPr lang="en-US" dirty="0" smtClean="0">
                <a:solidFill>
                  <a:srgbClr val="FF00FF"/>
                </a:solidFill>
              </a:rPr>
              <a:t> </a:t>
            </a:r>
            <a:r>
              <a:rPr lang="en-US" dirty="0" smtClean="0">
                <a:solidFill>
                  <a:srgbClr val="808080"/>
                </a:solidFill>
              </a:rPr>
              <a:t>;</a:t>
            </a:r>
          </a:p>
          <a:p>
            <a:r>
              <a:rPr lang="en-US" dirty="0">
                <a:solidFill>
                  <a:srgbClr val="0000FF"/>
                </a:solidFill>
              </a:rPr>
              <a:t>SELECT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smtClean="0">
                <a:solidFill>
                  <a:srgbClr val="FF00FF"/>
                </a:solidFill>
              </a:rPr>
              <a:t>MONTH </a:t>
            </a:r>
            <a:r>
              <a:rPr lang="en-US" dirty="0" smtClean="0">
                <a:solidFill>
                  <a:srgbClr val="808080"/>
                </a:solidFill>
              </a:rPr>
              <a:t>(</a:t>
            </a:r>
            <a:r>
              <a:rPr lang="en-US" dirty="0" smtClean="0">
                <a:solidFill>
                  <a:srgbClr val="FF0000"/>
                </a:solidFill>
              </a:rPr>
              <a:t>'2000/10/20'</a:t>
            </a:r>
            <a:r>
              <a:rPr lang="en-US" dirty="0" smtClean="0">
                <a:solidFill>
                  <a:srgbClr val="808080"/>
                </a:solidFill>
              </a:rPr>
              <a:t>)</a:t>
            </a:r>
            <a:r>
              <a:rPr lang="en-US" dirty="0" smtClean="0">
                <a:solidFill>
                  <a:prstClr val="black"/>
                </a:solidFill>
              </a:rPr>
              <a:t> </a:t>
            </a:r>
            <a:r>
              <a:rPr lang="en-US" dirty="0">
                <a:solidFill>
                  <a:srgbClr val="0000FF"/>
                </a:solidFill>
              </a:rPr>
              <a:t>AS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 smtClean="0">
                <a:solidFill>
                  <a:prstClr val="black"/>
                </a:solidFill>
              </a:rPr>
              <a:t>bulan</a:t>
            </a:r>
            <a:r>
              <a:rPr lang="en-US" dirty="0" smtClean="0">
                <a:solidFill>
                  <a:srgbClr val="808080"/>
                </a:solidFill>
              </a:rPr>
              <a:t>;</a:t>
            </a:r>
            <a:endParaRPr lang="en-US" dirty="0">
              <a:solidFill>
                <a:srgbClr val="808080"/>
              </a:solidFill>
            </a:endParaRPr>
          </a:p>
          <a:p>
            <a:r>
              <a:rPr lang="en-US" dirty="0">
                <a:solidFill>
                  <a:srgbClr val="0000FF"/>
                </a:solidFill>
              </a:rPr>
              <a:t>SELECT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smtClean="0">
                <a:solidFill>
                  <a:srgbClr val="FF00FF"/>
                </a:solidFill>
              </a:rPr>
              <a:t>YEAR </a:t>
            </a:r>
            <a:r>
              <a:rPr lang="en-US" dirty="0" smtClean="0">
                <a:solidFill>
                  <a:srgbClr val="808080"/>
                </a:solidFill>
              </a:rPr>
              <a:t>(</a:t>
            </a:r>
            <a:r>
              <a:rPr lang="en-US" dirty="0" smtClean="0">
                <a:solidFill>
                  <a:srgbClr val="FF0000"/>
                </a:solidFill>
              </a:rPr>
              <a:t>'2011/10/20</a:t>
            </a:r>
            <a:r>
              <a:rPr lang="en-US" dirty="0">
                <a:solidFill>
                  <a:srgbClr val="FF0000"/>
                </a:solidFill>
              </a:rPr>
              <a:t>'</a:t>
            </a:r>
            <a:r>
              <a:rPr lang="en-US" dirty="0">
                <a:solidFill>
                  <a:srgbClr val="808080"/>
                </a:solidFill>
              </a:rPr>
              <a:t>)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>
                <a:solidFill>
                  <a:srgbClr val="0000FF"/>
                </a:solidFill>
              </a:rPr>
              <a:t>AS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 smtClean="0">
                <a:solidFill>
                  <a:prstClr val="black"/>
                </a:solidFill>
              </a:rPr>
              <a:t>Tahun</a:t>
            </a:r>
            <a:r>
              <a:rPr lang="en-US" dirty="0" smtClean="0">
                <a:solidFill>
                  <a:srgbClr val="808080"/>
                </a:solidFill>
              </a:rPr>
              <a:t>;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633609" y="4748951"/>
            <a:ext cx="141811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>
                <a:solidFill>
                  <a:srgbClr val="0000CD"/>
                </a:solidFill>
                <a:latin typeface="Consolas"/>
              </a:rPr>
              <a:t>Hasil</a:t>
            </a:r>
            <a:r>
              <a:rPr lang="en-US" dirty="0" smtClean="0">
                <a:solidFill>
                  <a:srgbClr val="0000CD"/>
                </a:solidFill>
                <a:latin typeface="Consolas"/>
              </a:rPr>
              <a:t> : </a:t>
            </a:r>
          </a:p>
          <a:p>
            <a:r>
              <a:rPr lang="en-US" dirty="0" smtClean="0"/>
              <a:t>20</a:t>
            </a:r>
          </a:p>
          <a:p>
            <a:r>
              <a:rPr lang="en-US" dirty="0" smtClean="0"/>
              <a:t>10</a:t>
            </a:r>
          </a:p>
          <a:p>
            <a:r>
              <a:rPr lang="en-US" dirty="0" smtClean="0"/>
              <a:t>2000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8579810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noProof="0" dirty="0" err="1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Contoh</a:t>
            </a:r>
            <a:r>
              <a:rPr lang="en-US" sz="3600" b="1" noProof="0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Date Function</a:t>
            </a:r>
            <a:endParaRPr kumimoji="0" lang="id-ID" sz="36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844824"/>
            <a:ext cx="8229600" cy="41044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6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Getdate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SysDateTime</a:t>
            </a:r>
            <a:endParaRPr lang="en-US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11560" y="2541546"/>
            <a:ext cx="79208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CD"/>
                </a:solidFill>
                <a:latin typeface="Consolas"/>
              </a:rPr>
              <a:t>SELECT GETDATE</a:t>
            </a:r>
            <a:r>
              <a:rPr lang="en-US" dirty="0" smtClean="0">
                <a:solidFill>
                  <a:srgbClr val="0000CD"/>
                </a:solidFill>
                <a:latin typeface="Consolas"/>
              </a:rPr>
              <a:t>() </a:t>
            </a:r>
            <a:r>
              <a:rPr lang="en-US" dirty="0" err="1" smtClean="0">
                <a:latin typeface="Consolas"/>
              </a:rPr>
              <a:t>waktu</a:t>
            </a:r>
            <a:r>
              <a:rPr lang="en-US" dirty="0" smtClean="0">
                <a:solidFill>
                  <a:srgbClr val="0000CD"/>
                </a:solidFill>
                <a:latin typeface="Consolas"/>
              </a:rPr>
              <a:t>;</a:t>
            </a:r>
            <a:endParaRPr lang="en-US" dirty="0" smtClean="0">
              <a:solidFill>
                <a:srgbClr val="000000"/>
              </a:solidFill>
              <a:latin typeface="Consolas"/>
            </a:endParaRPr>
          </a:p>
          <a:p>
            <a:r>
              <a:rPr lang="en-US" dirty="0">
                <a:solidFill>
                  <a:srgbClr val="0000CD"/>
                </a:solidFill>
                <a:latin typeface="Consolas"/>
              </a:rPr>
              <a:t>SELECT SYSDATETIME() AS </a:t>
            </a:r>
            <a:r>
              <a:rPr lang="en-US" dirty="0" err="1" smtClean="0">
                <a:latin typeface="Consolas"/>
              </a:rPr>
              <a:t>Waktu</a:t>
            </a:r>
            <a:r>
              <a:rPr lang="en-US" dirty="0" smtClean="0">
                <a:solidFill>
                  <a:srgbClr val="0000CD"/>
                </a:solidFill>
                <a:latin typeface="Consolas"/>
              </a:rPr>
              <a:t>;</a:t>
            </a:r>
            <a:endParaRPr lang="en-US" dirty="0"/>
          </a:p>
          <a:p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611560" y="3493203"/>
            <a:ext cx="79200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FF"/>
                </a:solidFill>
              </a:rPr>
              <a:t>SELECT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smtClean="0">
                <a:solidFill>
                  <a:srgbClr val="FF00FF"/>
                </a:solidFill>
              </a:rPr>
              <a:t>GETDATE()</a:t>
            </a:r>
            <a:r>
              <a:rPr lang="en-US" dirty="0" smtClean="0">
                <a:solidFill>
                  <a:prstClr val="black"/>
                </a:solidFill>
              </a:rPr>
              <a:t> </a:t>
            </a:r>
            <a:r>
              <a:rPr lang="en-US" dirty="0" smtClean="0">
                <a:solidFill>
                  <a:srgbClr val="0000FF"/>
                </a:solidFill>
              </a:rPr>
              <a:t>AS </a:t>
            </a:r>
            <a:r>
              <a:rPr lang="en-US" dirty="0" err="1" smtClean="0"/>
              <a:t>waktu</a:t>
            </a:r>
            <a:r>
              <a:rPr lang="en-US" dirty="0" smtClean="0">
                <a:solidFill>
                  <a:srgbClr val="808080"/>
                </a:solidFill>
              </a:rPr>
              <a:t>;</a:t>
            </a:r>
          </a:p>
          <a:p>
            <a:r>
              <a:rPr lang="en-US" dirty="0">
                <a:solidFill>
                  <a:srgbClr val="0000FF"/>
                </a:solidFill>
              </a:rPr>
              <a:t>SELECT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smtClean="0">
                <a:solidFill>
                  <a:srgbClr val="FF00FF"/>
                </a:solidFill>
              </a:rPr>
              <a:t>SYSDATETIME()</a:t>
            </a:r>
            <a:r>
              <a:rPr lang="en-US" dirty="0" smtClean="0">
                <a:solidFill>
                  <a:prstClr val="black"/>
                </a:solidFill>
              </a:rPr>
              <a:t> </a:t>
            </a:r>
            <a:r>
              <a:rPr lang="en-US" dirty="0">
                <a:solidFill>
                  <a:srgbClr val="0000FF"/>
                </a:solidFill>
              </a:rPr>
              <a:t>AS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 smtClean="0">
                <a:solidFill>
                  <a:prstClr val="black"/>
                </a:solidFill>
              </a:rPr>
              <a:t>Waktu</a:t>
            </a:r>
            <a:r>
              <a:rPr lang="en-US" dirty="0" smtClean="0">
                <a:solidFill>
                  <a:srgbClr val="808080"/>
                </a:solidFill>
              </a:rPr>
              <a:t>;</a:t>
            </a:r>
            <a:endParaRPr lang="en-US" dirty="0">
              <a:solidFill>
                <a:srgbClr val="80808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33609" y="4748951"/>
            <a:ext cx="422642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>
                <a:solidFill>
                  <a:srgbClr val="0000CD"/>
                </a:solidFill>
                <a:latin typeface="Consolas"/>
              </a:rPr>
              <a:t>Hasil</a:t>
            </a:r>
            <a:r>
              <a:rPr lang="en-US" dirty="0" smtClean="0">
                <a:solidFill>
                  <a:srgbClr val="0000CD"/>
                </a:solidFill>
                <a:latin typeface="Consolas"/>
              </a:rPr>
              <a:t> : </a:t>
            </a:r>
          </a:p>
          <a:p>
            <a:r>
              <a:rPr lang="en-US" dirty="0"/>
              <a:t>2019-03-19 09:06:30.297</a:t>
            </a:r>
            <a:endParaRPr lang="en-US" dirty="0" smtClean="0"/>
          </a:p>
          <a:p>
            <a:r>
              <a:rPr lang="en-US" dirty="0"/>
              <a:t>2019-03-19 09:08:18.8903842</a:t>
            </a:r>
            <a:r>
              <a:rPr lang="en-US" dirty="0" smtClean="0"/>
              <a:t>2000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678870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3957</TotalTime>
  <Words>420</Words>
  <Application>Microsoft Office PowerPoint</Application>
  <PresentationFormat>On-screen Show (4:3)</PresentationFormat>
  <Paragraphs>93</Paragraphs>
  <Slides>10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Windows User</cp:lastModifiedBy>
  <cp:revision>542</cp:revision>
  <cp:lastPrinted>2017-08-29T02:54:51Z</cp:lastPrinted>
  <dcterms:created xsi:type="dcterms:W3CDTF">2010-04-18T12:06:30Z</dcterms:created>
  <dcterms:modified xsi:type="dcterms:W3CDTF">2019-03-21T01:03:15Z</dcterms:modified>
</cp:coreProperties>
</file>