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75" r:id="rId3"/>
    <p:sldId id="279" r:id="rId4"/>
    <p:sldId id="276" r:id="rId5"/>
    <p:sldId id="277" r:id="rId6"/>
    <p:sldId id="278" r:id="rId7"/>
    <p:sldId id="261" r:id="rId8"/>
    <p:sldId id="262" r:id="rId9"/>
    <p:sldId id="258" r:id="rId10"/>
    <p:sldId id="259" r:id="rId11"/>
    <p:sldId id="260" r:id="rId12"/>
    <p:sldId id="280" r:id="rId13"/>
    <p:sldId id="281" r:id="rId14"/>
    <p:sldId id="282" r:id="rId15"/>
    <p:sldId id="283" r:id="rId16"/>
    <p:sldId id="263" r:id="rId17"/>
    <p:sldId id="272" r:id="rId18"/>
    <p:sldId id="273" r:id="rId19"/>
    <p:sldId id="274" r:id="rId20"/>
    <p:sldId id="264" r:id="rId21"/>
    <p:sldId id="265" r:id="rId22"/>
    <p:sldId id="266" r:id="rId23"/>
    <p:sldId id="267" r:id="rId24"/>
    <p:sldId id="268" r:id="rId25"/>
    <p:sldId id="269" r:id="rId26"/>
    <p:sldId id="270" r:id="rId27"/>
    <p:sldId id="271" r:id="rId28"/>
    <p:sldId id="284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697CD2-733A-4120-880D-386A1470EC18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A207F-171E-42DD-AF10-B98EBCB28F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A207F-171E-42DD-AF10-B98EBCB28F4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CBC2-8C20-4543-BF60-539193282D55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CC24-800B-453C-A1F1-FE4FFDB8B2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CBC2-8C20-4543-BF60-539193282D55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CC24-800B-453C-A1F1-FE4FFDB8B2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CBC2-8C20-4543-BF60-539193282D55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CC24-800B-453C-A1F1-FE4FFDB8B2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CBC2-8C20-4543-BF60-539193282D55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CC24-800B-453C-A1F1-FE4FFDB8B2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CBC2-8C20-4543-BF60-539193282D55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CC24-800B-453C-A1F1-FE4FFDB8B2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CBC2-8C20-4543-BF60-539193282D55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CC24-800B-453C-A1F1-FE4FFDB8B2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CBC2-8C20-4543-BF60-539193282D55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CC24-800B-453C-A1F1-FE4FFDB8B2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CBC2-8C20-4543-BF60-539193282D55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CC24-800B-453C-A1F1-FE4FFDB8B2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CBC2-8C20-4543-BF60-539193282D55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CC24-800B-453C-A1F1-FE4FFDB8B2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CBC2-8C20-4543-BF60-539193282D55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CC24-800B-453C-A1F1-FE4FFDB8B2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CBC2-8C20-4543-BF60-539193282D55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CC24-800B-453C-A1F1-FE4FFDB8B2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0CBC2-8C20-4543-BF60-539193282D55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CCC24-800B-453C-A1F1-FE4FFDB8B2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219200"/>
            <a:ext cx="8305800" cy="1470025"/>
          </a:xfrm>
        </p:spPr>
        <p:txBody>
          <a:bodyPr>
            <a:normAutofit fontScale="90000"/>
          </a:bodyPr>
          <a:lstStyle/>
          <a:p>
            <a:r>
              <a:rPr lang="en-US" sz="7200" b="1" dirty="0"/>
              <a:t>ERD</a:t>
            </a:r>
            <a:br>
              <a:rPr lang="en-US" sz="7200" dirty="0"/>
            </a:br>
            <a:r>
              <a:rPr lang="sv-SE" sz="6600" dirty="0"/>
              <a:t> </a:t>
            </a:r>
            <a:r>
              <a:rPr lang="sv-SE" sz="6000" dirty="0"/>
              <a:t>( </a:t>
            </a:r>
            <a:r>
              <a:rPr lang="sv-SE" sz="5300" b="1" dirty="0"/>
              <a:t>Entity Relationship  Diagram </a:t>
            </a:r>
            <a:r>
              <a:rPr lang="sv-SE" sz="6000" dirty="0"/>
              <a:t>)</a:t>
            </a:r>
            <a:endParaRPr lang="en-US" sz="67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CFB8ED9-5B13-9A97-7D35-D66BC242F4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44562"/>
          </a:xfrm>
        </p:spPr>
        <p:txBody>
          <a:bodyPr/>
          <a:lstStyle/>
          <a:p>
            <a:pPr>
              <a:defRPr/>
            </a:pPr>
            <a:r>
              <a:rPr lang="en-US" b="1" dirty="0"/>
              <a:t>Mapping Cardinalities</a:t>
            </a: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1716086" y="6172200"/>
            <a:ext cx="1865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/>
              <a:t>One to one</a:t>
            </a:r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5486400" y="6172200"/>
            <a:ext cx="18287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/>
              <a:t>One to many</a:t>
            </a:r>
          </a:p>
        </p:txBody>
      </p:sp>
      <p:pic>
        <p:nvPicPr>
          <p:cNvPr id="15366" name="Picture 7"/>
          <p:cNvPicPr>
            <a:picLocks noChangeAspect="1" noChangeArrowheads="1"/>
          </p:cNvPicPr>
          <p:nvPr/>
        </p:nvPicPr>
        <p:blipFill>
          <a:blip r:embed="rId2"/>
          <a:srcRect l="624" t="9708" r="417" b="9708"/>
          <a:stretch>
            <a:fillRect/>
          </a:stretch>
        </p:blipFill>
        <p:spPr bwMode="auto">
          <a:xfrm>
            <a:off x="990600" y="1447800"/>
            <a:ext cx="7086600" cy="4328770"/>
          </a:xfrm>
          <a:prstGeom prst="rect">
            <a:avLst/>
          </a:prstGeom>
          <a:noFill/>
          <a:ln w="38100" cmpd="dbl">
            <a:solidFill>
              <a:schemeClr val="tx2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1889125" y="5943600"/>
            <a:ext cx="20758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/>
              <a:t>Many to one</a:t>
            </a:r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5486400" y="5943600"/>
            <a:ext cx="23354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Many to many</a:t>
            </a:r>
          </a:p>
        </p:txBody>
      </p:sp>
      <p:pic>
        <p:nvPicPr>
          <p:cNvPr id="16390" name="Picture 8"/>
          <p:cNvPicPr>
            <a:picLocks noChangeAspect="1" noChangeArrowheads="1"/>
          </p:cNvPicPr>
          <p:nvPr/>
        </p:nvPicPr>
        <p:blipFill>
          <a:blip r:embed="rId2"/>
          <a:srcRect l="581" t="9547" r="388" b="9805"/>
          <a:stretch>
            <a:fillRect/>
          </a:stretch>
        </p:blipFill>
        <p:spPr bwMode="auto">
          <a:xfrm>
            <a:off x="990600" y="990600"/>
            <a:ext cx="7190956" cy="4392612"/>
          </a:xfrm>
          <a:prstGeom prst="rect">
            <a:avLst/>
          </a:prstGeom>
          <a:noFill/>
          <a:ln w="38100" cmpd="dbl">
            <a:solidFill>
              <a:schemeClr val="tx2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 err="1"/>
              <a:t>Jenis</a:t>
            </a:r>
            <a:r>
              <a:rPr lang="en-US" b="1" dirty="0"/>
              <a:t> </a:t>
            </a:r>
            <a:r>
              <a:rPr lang="en-US" b="1" dirty="0" err="1"/>
              <a:t>Hubungan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en-US" sz="2800" b="1" dirty="0" err="1"/>
              <a:t>Satu</a:t>
            </a:r>
            <a:r>
              <a:rPr lang="en-US" sz="2800" b="1" dirty="0"/>
              <a:t> </a:t>
            </a:r>
            <a:r>
              <a:rPr lang="en-US" sz="2800" b="1" dirty="0" err="1"/>
              <a:t>ke</a:t>
            </a:r>
            <a:r>
              <a:rPr lang="en-US" sz="2800" b="1" dirty="0"/>
              <a:t> </a:t>
            </a:r>
            <a:r>
              <a:rPr lang="en-US" sz="2800" b="1" dirty="0" err="1"/>
              <a:t>satu</a:t>
            </a:r>
            <a:r>
              <a:rPr lang="en-US" sz="2800" b="1" dirty="0"/>
              <a:t> (one to one) </a:t>
            </a:r>
          </a:p>
          <a:p>
            <a:pPr marL="514350" indent="-514350">
              <a:buNone/>
            </a:pPr>
            <a:r>
              <a:rPr lang="en-US" sz="2800" b="1" dirty="0"/>
              <a:t>	</a:t>
            </a:r>
            <a:r>
              <a:rPr lang="en-US" sz="2800" dirty="0" err="1"/>
              <a:t>Sentitas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dirty="0" err="1"/>
              <a:t>entitas</a:t>
            </a:r>
            <a:r>
              <a:rPr lang="en-US" sz="2800" dirty="0"/>
              <a:t> A </a:t>
            </a:r>
            <a:r>
              <a:rPr lang="en-US" sz="2800" dirty="0" err="1"/>
              <a:t>berhubungan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paling </a:t>
            </a:r>
            <a:r>
              <a:rPr lang="en-US" sz="2800" dirty="0" err="1"/>
              <a:t>banyak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entitas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dirty="0" err="1"/>
              <a:t>entitas</a:t>
            </a:r>
            <a:r>
              <a:rPr lang="en-US" sz="2800" dirty="0"/>
              <a:t> B,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begitu</a:t>
            </a:r>
            <a:r>
              <a:rPr lang="en-US" sz="2800" dirty="0"/>
              <a:t> </a:t>
            </a:r>
            <a:r>
              <a:rPr lang="en-US" sz="2800" dirty="0" err="1"/>
              <a:t>juga</a:t>
            </a:r>
            <a:r>
              <a:rPr lang="en-US" sz="2800" dirty="0"/>
              <a:t> </a:t>
            </a:r>
            <a:r>
              <a:rPr lang="en-US" sz="2800" dirty="0" err="1"/>
              <a:t>sebaliknya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entitas</a:t>
            </a:r>
            <a:r>
              <a:rPr lang="en-US" sz="2800" dirty="0"/>
              <a:t> B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dirty="0" err="1"/>
              <a:t>entitas</a:t>
            </a:r>
            <a:r>
              <a:rPr lang="en-US" sz="2800" dirty="0"/>
              <a:t> B </a:t>
            </a:r>
            <a:r>
              <a:rPr lang="en-US" sz="2800" dirty="0" err="1"/>
              <a:t>berhubungan</a:t>
            </a:r>
            <a:r>
              <a:rPr lang="en-US" sz="2800" dirty="0"/>
              <a:t> paling </a:t>
            </a:r>
            <a:r>
              <a:rPr lang="en-US" sz="2800" dirty="0" err="1"/>
              <a:t>banyak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entitas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dirty="0" err="1"/>
              <a:t>entitas</a:t>
            </a:r>
            <a:r>
              <a:rPr lang="en-US" sz="2800" dirty="0"/>
              <a:t> A</a:t>
            </a:r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9150" y="4419600"/>
            <a:ext cx="817245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520" y="838200"/>
            <a:ext cx="879108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199" y="3810000"/>
            <a:ext cx="8121563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609600"/>
            <a:ext cx="8794102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3810000"/>
            <a:ext cx="786138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533400"/>
            <a:ext cx="8667251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7333" y="3657600"/>
            <a:ext cx="8466667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err="1"/>
              <a:t>Simbol</a:t>
            </a:r>
            <a:r>
              <a:rPr lang="en-US" b="1" dirty="0"/>
              <a:t> </a:t>
            </a:r>
            <a:r>
              <a:rPr lang="en-US" b="1" dirty="0" err="1"/>
              <a:t>Kardinalitas</a:t>
            </a:r>
            <a:r>
              <a:rPr lang="en-US" b="1" dirty="0"/>
              <a:t> ERD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1 to 1 (one to one)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1 to n (one to many)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N to n (many to many)</a:t>
            </a:r>
          </a:p>
          <a:p>
            <a:pPr eaLnBrk="1" hangingPunct="1"/>
            <a:endParaRPr lang="en-US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724400" y="1371600"/>
            <a:ext cx="3019425" cy="1100137"/>
            <a:chOff x="2205" y="3750"/>
            <a:chExt cx="1953" cy="690"/>
          </a:xfrm>
        </p:grpSpPr>
        <p:sp>
          <p:nvSpPr>
            <p:cNvPr id="16406" name="AutoShape 5"/>
            <p:cNvSpPr>
              <a:spLocks noChangeArrowheads="1"/>
            </p:cNvSpPr>
            <p:nvPr/>
          </p:nvSpPr>
          <p:spPr bwMode="auto">
            <a:xfrm>
              <a:off x="2802" y="3750"/>
              <a:ext cx="771" cy="690"/>
            </a:xfrm>
            <a:prstGeom prst="flowChartDecision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16407" name="AutoShape 6"/>
            <p:cNvCxnSpPr>
              <a:cxnSpLocks noChangeShapeType="1"/>
            </p:cNvCxnSpPr>
            <p:nvPr/>
          </p:nvCxnSpPr>
          <p:spPr bwMode="auto">
            <a:xfrm>
              <a:off x="2205" y="4095"/>
              <a:ext cx="597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6408" name="AutoShape 7"/>
            <p:cNvCxnSpPr>
              <a:cxnSpLocks noChangeShapeType="1"/>
            </p:cNvCxnSpPr>
            <p:nvPr/>
          </p:nvCxnSpPr>
          <p:spPr bwMode="auto">
            <a:xfrm>
              <a:off x="3562" y="4095"/>
              <a:ext cx="596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4876800" y="3048000"/>
            <a:ext cx="3124200" cy="1219200"/>
            <a:chOff x="1965" y="3510"/>
            <a:chExt cx="2520" cy="690"/>
          </a:xfrm>
        </p:grpSpPr>
        <p:sp>
          <p:nvSpPr>
            <p:cNvPr id="16400" name="AutoShape 9"/>
            <p:cNvSpPr>
              <a:spLocks noChangeArrowheads="1"/>
            </p:cNvSpPr>
            <p:nvPr/>
          </p:nvSpPr>
          <p:spPr bwMode="auto">
            <a:xfrm>
              <a:off x="2730" y="3510"/>
              <a:ext cx="990" cy="690"/>
            </a:xfrm>
            <a:prstGeom prst="flowChartDecision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16401" name="AutoShape 10"/>
            <p:cNvCxnSpPr>
              <a:cxnSpLocks noChangeShapeType="1"/>
            </p:cNvCxnSpPr>
            <p:nvPr/>
          </p:nvCxnSpPr>
          <p:spPr bwMode="auto">
            <a:xfrm>
              <a:off x="1965" y="3855"/>
              <a:ext cx="765" cy="0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6402" name="AutoShape 11"/>
            <p:cNvCxnSpPr>
              <a:cxnSpLocks noChangeShapeType="1"/>
            </p:cNvCxnSpPr>
            <p:nvPr/>
          </p:nvCxnSpPr>
          <p:spPr bwMode="auto">
            <a:xfrm>
              <a:off x="3705" y="3855"/>
              <a:ext cx="765" cy="0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4230" y="3691"/>
              <a:ext cx="255" cy="374"/>
              <a:chOff x="4545" y="2821"/>
              <a:chExt cx="255" cy="374"/>
            </a:xfrm>
          </p:grpSpPr>
          <p:cxnSp>
            <p:nvCxnSpPr>
              <p:cNvPr id="16404" name="AutoShape 13"/>
              <p:cNvCxnSpPr>
                <a:cxnSpLocks noChangeShapeType="1"/>
              </p:cNvCxnSpPr>
              <p:nvPr/>
            </p:nvCxnSpPr>
            <p:spPr bwMode="auto">
              <a:xfrm flipV="1">
                <a:off x="4545" y="2821"/>
                <a:ext cx="255" cy="179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6405" name="AutoShape 14"/>
              <p:cNvCxnSpPr>
                <a:cxnSpLocks noChangeShapeType="1"/>
              </p:cNvCxnSpPr>
              <p:nvPr/>
            </p:nvCxnSpPr>
            <p:spPr bwMode="auto">
              <a:xfrm>
                <a:off x="4560" y="3000"/>
                <a:ext cx="240" cy="195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5105400" y="4800600"/>
            <a:ext cx="3200400" cy="1295400"/>
            <a:chOff x="1958" y="3510"/>
            <a:chExt cx="1972" cy="690"/>
          </a:xfrm>
        </p:grpSpPr>
        <p:sp>
          <p:nvSpPr>
            <p:cNvPr id="16391" name="AutoShape 23"/>
            <p:cNvSpPr>
              <a:spLocks noChangeArrowheads="1"/>
            </p:cNvSpPr>
            <p:nvPr/>
          </p:nvSpPr>
          <p:spPr bwMode="auto">
            <a:xfrm>
              <a:off x="2562" y="3510"/>
              <a:ext cx="771" cy="690"/>
            </a:xfrm>
            <a:prstGeom prst="flowChartDecision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16392" name="AutoShape 24"/>
            <p:cNvCxnSpPr>
              <a:cxnSpLocks noChangeShapeType="1"/>
            </p:cNvCxnSpPr>
            <p:nvPr/>
          </p:nvCxnSpPr>
          <p:spPr bwMode="auto">
            <a:xfrm>
              <a:off x="1965" y="3855"/>
              <a:ext cx="597" cy="0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6393" name="AutoShape 25"/>
            <p:cNvCxnSpPr>
              <a:cxnSpLocks noChangeShapeType="1"/>
            </p:cNvCxnSpPr>
            <p:nvPr/>
          </p:nvCxnSpPr>
          <p:spPr bwMode="auto">
            <a:xfrm>
              <a:off x="3322" y="3855"/>
              <a:ext cx="596" cy="0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grpSp>
          <p:nvGrpSpPr>
            <p:cNvPr id="6" name="Group 26"/>
            <p:cNvGrpSpPr>
              <a:grpSpLocks/>
            </p:cNvGrpSpPr>
            <p:nvPr/>
          </p:nvGrpSpPr>
          <p:grpSpPr bwMode="auto">
            <a:xfrm>
              <a:off x="3731" y="3691"/>
              <a:ext cx="199" cy="374"/>
              <a:chOff x="4545" y="2821"/>
              <a:chExt cx="255" cy="374"/>
            </a:xfrm>
          </p:grpSpPr>
          <p:cxnSp>
            <p:nvCxnSpPr>
              <p:cNvPr id="16398" name="AutoShape 27"/>
              <p:cNvCxnSpPr>
                <a:cxnSpLocks noChangeShapeType="1"/>
              </p:cNvCxnSpPr>
              <p:nvPr/>
            </p:nvCxnSpPr>
            <p:spPr bwMode="auto">
              <a:xfrm flipV="1">
                <a:off x="4545" y="2821"/>
                <a:ext cx="255" cy="179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6399" name="AutoShape 28"/>
              <p:cNvCxnSpPr>
                <a:cxnSpLocks noChangeShapeType="1"/>
              </p:cNvCxnSpPr>
              <p:nvPr/>
            </p:nvCxnSpPr>
            <p:spPr bwMode="auto">
              <a:xfrm>
                <a:off x="4560" y="3000"/>
                <a:ext cx="240" cy="195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7" name="Group 29"/>
            <p:cNvGrpSpPr>
              <a:grpSpLocks/>
            </p:cNvGrpSpPr>
            <p:nvPr/>
          </p:nvGrpSpPr>
          <p:grpSpPr bwMode="auto">
            <a:xfrm flipH="1">
              <a:off x="1958" y="3691"/>
              <a:ext cx="228" cy="374"/>
              <a:chOff x="4545" y="2821"/>
              <a:chExt cx="255" cy="374"/>
            </a:xfrm>
          </p:grpSpPr>
          <p:cxnSp>
            <p:nvCxnSpPr>
              <p:cNvPr id="16396" name="AutoShape 30"/>
              <p:cNvCxnSpPr>
                <a:cxnSpLocks noChangeShapeType="1"/>
              </p:cNvCxnSpPr>
              <p:nvPr/>
            </p:nvCxnSpPr>
            <p:spPr bwMode="auto">
              <a:xfrm flipV="1">
                <a:off x="4545" y="2821"/>
                <a:ext cx="255" cy="179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6397" name="AutoShape 31"/>
              <p:cNvCxnSpPr>
                <a:cxnSpLocks noChangeShapeType="1"/>
              </p:cNvCxnSpPr>
              <p:nvPr/>
            </p:nvCxnSpPr>
            <p:spPr bwMode="auto">
              <a:xfrm>
                <a:off x="4560" y="3000"/>
                <a:ext cx="240" cy="195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DIAGRAM ER DENGAN KAMUS DATA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81200"/>
            <a:ext cx="8686800" cy="3276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sv-SE" sz="2800" b="1" dirty="0"/>
              <a:t>	Kamus Data :</a:t>
            </a:r>
          </a:p>
          <a:p>
            <a:pPr>
              <a:lnSpc>
                <a:spcPct val="90000"/>
              </a:lnSpc>
              <a:buNone/>
            </a:pPr>
            <a:endParaRPr lang="sv-SE" sz="2800" b="1" dirty="0"/>
          </a:p>
          <a:p>
            <a:pPr lvl="1">
              <a:lnSpc>
                <a:spcPct val="90000"/>
              </a:lnSpc>
            </a:pPr>
            <a:r>
              <a:rPr lang="sv-SE" sz="2400" dirty="0"/>
              <a:t>Mahasiswa	= {</a:t>
            </a:r>
            <a:r>
              <a:rPr lang="sv-SE" sz="2400" u="sng" dirty="0"/>
              <a:t>nim</a:t>
            </a:r>
            <a:r>
              <a:rPr lang="sv-SE" sz="2400" dirty="0"/>
              <a:t>, nama_mhs, almt_mhs, tgl_lhr}</a:t>
            </a:r>
          </a:p>
          <a:p>
            <a:pPr lvl="1">
              <a:lnSpc>
                <a:spcPct val="90000"/>
              </a:lnSpc>
            </a:pPr>
            <a:r>
              <a:rPr lang="sv-SE" sz="2400" dirty="0"/>
              <a:t>Kuliah		= {</a:t>
            </a:r>
            <a:r>
              <a:rPr lang="sv-SE" sz="2400" u="sng" dirty="0"/>
              <a:t>kode_kul</a:t>
            </a:r>
            <a:r>
              <a:rPr lang="sv-SE" sz="2400" dirty="0"/>
              <a:t>, nama_kul, sks, semester}</a:t>
            </a:r>
          </a:p>
          <a:p>
            <a:pPr lvl="1">
              <a:lnSpc>
                <a:spcPct val="90000"/>
              </a:lnSpc>
            </a:pPr>
            <a:r>
              <a:rPr lang="sv-SE" sz="2400" dirty="0"/>
              <a:t>Dosen		= {</a:t>
            </a:r>
            <a:r>
              <a:rPr lang="sv-SE" sz="2400" u="sng" dirty="0"/>
              <a:t>nama_dsn</a:t>
            </a:r>
            <a:r>
              <a:rPr lang="sv-SE" sz="2400" dirty="0"/>
              <a:t>, almt_dsn}</a:t>
            </a:r>
          </a:p>
          <a:p>
            <a:pPr lvl="1">
              <a:lnSpc>
                <a:spcPct val="90000"/>
              </a:lnSpc>
            </a:pPr>
            <a:r>
              <a:rPr lang="sv-SE" sz="2400" dirty="0"/>
              <a:t>Mempelajari	= {</a:t>
            </a:r>
            <a:r>
              <a:rPr lang="sv-SE" sz="2400" u="sng" dirty="0"/>
              <a:t>nim</a:t>
            </a:r>
            <a:r>
              <a:rPr lang="sv-SE" sz="2400" dirty="0"/>
              <a:t>, </a:t>
            </a:r>
            <a:r>
              <a:rPr lang="sv-SE" sz="2400" u="sng" dirty="0"/>
              <a:t>kode_kul</a:t>
            </a:r>
            <a:r>
              <a:rPr lang="sv-SE" sz="2400" dirty="0"/>
              <a:t>, indeks nilai}</a:t>
            </a:r>
          </a:p>
          <a:p>
            <a:pPr lvl="1">
              <a:lnSpc>
                <a:spcPct val="90000"/>
              </a:lnSpc>
            </a:pPr>
            <a:r>
              <a:rPr lang="sv-SE" sz="2400" dirty="0"/>
              <a:t>Mengajar	= {</a:t>
            </a:r>
            <a:r>
              <a:rPr lang="sv-SE" sz="2400" u="sng" dirty="0"/>
              <a:t> kode_kul</a:t>
            </a:r>
            <a:r>
              <a:rPr lang="sv-SE" sz="2400" dirty="0"/>
              <a:t>, nama_dsn, waktu, tempat}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/>
          <a:lstStyle/>
          <a:p>
            <a:r>
              <a:rPr lang="sv-SE" b="1" dirty="0"/>
              <a:t>DERAJAT RELASI MINIMUM </a:t>
            </a:r>
            <a:endParaRPr lang="en-US" b="1" dirty="0"/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382000" cy="4572000"/>
          </a:xfrm>
        </p:spPr>
        <p:txBody>
          <a:bodyPr>
            <a:noAutofit/>
          </a:bodyPr>
          <a:lstStyle/>
          <a:p>
            <a:r>
              <a:rPr lang="sv-SE" sz="2800" dirty="0"/>
              <a:t>Derajat/kardinalitas relasi itu mewakili hubungan (korespondensi) maksimum yang boleh terjadi antara himpunan entitas yang satu terhadap himpunan entitas lainnya.</a:t>
            </a:r>
          </a:p>
          <a:p>
            <a:r>
              <a:rPr lang="sv-SE" sz="2800" dirty="0"/>
              <a:t>Derajat relasi minimum </a:t>
            </a:r>
            <a:r>
              <a:rPr lang="en-US" sz="2800" dirty="0">
                <a:sym typeface="Wingdings" pitchFamily="2" charset="2"/>
              </a:rPr>
              <a:t></a:t>
            </a:r>
            <a:r>
              <a:rPr lang="sv-SE" sz="2800" dirty="0"/>
              <a:t> menunjukan hubungan (korespondensi) minimum yang boleh terjadi dalam sebuah relasi antara himpunan entitas</a:t>
            </a:r>
          </a:p>
          <a:p>
            <a:r>
              <a:rPr lang="sv-SE" sz="2800" dirty="0"/>
              <a:t>Derajat minimum boleh disertakan boleh juga tidak</a:t>
            </a:r>
          </a:p>
          <a:p>
            <a:r>
              <a:rPr lang="sv-SE" sz="2800" dirty="0"/>
              <a:t>Notasi disatukan dengan derajat relasi maksimum (x,y), x = min, y = max </a:t>
            </a:r>
          </a:p>
          <a:p>
            <a:pPr>
              <a:buFont typeface="Wingdings" pitchFamily="2" charset="2"/>
              <a:buNone/>
            </a:pPr>
            <a:endParaRPr lang="sv-SE" sz="2800" dirty="0"/>
          </a:p>
          <a:p>
            <a:endParaRPr lang="en-US" sz="3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minimum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81000" y="2819400"/>
            <a:ext cx="8534400" cy="1758950"/>
            <a:chOff x="1077913" y="2690469"/>
            <a:chExt cx="7543800" cy="1225550"/>
          </a:xfrm>
        </p:grpSpPr>
        <p:graphicFrame>
          <p:nvGraphicFramePr>
            <p:cNvPr id="5" name="Object 4"/>
            <p:cNvGraphicFramePr>
              <a:graphicFrameLocks noChangeAspect="1"/>
            </p:cNvGraphicFramePr>
            <p:nvPr/>
          </p:nvGraphicFramePr>
          <p:xfrm>
            <a:off x="1077913" y="2690469"/>
            <a:ext cx="7543800" cy="1225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0" name="Picture" r:id="rId2" imgW="7097400" imgH="1153800" progId="StaticMetafile">
                    <p:embed/>
                  </p:oleObj>
                </mc:Choice>
                <mc:Fallback>
                  <p:oleObj name="Picture" r:id="rId2" imgW="7097400" imgH="1153800" progId="StaticMetafile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77913" y="2690469"/>
                          <a:ext cx="7543800" cy="1225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1782763" y="3562877"/>
              <a:ext cx="522287" cy="2746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buFont typeface="Wingdings" pitchFamily="2" charset="2"/>
                <a:buNone/>
              </a:pPr>
              <a:r>
                <a:rPr lang="en-US" sz="1200"/>
                <a:t>(0,N)</a:t>
              </a: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3535363" y="3562877"/>
              <a:ext cx="522287" cy="1929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indent="-342900">
                <a:buFont typeface="Wingdings" pitchFamily="2" charset="2"/>
                <a:buNone/>
              </a:pPr>
              <a:r>
                <a:rPr lang="en-US" sz="1200" dirty="0"/>
                <a:t>(0,N)</a:t>
              </a: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4935537" y="3562877"/>
              <a:ext cx="522287" cy="2746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buFont typeface="Wingdings" pitchFamily="2" charset="2"/>
                <a:buNone/>
              </a:pPr>
              <a:r>
                <a:rPr lang="en-US" sz="1200" dirty="0"/>
                <a:t>(0,N)</a:t>
              </a:r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6735763" y="3593040"/>
              <a:ext cx="496887" cy="2746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buFont typeface="Wingdings" pitchFamily="2" charset="2"/>
                <a:buNone/>
              </a:pPr>
              <a:r>
                <a:rPr lang="en-US" sz="1200" dirty="0"/>
                <a:t>(1,1)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3"/>
          </a:solidFill>
        </p:spPr>
        <p:txBody>
          <a:bodyPr/>
          <a:lstStyle/>
          <a:p>
            <a:pPr algn="l"/>
            <a:r>
              <a:rPr lang="en-US" b="1" dirty="0"/>
              <a:t>Introducing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ERD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notasi</a:t>
            </a:r>
            <a:r>
              <a:rPr lang="en-US" dirty="0"/>
              <a:t> </a:t>
            </a:r>
            <a:r>
              <a:rPr lang="en-US" dirty="0" err="1"/>
              <a:t>grafis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pemodelan</a:t>
            </a:r>
            <a:r>
              <a:rPr lang="en-US" dirty="0"/>
              <a:t> data </a:t>
            </a:r>
            <a:r>
              <a:rPr lang="en-US" dirty="0" err="1"/>
              <a:t>konseptual</a:t>
            </a:r>
            <a:r>
              <a:rPr lang="en-US" dirty="0"/>
              <a:t> yang </a:t>
            </a:r>
            <a:r>
              <a:rPr lang="en-US" dirty="0" err="1"/>
              <a:t>mendeskripsikan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 </a:t>
            </a:r>
          </a:p>
          <a:p>
            <a:r>
              <a:rPr lang="en-US" dirty="0"/>
              <a:t>ERD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memodelkan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data.</a:t>
            </a:r>
          </a:p>
          <a:p>
            <a:r>
              <a:rPr lang="en-US" dirty="0" err="1"/>
              <a:t>Dengan</a:t>
            </a:r>
            <a:r>
              <a:rPr lang="en-US" dirty="0"/>
              <a:t> ERD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mnguji</a:t>
            </a:r>
            <a:r>
              <a:rPr lang="en-US" dirty="0"/>
              <a:t> model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mengabaikan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. EDR </a:t>
            </a:r>
            <a:r>
              <a:rPr lang="en-US" dirty="0" err="1"/>
              <a:t>menjawab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:</a:t>
            </a:r>
          </a:p>
          <a:p>
            <a:pPr lvl="1"/>
            <a:r>
              <a:rPr lang="en-US" dirty="0"/>
              <a:t>Data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?</a:t>
            </a:r>
          </a:p>
          <a:p>
            <a:pPr lvl="1"/>
            <a:r>
              <a:rPr lang="en-US" dirty="0" err="1"/>
              <a:t>Bagaimana</a:t>
            </a:r>
            <a:r>
              <a:rPr lang="en-US" dirty="0"/>
              <a:t> data yang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yang lain 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900" b="1" u="sng" dirty="0" err="1"/>
              <a:t>Contoh</a:t>
            </a:r>
            <a:r>
              <a:rPr lang="en-US" sz="4900" b="1" u="sng" dirty="0"/>
              <a:t> </a:t>
            </a:r>
            <a:r>
              <a:rPr lang="en-US" sz="4900" b="1" u="sng" dirty="0" err="1"/>
              <a:t>Studi</a:t>
            </a:r>
            <a:r>
              <a:rPr lang="en-US" sz="4900" b="1" u="sng" dirty="0"/>
              <a:t> </a:t>
            </a:r>
            <a:r>
              <a:rPr lang="en-US" sz="4900" b="1" u="sng" dirty="0" err="1"/>
              <a:t>kasus</a:t>
            </a:r>
            <a:r>
              <a:rPr lang="en-US" sz="4900" b="1" u="sng" dirty="0"/>
              <a:t> : </a:t>
            </a:r>
            <a:br>
              <a:rPr lang="en-US" b="1" dirty="0"/>
            </a:b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b="1" dirty="0"/>
              <a:t> </a:t>
            </a:r>
            <a:r>
              <a:rPr lang="en-US" b="1" dirty="0" err="1"/>
              <a:t>Reservasi</a:t>
            </a:r>
            <a:r>
              <a:rPr lang="en-US" b="1" dirty="0"/>
              <a:t> Hotel 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: </a:t>
            </a:r>
          </a:p>
          <a:p>
            <a:pPr marL="881063" indent="-51435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dirty="0" err="1"/>
              <a:t>Entitas</a:t>
            </a:r>
            <a:r>
              <a:rPr lang="en-US" dirty="0"/>
              <a:t> </a:t>
            </a:r>
            <a:r>
              <a:rPr lang="en-US" dirty="0" err="1"/>
              <a:t>tamu</a:t>
            </a:r>
            <a:endParaRPr lang="en-US" dirty="0"/>
          </a:p>
          <a:p>
            <a:pPr marL="881063" indent="-51435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dirty="0" err="1"/>
              <a:t>Entitas</a:t>
            </a:r>
            <a:r>
              <a:rPr lang="en-US" dirty="0"/>
              <a:t> </a:t>
            </a:r>
            <a:r>
              <a:rPr lang="en-US" dirty="0" err="1"/>
              <a:t>pesan</a:t>
            </a:r>
            <a:endParaRPr lang="en-US" dirty="0"/>
          </a:p>
          <a:p>
            <a:pPr marL="881063" indent="-51435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dirty="0" err="1"/>
              <a:t>Entitas</a:t>
            </a:r>
            <a:r>
              <a:rPr lang="en-US" dirty="0"/>
              <a:t> </a:t>
            </a:r>
            <a:r>
              <a:rPr lang="en-US" dirty="0" err="1"/>
              <a:t>kamar</a:t>
            </a:r>
            <a:endParaRPr lang="en-US" dirty="0"/>
          </a:p>
          <a:p>
            <a:pPr marL="881063" indent="-51435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dirty="0" err="1"/>
              <a:t>Entitas</a:t>
            </a:r>
            <a:r>
              <a:rPr lang="en-US" dirty="0"/>
              <a:t> </a:t>
            </a:r>
            <a:r>
              <a:rPr lang="en-US" dirty="0" err="1"/>
              <a:t>jenis_kamar</a:t>
            </a:r>
            <a:endParaRPr lang="en-US" dirty="0"/>
          </a:p>
          <a:p>
            <a:pPr marL="881063" indent="-51435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dirty="0" err="1"/>
              <a:t>Entitas</a:t>
            </a:r>
            <a:r>
              <a:rPr lang="en-US" dirty="0"/>
              <a:t> </a:t>
            </a:r>
            <a:r>
              <a:rPr lang="en-US" dirty="0" err="1"/>
              <a:t>menu_resto</a:t>
            </a:r>
            <a:endParaRPr lang="en-US" dirty="0"/>
          </a:p>
          <a:p>
            <a:pPr marL="881063" indent="-51435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dirty="0" err="1"/>
              <a:t>Entitas</a:t>
            </a:r>
            <a:r>
              <a:rPr lang="en-US" dirty="0"/>
              <a:t> </a:t>
            </a:r>
            <a:r>
              <a:rPr lang="en-US" dirty="0" err="1"/>
              <a:t>trans_resto</a:t>
            </a:r>
            <a:endParaRPr lang="en-US" dirty="0"/>
          </a:p>
          <a:p>
            <a:pPr marL="881063" indent="-51435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dirty="0" err="1"/>
              <a:t>Entitas</a:t>
            </a:r>
            <a:r>
              <a:rPr lang="en-US" dirty="0"/>
              <a:t> </a:t>
            </a:r>
            <a:r>
              <a:rPr lang="en-US" dirty="0" err="1"/>
              <a:t>trans_hotel</a:t>
            </a:r>
            <a:endParaRPr lang="en-US" dirty="0"/>
          </a:p>
          <a:p>
            <a:pPr marL="881063" indent="-51435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dirty="0" err="1"/>
              <a:t>Entitas</a:t>
            </a:r>
            <a:r>
              <a:rPr lang="en-US" dirty="0"/>
              <a:t> </a:t>
            </a:r>
            <a:r>
              <a:rPr lang="en-US" dirty="0" err="1"/>
              <a:t>jenis_menu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entitas</a:t>
            </a:r>
            <a:endParaRPr lang="en-US" dirty="0"/>
          </a:p>
        </p:txBody>
      </p:sp>
      <p:pic>
        <p:nvPicPr>
          <p:cNvPr id="1843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4788" y="1428750"/>
            <a:ext cx="8734425" cy="464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Pendeklarasian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</a:p>
        </p:txBody>
      </p:sp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468313" y="2000250"/>
            <a:ext cx="1643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Entitas tamu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2200275" y="2000250"/>
            <a:ext cx="1928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Entitas Pesan</a:t>
            </a:r>
          </a:p>
        </p:txBody>
      </p:sp>
      <p:sp>
        <p:nvSpPr>
          <p:cNvPr id="19461" name="TextBox 10"/>
          <p:cNvSpPr txBox="1">
            <a:spLocks noChangeArrowheads="1"/>
          </p:cNvSpPr>
          <p:nvPr/>
        </p:nvSpPr>
        <p:spPr bwMode="auto">
          <a:xfrm>
            <a:off x="4189413" y="2016125"/>
            <a:ext cx="19288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Entitas Kamar</a:t>
            </a:r>
          </a:p>
        </p:txBody>
      </p:sp>
      <p:sp>
        <p:nvSpPr>
          <p:cNvPr id="19462" name="TextBox 13"/>
          <p:cNvSpPr txBox="1">
            <a:spLocks noChangeArrowheads="1"/>
          </p:cNvSpPr>
          <p:nvPr/>
        </p:nvSpPr>
        <p:spPr bwMode="auto">
          <a:xfrm>
            <a:off x="6256338" y="2000250"/>
            <a:ext cx="2357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Entitas jenis_kamar</a:t>
            </a:r>
          </a:p>
        </p:txBody>
      </p:sp>
      <p:pic>
        <p:nvPicPr>
          <p:cNvPr id="19463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338" y="2428875"/>
            <a:ext cx="14986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4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2428875"/>
            <a:ext cx="1571625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5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56088" y="2428875"/>
            <a:ext cx="1381125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6" name="Picture 1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27775" y="2428875"/>
            <a:ext cx="1428750" cy="94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457200"/>
            <a:ext cx="8686800" cy="8413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483" name="TextBox 5"/>
          <p:cNvSpPr txBox="1">
            <a:spLocks noChangeArrowheads="1"/>
          </p:cNvSpPr>
          <p:nvPr/>
        </p:nvSpPr>
        <p:spPr bwMode="auto">
          <a:xfrm>
            <a:off x="285750" y="2143125"/>
            <a:ext cx="2143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Entitas trans_hotel</a:t>
            </a:r>
          </a:p>
        </p:txBody>
      </p:sp>
      <p:sp>
        <p:nvSpPr>
          <p:cNvPr id="20484" name="TextBox 5"/>
          <p:cNvSpPr txBox="1">
            <a:spLocks noChangeArrowheads="1"/>
          </p:cNvSpPr>
          <p:nvPr/>
        </p:nvSpPr>
        <p:spPr bwMode="auto">
          <a:xfrm>
            <a:off x="2428875" y="2143125"/>
            <a:ext cx="22145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Entitas menu_resto</a:t>
            </a:r>
          </a:p>
        </p:txBody>
      </p:sp>
      <p:sp>
        <p:nvSpPr>
          <p:cNvPr id="20485" name="TextBox 5"/>
          <p:cNvSpPr txBox="1">
            <a:spLocks noChangeArrowheads="1"/>
          </p:cNvSpPr>
          <p:nvPr/>
        </p:nvSpPr>
        <p:spPr bwMode="auto">
          <a:xfrm>
            <a:off x="4643438" y="2143125"/>
            <a:ext cx="2143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Entitas jenis_menu</a:t>
            </a:r>
          </a:p>
        </p:txBody>
      </p:sp>
      <p:sp>
        <p:nvSpPr>
          <p:cNvPr id="20486" name="TextBox 5"/>
          <p:cNvSpPr txBox="1">
            <a:spLocks noChangeArrowheads="1"/>
          </p:cNvSpPr>
          <p:nvPr/>
        </p:nvSpPr>
        <p:spPr bwMode="auto">
          <a:xfrm>
            <a:off x="6858000" y="2143125"/>
            <a:ext cx="228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Entitas trans_resto</a:t>
            </a:r>
          </a:p>
        </p:txBody>
      </p:sp>
      <p:pic>
        <p:nvPicPr>
          <p:cNvPr id="2048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2601913"/>
            <a:ext cx="1857375" cy="268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50" y="2587625"/>
            <a:ext cx="1857375" cy="184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9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5" y="2571750"/>
            <a:ext cx="1966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0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29438" y="2571750"/>
            <a:ext cx="1982787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305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tabel</a:t>
            </a:r>
            <a:endParaRPr lang="en-US" dirty="0"/>
          </a:p>
        </p:txBody>
      </p:sp>
      <p:pic>
        <p:nvPicPr>
          <p:cNvPr id="2150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1643063"/>
            <a:ext cx="8550275" cy="478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dirty="0" err="1"/>
              <a:t>Contoh</a:t>
            </a:r>
            <a:r>
              <a:rPr lang="en-US" dirty="0"/>
              <a:t> II</a:t>
            </a:r>
            <a:br>
              <a:rPr lang="en-US" dirty="0"/>
            </a:b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penjadwalan</a:t>
            </a:r>
            <a:r>
              <a:rPr lang="en-US" dirty="0"/>
              <a:t> </a:t>
            </a:r>
            <a:r>
              <a:rPr lang="en-US" dirty="0" err="1"/>
              <a:t>kuliah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Entitas Jadwal</a:t>
            </a:r>
          </a:p>
          <a:p>
            <a:r>
              <a:rPr lang="en-US"/>
              <a:t>Entitas Dosen</a:t>
            </a:r>
          </a:p>
          <a:p>
            <a:r>
              <a:rPr lang="en-US"/>
              <a:t>Entitas Matakuliah</a:t>
            </a:r>
          </a:p>
          <a:p>
            <a:r>
              <a:rPr lang="en-US"/>
              <a:t>Entitas Mahasiswa</a:t>
            </a:r>
          </a:p>
          <a:p>
            <a:r>
              <a:rPr lang="en-US"/>
              <a:t>Entitas Ruang</a:t>
            </a:r>
          </a:p>
          <a:p>
            <a:r>
              <a:rPr lang="en-US"/>
              <a:t>Entitas Petugas</a:t>
            </a:r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>
              <a:defRPr/>
            </a:pPr>
            <a:r>
              <a:rPr lang="en-US" dirty="0" err="1"/>
              <a:t>erd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0200"/>
            <a:ext cx="8153400" cy="513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tabel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981200"/>
            <a:ext cx="87376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14600"/>
            <a:ext cx="8229600" cy="1143000"/>
          </a:xfrm>
        </p:spPr>
        <p:txBody>
          <a:bodyPr/>
          <a:lstStyle/>
          <a:p>
            <a:r>
              <a:rPr lang="en-US" dirty="0" err="1"/>
              <a:t>Terima</a:t>
            </a:r>
            <a:r>
              <a:rPr lang="en-US" dirty="0"/>
              <a:t> </a:t>
            </a:r>
            <a:r>
              <a:rPr lang="en-US" dirty="0" err="1"/>
              <a:t>Kasih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Notasi</a:t>
            </a:r>
            <a:r>
              <a:rPr lang="en-US" b="1" dirty="0"/>
              <a:t> </a:t>
            </a:r>
            <a:r>
              <a:rPr lang="en-US" b="1" dirty="0" err="1"/>
              <a:t>Simbolik</a:t>
            </a:r>
            <a:r>
              <a:rPr lang="en-US" b="1" dirty="0"/>
              <a:t> ERD</a:t>
            </a: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81200"/>
            <a:ext cx="5537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95800"/>
            <a:ext cx="5181600" cy="2114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Notasi</a:t>
            </a:r>
            <a:r>
              <a:rPr lang="en-US" b="1" dirty="0"/>
              <a:t> ERD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en-US" b="1" dirty="0" err="1"/>
              <a:t>Entitas</a:t>
            </a:r>
            <a:r>
              <a:rPr lang="en-US" dirty="0"/>
              <a:t> :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diidentifikasi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pemakai</a:t>
            </a:r>
            <a:r>
              <a:rPr lang="en-US" dirty="0"/>
              <a:t>,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pemakai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. </a:t>
            </a:r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US" dirty="0" err="1"/>
              <a:t>pelanggan</a:t>
            </a:r>
            <a:r>
              <a:rPr lang="en-US" dirty="0"/>
              <a:t>, </a:t>
            </a:r>
            <a:r>
              <a:rPr lang="en-US" dirty="0" err="1"/>
              <a:t>mahasiswa</a:t>
            </a:r>
            <a:r>
              <a:rPr lang="en-US" dirty="0"/>
              <a:t>, </a:t>
            </a:r>
            <a:r>
              <a:rPr lang="en-US" dirty="0" err="1"/>
              <a:t>pekerja</a:t>
            </a:r>
            <a:r>
              <a:rPr lang="en-US" dirty="0"/>
              <a:t>, </a:t>
            </a:r>
            <a:r>
              <a:rPr lang="en-US" dirty="0" err="1"/>
              <a:t>mobil</a:t>
            </a:r>
            <a:r>
              <a:rPr lang="en-US" dirty="0"/>
              <a:t>, </a:t>
            </a:r>
            <a:r>
              <a:rPr lang="en-US" dirty="0" err="1"/>
              <a:t>dll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err="1"/>
              <a:t>Contoh</a:t>
            </a:r>
            <a:r>
              <a:rPr lang="en-US" dirty="0"/>
              <a:t> :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5334000"/>
            <a:ext cx="3542581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1"/>
            <a:ext cx="8229600" cy="3200399"/>
          </a:xfrm>
        </p:spPr>
        <p:txBody>
          <a:bodyPr>
            <a:normAutofit fontScale="92500"/>
          </a:bodyPr>
          <a:lstStyle/>
          <a:p>
            <a:pPr marL="514350" indent="-514350">
              <a:buAutoNum type="alphaLcPeriod" startAt="2"/>
            </a:pPr>
            <a:r>
              <a:rPr lang="en-US" b="1" dirty="0" err="1"/>
              <a:t>Atribut</a:t>
            </a:r>
            <a:r>
              <a:rPr lang="en-US" b="1" dirty="0"/>
              <a:t> </a:t>
            </a:r>
            <a:r>
              <a:rPr lang="en-US" dirty="0"/>
              <a:t> :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mendeskripsikan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. </a:t>
            </a:r>
            <a:r>
              <a:rPr lang="en-US" dirty="0" err="1"/>
              <a:t>Setiap</a:t>
            </a:r>
            <a:r>
              <a:rPr lang="en-US" dirty="0"/>
              <a:t> ERD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atribut</a:t>
            </a:r>
            <a:endParaRPr lang="en-US" dirty="0"/>
          </a:p>
          <a:p>
            <a:pPr marL="514350" indent="-514350">
              <a:buAutoNum type="alphaLcPeriod" startAt="2"/>
            </a:pPr>
            <a:endParaRPr lang="en-US" dirty="0"/>
          </a:p>
          <a:p>
            <a:pPr marL="514350" indent="-514350">
              <a:buAutoNum type="alphaLcPeriod" startAt="2"/>
            </a:pPr>
            <a:endParaRPr lang="en-US" dirty="0"/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err="1"/>
              <a:t>Contoh</a:t>
            </a:r>
            <a:r>
              <a:rPr lang="en-US" dirty="0"/>
              <a:t> : :</a:t>
            </a:r>
          </a:p>
          <a:p>
            <a:pPr marL="514350" indent="-514350">
              <a:buNone/>
            </a:pPr>
            <a:endParaRPr lang="en-US" dirty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3810000"/>
            <a:ext cx="5810453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3429000"/>
          </a:xfrm>
        </p:spPr>
        <p:txBody>
          <a:bodyPr/>
          <a:lstStyle/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Relasi</a:t>
            </a:r>
            <a:r>
              <a:rPr lang="en-US" dirty="0"/>
              <a:t> / </a:t>
            </a:r>
            <a:r>
              <a:rPr lang="en-US" dirty="0" err="1"/>
              <a:t>Hubungan</a:t>
            </a:r>
            <a:r>
              <a:rPr lang="en-US" dirty="0"/>
              <a:t> : </a:t>
            </a:r>
            <a:r>
              <a:rPr lang="en-US" dirty="0" err="1"/>
              <a:t>Menunjukan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/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 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</a:t>
            </a:r>
          </a:p>
          <a:p>
            <a:endParaRPr lang="en-US" sz="1050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Contoh</a:t>
            </a:r>
            <a:r>
              <a:rPr lang="en-US" dirty="0"/>
              <a:t> :</a:t>
            </a: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3962400"/>
            <a:ext cx="778313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 err="1"/>
              <a:t>Contoh</a:t>
            </a:r>
            <a:r>
              <a:rPr lang="en-US" b="1" dirty="0"/>
              <a:t> RELASI </a:t>
            </a:r>
            <a:r>
              <a:rPr lang="en-US" b="1" dirty="0" err="1"/>
              <a:t>antar</a:t>
            </a:r>
            <a:r>
              <a:rPr lang="en-US" b="1" dirty="0"/>
              <a:t> </a:t>
            </a:r>
            <a:r>
              <a:rPr lang="en-US" b="1" dirty="0" err="1"/>
              <a:t>Tabel</a:t>
            </a:r>
            <a:endParaRPr lang="en-US" b="1" dirty="0"/>
          </a:p>
        </p:txBody>
      </p:sp>
      <p:pic>
        <p:nvPicPr>
          <p:cNvPr id="1229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714500"/>
            <a:ext cx="5572125" cy="223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3" y="4714875"/>
            <a:ext cx="5956300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TextBox 6"/>
          <p:cNvSpPr txBox="1">
            <a:spLocks noChangeArrowheads="1"/>
          </p:cNvSpPr>
          <p:nvPr/>
        </p:nvSpPr>
        <p:spPr bwMode="auto">
          <a:xfrm>
            <a:off x="500063" y="1357313"/>
            <a:ext cx="10262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Tb_mhs</a:t>
            </a:r>
          </a:p>
        </p:txBody>
      </p:sp>
      <p:sp>
        <p:nvSpPr>
          <p:cNvPr id="12294" name="TextBox 7"/>
          <p:cNvSpPr txBox="1">
            <a:spLocks noChangeArrowheads="1"/>
          </p:cNvSpPr>
          <p:nvPr/>
        </p:nvSpPr>
        <p:spPr bwMode="auto">
          <a:xfrm>
            <a:off x="500063" y="4286250"/>
            <a:ext cx="13188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 err="1"/>
              <a:t>Tb_matkul</a:t>
            </a:r>
            <a:endParaRPr lang="en-US" sz="2000" b="1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penghubungnya</a:t>
            </a:r>
            <a:endParaRPr lang="en-US" dirty="0"/>
          </a:p>
        </p:txBody>
      </p:sp>
      <p:pic>
        <p:nvPicPr>
          <p:cNvPr id="1331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2643188"/>
            <a:ext cx="70707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714375" y="2214563"/>
            <a:ext cx="992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Tb_nilai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/>
          <a:lstStyle/>
          <a:p>
            <a:pPr>
              <a:defRPr/>
            </a:pPr>
            <a:r>
              <a:rPr lang="en-US" b="1" dirty="0"/>
              <a:t>KARDINALITAS / DERAJAT RELASI</a:t>
            </a: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305800" cy="4876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v-SE" dirty="0"/>
              <a:t>	Kardinalitas relasi menunjukan jumlah maksimal entitas yang dapat berelasi dengan entitas pada himpunan entitas yang lain.</a:t>
            </a:r>
          </a:p>
          <a:p>
            <a:pPr>
              <a:buNone/>
            </a:pPr>
            <a:r>
              <a:rPr lang="sv-SE" dirty="0"/>
              <a:t> </a:t>
            </a:r>
          </a:p>
          <a:p>
            <a:pPr>
              <a:buNone/>
            </a:pPr>
            <a:r>
              <a:rPr lang="sv-SE" dirty="0"/>
              <a:t>	Yaitu :</a:t>
            </a:r>
          </a:p>
          <a:p>
            <a:pPr marL="857250" lvl="1" indent="-457200">
              <a:buFont typeface="Courier New" pitchFamily="49" charset="0"/>
              <a:buChar char="o"/>
            </a:pPr>
            <a:r>
              <a:rPr lang="en-US" dirty="0"/>
              <a:t>One to one.</a:t>
            </a:r>
          </a:p>
          <a:p>
            <a:pPr marL="857250" lvl="1" indent="-457200">
              <a:buFont typeface="Courier New" pitchFamily="49" charset="0"/>
              <a:buChar char="o"/>
            </a:pPr>
            <a:r>
              <a:rPr lang="en-US" dirty="0"/>
              <a:t>One to many.</a:t>
            </a:r>
          </a:p>
          <a:p>
            <a:pPr marL="857250" lvl="1" indent="-457200">
              <a:buFont typeface="Courier New" pitchFamily="49" charset="0"/>
              <a:buChar char="o"/>
            </a:pPr>
            <a:r>
              <a:rPr lang="en-US" dirty="0"/>
              <a:t>Many to one.</a:t>
            </a:r>
          </a:p>
          <a:p>
            <a:pPr marL="857250" lvl="1" indent="-457200">
              <a:buFont typeface="Courier New" pitchFamily="49" charset="0"/>
              <a:buChar char="o"/>
            </a:pPr>
            <a:r>
              <a:rPr lang="en-US" dirty="0"/>
              <a:t>Many to many.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580</Words>
  <Application>Microsoft Office PowerPoint</Application>
  <PresentationFormat>On-screen Show (4:3)</PresentationFormat>
  <Paragraphs>98</Paragraphs>
  <Slides>28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Calibri</vt:lpstr>
      <vt:lpstr>Courier New</vt:lpstr>
      <vt:lpstr>Wingdings</vt:lpstr>
      <vt:lpstr>Wingdings 2</vt:lpstr>
      <vt:lpstr>Office Theme</vt:lpstr>
      <vt:lpstr>Picture</vt:lpstr>
      <vt:lpstr>ERD  ( Entity Relationship  Diagram )</vt:lpstr>
      <vt:lpstr>Introducing</vt:lpstr>
      <vt:lpstr>Notasi Simbolik ERD</vt:lpstr>
      <vt:lpstr>Notasi ERD</vt:lpstr>
      <vt:lpstr>PowerPoint Presentation</vt:lpstr>
      <vt:lpstr>PowerPoint Presentation</vt:lpstr>
      <vt:lpstr>Contoh RELASI antar Tabel</vt:lpstr>
      <vt:lpstr>Tabel penghubungnya</vt:lpstr>
      <vt:lpstr>KARDINALITAS / DERAJAT RELASI</vt:lpstr>
      <vt:lpstr>Mapping Cardinalities</vt:lpstr>
      <vt:lpstr>PowerPoint Presentation</vt:lpstr>
      <vt:lpstr>Jenis Hubungan</vt:lpstr>
      <vt:lpstr>PowerPoint Presentation</vt:lpstr>
      <vt:lpstr>PowerPoint Presentation</vt:lpstr>
      <vt:lpstr>PowerPoint Presentation</vt:lpstr>
      <vt:lpstr>Simbol Kardinalitas ERD</vt:lpstr>
      <vt:lpstr>DIAGRAM ER DENGAN KAMUS DATA</vt:lpstr>
      <vt:lpstr>DERAJAT RELASI MINIMUM </vt:lpstr>
      <vt:lpstr>Contoh Relasi minimum</vt:lpstr>
      <vt:lpstr>Contoh Studi kasus :  Sistem Informasi Reservasi Hotel </vt:lpstr>
      <vt:lpstr>Penentuan Hubungan antar entitas</vt:lpstr>
      <vt:lpstr>Pendeklarasian entitas ke tabel </vt:lpstr>
      <vt:lpstr>PowerPoint Presentation</vt:lpstr>
      <vt:lpstr>Relasi tabel</vt:lpstr>
      <vt:lpstr>Contoh II sistem penjadwalan kuliah</vt:lpstr>
      <vt:lpstr>erd</vt:lpstr>
      <vt:lpstr>Relasi tabel</vt:lpstr>
      <vt:lpstr>Terima Kasih</vt:lpstr>
    </vt:vector>
  </TitlesOfParts>
  <Company>http://sharingcentre.info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Activated User</dc:creator>
  <cp:lastModifiedBy>Sushanty Saleh</cp:lastModifiedBy>
  <cp:revision>26</cp:revision>
  <dcterms:created xsi:type="dcterms:W3CDTF">2013-04-28T22:43:32Z</dcterms:created>
  <dcterms:modified xsi:type="dcterms:W3CDTF">2024-09-30T07:08:45Z</dcterms:modified>
</cp:coreProperties>
</file>