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56" r:id="rId3"/>
    <p:sldId id="279" r:id="rId5"/>
    <p:sldId id="317" r:id="rId6"/>
    <p:sldId id="301" r:id="rId7"/>
    <p:sldId id="325" r:id="rId8"/>
    <p:sldId id="326" r:id="rId9"/>
    <p:sldId id="327" r:id="rId10"/>
    <p:sldId id="328" r:id="rId11"/>
    <p:sldId id="330" r:id="rId12"/>
    <p:sldId id="331" r:id="rId13"/>
    <p:sldId id="289" r:id="rId14"/>
    <p:sldId id="275" r:id="rId15"/>
  </p:sldIdLst>
  <p:sldSz cx="9144000" cy="6858000" type="screen4x3"/>
  <p:notesSz cx="9144000" cy="6858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41"/>
  </p:normalViewPr>
  <p:slideViewPr>
    <p:cSldViewPr showGuides="1">
      <p:cViewPr varScale="1">
        <p:scale>
          <a:sx n="72" d="100"/>
          <a:sy n="72" d="100"/>
        </p:scale>
        <p:origin x="1326" y="54"/>
      </p:cViewPr>
      <p:guideLst>
        <p:guide orient="horz" pos="214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9CFF3-854F-4396-8DA3-74A0D8E286C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85AF5A-07A2-48DD-8D68-73C7F89B54B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7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 indent="-285750"/>
            <a:r>
              <a:rPr lang="en-US" altLang="en-US" dirty="0"/>
              <a:t>Second level</a:t>
            </a:r>
            <a:endParaRPr lang="en-US" altLang="en-US" dirty="0"/>
          </a:p>
          <a:p>
            <a:pPr lvl="2" indent="-228600"/>
            <a:r>
              <a:rPr lang="en-US" altLang="en-US" dirty="0"/>
              <a:t>Third level</a:t>
            </a:r>
            <a:endParaRPr lang="en-US" altLang="en-US" dirty="0"/>
          </a:p>
          <a:p>
            <a:pPr lvl="3" indent="-228600"/>
            <a:r>
              <a:rPr lang="en-US" altLang="en-US" dirty="0"/>
              <a:t>Fourth level</a:t>
            </a:r>
            <a:endParaRPr lang="en-US" altLang="en-US" dirty="0"/>
          </a:p>
          <a:p>
            <a:pPr lvl="4" indent="-228600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2" descr="D:\Picture\logo ibi sm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0" y="0"/>
            <a:ext cx="1577975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1187450" y="2742248"/>
            <a:ext cx="748982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ID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Calibri" pitchFamily="34" charset="0"/>
                <a:cs typeface="Times New Roman" panose="02020603050405020304" pitchFamily="18" charset="0"/>
                <a:sym typeface="+mn-ea"/>
              </a:rPr>
              <a:t>INTERFACING PERIPHERAL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704020202020204" pitchFamily="34" charset="0"/>
              <a:ea typeface="+mn-ea"/>
              <a:cs typeface="Arial" panose="020B0704020202020204" pitchFamily="34" charset="0"/>
              <a:sym typeface="+mn-ea"/>
            </a:endParaRPr>
          </a:p>
        </p:txBody>
      </p:sp>
      <p:sp>
        <p:nvSpPr>
          <p:cNvPr id="9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499225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Rectangle 7"/>
          <p:cNvSpPr txBox="1"/>
          <p:nvPr/>
        </p:nvSpPr>
        <p:spPr>
          <a:xfrm>
            <a:off x="1187450" y="1127125"/>
            <a:ext cx="5899150" cy="1146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altLang="zh-CN" sz="2000" u="sng" dirty="0">
                <a:solidFill>
                  <a:srgbClr val="0070C0"/>
                </a:solidFill>
                <a:latin typeface="Calibri" pitchFamily="34" charset="0"/>
              </a:rPr>
              <a:t>Materi Pembelajaran</a:t>
            </a:r>
            <a:r>
              <a:rPr lang="en-US" altLang="zh-CN" sz="3200" dirty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en-US" altLang="zh-CN" sz="3200" dirty="0">
              <a:solidFill>
                <a:srgbClr val="0070C0"/>
              </a:solidFill>
              <a:latin typeface="Calibri" pitchFamily="34" charset="0"/>
            </a:endParaRPr>
          </a:p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sz="3200" dirty="0">
                <a:solidFill>
                  <a:srgbClr val="0070C0"/>
                </a:solidFill>
                <a:latin typeface="Calibri" pitchFamily="34" charset="0"/>
              </a:rPr>
              <a:t>Matakuliah :</a:t>
            </a:r>
            <a:endParaRPr lang="en-US" sz="32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103" name="Rectangle 7"/>
          <p:cNvSpPr txBox="1"/>
          <p:nvPr/>
        </p:nvSpPr>
        <p:spPr>
          <a:xfrm>
            <a:off x="1222375" y="3387725"/>
            <a:ext cx="5365750" cy="4889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sz="2000" dirty="0">
                <a:solidFill>
                  <a:srgbClr val="404040"/>
                </a:solidFill>
                <a:latin typeface="Calibri" pitchFamily="34" charset="0"/>
              </a:rPr>
              <a:t>Kode Matakuliah : SKO 20416</a:t>
            </a: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4104" name="Rectangle 7"/>
          <p:cNvSpPr txBox="1"/>
          <p:nvPr/>
        </p:nvSpPr>
        <p:spPr>
          <a:xfrm>
            <a:off x="1187450" y="4829175"/>
            <a:ext cx="6302375" cy="9445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ID" altLang="x-none" sz="1800" dirty="0">
                <a:solidFill>
                  <a:srgbClr val="0D0D0D"/>
                </a:solidFill>
                <a:latin typeface="Calibri" pitchFamily="34" charset="0"/>
              </a:rPr>
              <a:t>Dosen Pengampu </a:t>
            </a:r>
            <a:r>
              <a:rPr lang="en-US" altLang="en-ID" sz="1800" dirty="0">
                <a:solidFill>
                  <a:srgbClr val="0D0D0D"/>
                </a:solidFill>
                <a:latin typeface="Calibri" pitchFamily="34" charset="0"/>
              </a:rPr>
              <a:t>Matakuliah</a:t>
            </a:r>
            <a:r>
              <a:rPr lang="en-ID" altLang="x-none" sz="1800" dirty="0">
                <a:solidFill>
                  <a:srgbClr val="0D0D0D"/>
                </a:solidFill>
                <a:latin typeface="Calibri" pitchFamily="34" charset="0"/>
              </a:rPr>
              <a:t>:</a:t>
            </a: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 </a:t>
            </a:r>
            <a:endParaRPr lang="en-ID" altLang="x-none" sz="2400" dirty="0">
              <a:solidFill>
                <a:srgbClr val="0D0D0D"/>
              </a:solidFill>
              <a:latin typeface="Calibri" pitchFamily="34" charset="0"/>
            </a:endParaRPr>
          </a:p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Bayu Nugroho, </a:t>
            </a:r>
            <a:r>
              <a:rPr lang="en-US" altLang="en-ID" sz="2400" dirty="0">
                <a:solidFill>
                  <a:srgbClr val="0D0D0D"/>
                </a:solidFill>
                <a:latin typeface="Calibri" pitchFamily="34" charset="0"/>
              </a:rPr>
              <a:t>S.Kom., </a:t>
            </a: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M.Eng</a:t>
            </a:r>
            <a:endParaRPr lang="en-ID" altLang="x-none" sz="2400" dirty="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4105" name="Rectangle 7"/>
          <p:cNvSpPr txBox="1"/>
          <p:nvPr/>
        </p:nvSpPr>
        <p:spPr>
          <a:xfrm>
            <a:off x="1187450" y="298450"/>
            <a:ext cx="3062288" cy="384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altLang="en-ID" sz="1800" b="1" dirty="0">
                <a:solidFill>
                  <a:srgbClr val="595959"/>
                </a:solidFill>
                <a:latin typeface="Arial Narrow Bold" panose="020B0706020202030204" charset="0"/>
              </a:rPr>
              <a:t>Bahan Ajar</a:t>
            </a:r>
            <a:endParaRPr lang="en-US" altLang="en-ID" sz="1800" b="1" u="sng" dirty="0">
              <a:solidFill>
                <a:srgbClr val="595959"/>
              </a:solidFill>
              <a:latin typeface="Arial Narrow Bold" panose="020B0706020202030204" charset="0"/>
            </a:endParaRPr>
          </a:p>
        </p:txBody>
      </p:sp>
      <p:sp>
        <p:nvSpPr>
          <p:cNvPr id="3" name="Rectangle 7"/>
          <p:cNvSpPr txBox="1"/>
          <p:nvPr/>
        </p:nvSpPr>
        <p:spPr>
          <a:xfrm>
            <a:off x="1222375" y="3981450"/>
            <a:ext cx="5365750" cy="4889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None/>
            </a:pPr>
            <a:r>
              <a:rPr kumimoji="0" lang="en-US" sz="2400" b="0" i="0" u="none" strike="noStrike" kern="1200" cap="none" spc="0" normalizeH="0" baseline="0" noProof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anose="020B0704020202020204" pitchFamily="34" charset="0"/>
                <a:sym typeface="+mn-ea"/>
              </a:rPr>
              <a:t>Prodi : SISTEM KOMPUTER</a:t>
            </a:r>
            <a:endParaRPr kumimoji="0" lang="en-US" sz="2400" b="0" i="0" u="none" strike="noStrike" kern="1200" cap="none" spc="0" normalizeH="0" baseline="0" noProof="1" dirty="0">
              <a:solidFill>
                <a:schemeClr val="accent6">
                  <a:lumMod val="75000"/>
                </a:schemeClr>
              </a:solidFill>
              <a:latin typeface="+mn-lt"/>
              <a:ea typeface="Arial" panose="020B0704020202020204" pitchFamily="34" charset="0"/>
              <a:cs typeface="Arial" panose="020B0704020202020204" pitchFamily="34" charset="0"/>
              <a:sym typeface="+mn-ea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555" y="381635"/>
            <a:ext cx="2449195" cy="100901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10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The pass Statement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308735"/>
            <a:ext cx="85890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function definitions cannot be empty, but if you for some reason have a function definition with no content, put in the pass statement to avoid getting an error.</a:t>
            </a:r>
            <a:endParaRPr lang="en-US" sz="2400"/>
          </a:p>
        </p:txBody>
      </p:sp>
      <p:pic>
        <p:nvPicPr>
          <p:cNvPr id="3" name="Picture 2" descr="Screen Shot 2022-02-01 at 07.42.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5625" y="2991485"/>
            <a:ext cx="2652395" cy="167386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10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714375"/>
            <a:ext cx="8608695" cy="233108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Tugas Mandiri (teori):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1400" dirty="0"/>
              <a:t> </a:t>
            </a:r>
            <a:endParaRPr lang="en-US" sz="1400" dirty="0"/>
          </a:p>
          <a:p>
            <a:pPr marL="514350" indent="-514350">
              <a:spcBef>
                <a:spcPct val="0"/>
              </a:spcBef>
              <a:buClr>
                <a:schemeClr val="accent2"/>
              </a:buClr>
              <a:buSzPct val="60000"/>
              <a:buAutoNum type="arabicPeriod"/>
            </a:pPr>
            <a:r>
              <a:rPr lang="en-US" sz="2400" dirty="0"/>
              <a:t>If both the function and the main program can read and process global variables, why do I need to pass parameters to a function? Can’t I just use global variables? Explained.</a:t>
            </a:r>
            <a:endParaRPr lang="en-US" sz="2400" dirty="0"/>
          </a:p>
          <a:p>
            <a:pPr marL="514350" indent="-514350">
              <a:spcBef>
                <a:spcPct val="0"/>
              </a:spcBef>
              <a:buClr>
                <a:schemeClr val="accent2"/>
              </a:buClr>
              <a:buSzPct val="60000"/>
              <a:buAutoNum type="arabicPeriod"/>
            </a:pPr>
            <a:r>
              <a:rPr lang="en-US" sz="2400" dirty="0"/>
              <a:t>You must define a function before you can use it in your Python script. True or false? </a:t>
            </a:r>
            <a:r>
              <a:rPr lang="en-US" sz="2400" dirty="0">
                <a:sym typeface="+mn-ea"/>
              </a:rPr>
              <a:t>Explained</a:t>
            </a:r>
            <a:endParaRPr lang="en-US" sz="24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hape 81"/>
          <p:cNvSpPr>
            <a:spLocks noGrp="1"/>
          </p:cNvSpPr>
          <p:nvPr/>
        </p:nvSpPr>
        <p:spPr>
          <a:xfrm>
            <a:off x="268605" y="4033520"/>
            <a:ext cx="8608695" cy="18999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Tugas Mandiri (prakt):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1000" dirty="0"/>
              <a:t> </a:t>
            </a: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400" dirty="0">
                <a:sym typeface="+mn-ea"/>
              </a:rPr>
              <a:t>Lakukan perakitan komponen pada gambar Jobsheet 10 dan gunakan script program Python untuk menghidupkan LED dengan Ketentuan LED akan hidup jika sensor mendeteksi gerakan.</a:t>
            </a:r>
            <a:endParaRPr lang="en-US" sz="2400" dirty="0"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3500430" y="2629326"/>
            <a:ext cx="2428892" cy="1362075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end</a:t>
            </a:r>
            <a:endParaRPr kumimoji="0" lang="en-US" sz="7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4339" name="Date Placeholder 3"/>
          <p:cNvSpPr>
            <a:spLocks noGrp="1"/>
          </p:cNvSpPr>
          <p:nvPr>
            <p:ph type="dt" sz="half" idx="10"/>
          </p:nvPr>
        </p:nvSpPr>
        <p:spPr>
          <a:noFill/>
          <a:ln>
            <a:noFill/>
          </a:ln>
        </p:spPr>
        <p:txBody>
          <a:bodyPr wrap="square" lIns="91440" tIns="45720" rIns="91440" bIns="4572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5pPr>
          </a:lstStyle>
          <a:p>
            <a:pPr lvl="0" indent="0" eaLnBrk="1" hangingPunct="1"/>
            <a:r>
              <a:rPr lang="en-US" altLang="en-US" sz="1200" dirty="0">
                <a:solidFill>
                  <a:srgbClr val="898989"/>
                </a:solidFill>
                <a:latin typeface="Calibri" pitchFamily="34" charset="0"/>
              </a:rPr>
              <a:t>*</a:t>
            </a:r>
            <a:endParaRPr lang="en-US" altLang="en-US" sz="12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hape 80"/>
          <p:cNvSpPr>
            <a:spLocks noGrp="1"/>
          </p:cNvSpPr>
          <p:nvPr>
            <p:ph type="title"/>
          </p:nvPr>
        </p:nvSpPr>
        <p:spPr>
          <a:xfrm>
            <a:off x="395288" y="85534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3200" b="1" u="sng" dirty="0">
                <a:latin typeface="Arial" panose="020B0704020202020204" pitchFamily="34" charset="0"/>
                <a:sym typeface="Arial" panose="020B0704020202020204" pitchFamily="34" charset="0"/>
              </a:rPr>
              <a:t>Tables of Content</a:t>
            </a:r>
            <a:endParaRPr lang="en-US" altLang="en-US" sz="32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8194" name="Shape 81"/>
          <p:cNvSpPr>
            <a:spLocks noGrp="1"/>
          </p:cNvSpPr>
          <p:nvPr>
            <p:ph idx="1"/>
          </p:nvPr>
        </p:nvSpPr>
        <p:spPr>
          <a:xfrm>
            <a:off x="395605" y="1506220"/>
            <a:ext cx="8608695" cy="426402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Python Functions</a:t>
            </a:r>
            <a:endParaRPr lang="en-US" sz="30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- Creating a </a:t>
            </a:r>
            <a:r>
              <a:rPr lang="en-US" sz="3000" dirty="0">
                <a:sym typeface="+mn-ea"/>
              </a:rPr>
              <a:t>Functions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Calling a Function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Arguments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Number of Arguments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Arbitrary Arguments, *args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Keyword Arguments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Default Parameter Value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The pass Statement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Tugas Mandiri</a:t>
            </a:r>
            <a:endParaRPr lang="zh-CN" altLang="x-none" sz="3000">
              <a:solidFill>
                <a:srgbClr val="000000"/>
              </a:solidFill>
              <a:cs typeface="SimSun" charset="0"/>
              <a:sym typeface="Arial" panose="020B07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SzPct val="25000"/>
              <a:buNone/>
            </a:pPr>
            <a:r>
              <a:rPr lang="en-US" sz="3000" i="1" dirty="0">
                <a:solidFill>
                  <a:srgbClr val="000000"/>
                </a:solidFill>
                <a:latin typeface="Arial" panose="020B0704020202020204" pitchFamily="34" charset="0"/>
                <a:sym typeface="Arial" panose="020B0704020202020204" pitchFamily="34" charset="0"/>
              </a:rPr>
              <a:t>	</a:t>
            </a:r>
            <a:endParaRPr lang="en-US" sz="3000" i="1" dirty="0">
              <a:solidFill>
                <a:srgbClr val="000000"/>
              </a:solidFill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1" name="Shape 80"/>
          <p:cNvSpPr>
            <a:spLocks noGrp="1"/>
          </p:cNvSpPr>
          <p:nvPr/>
        </p:nvSpPr>
        <p:spPr>
          <a:xfrm>
            <a:off x="395288" y="339725"/>
            <a:ext cx="8229600" cy="650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10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10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Python Functions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416685"/>
            <a:ext cx="85890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A function is a block of code which only runs when it is called.</a:t>
            </a:r>
            <a:endParaRPr lang="en-US" sz="2400"/>
          </a:p>
          <a:p>
            <a:r>
              <a:rPr lang="en-US" sz="2400"/>
              <a:t>You can pass data, known as parameters, into a function.</a:t>
            </a:r>
            <a:endParaRPr lang="en-US" sz="2400"/>
          </a:p>
          <a:p>
            <a:r>
              <a:rPr lang="en-US" sz="2400"/>
              <a:t>A function can return data as a result</a:t>
            </a:r>
            <a:endParaRPr lang="en-US" sz="2400"/>
          </a:p>
        </p:txBody>
      </p:sp>
      <p:sp>
        <p:nvSpPr>
          <p:cNvPr id="4" name="Text Box 3"/>
          <p:cNvSpPr txBox="1"/>
          <p:nvPr/>
        </p:nvSpPr>
        <p:spPr>
          <a:xfrm>
            <a:off x="287020" y="3054985"/>
            <a:ext cx="38950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>
                <a:latin typeface="Arial Bold" panose="020B0704020202020204" charset="0"/>
                <a:cs typeface="Arial Bold" panose="020B0704020202020204" charset="0"/>
              </a:rPr>
              <a:t>Creating a Function</a:t>
            </a:r>
            <a:endParaRPr lang="en-US" sz="2800" b="1">
              <a:latin typeface="Arial Bold" panose="020B0704020202020204" charset="0"/>
              <a:cs typeface="Arial Bold" panose="020B07040202020202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87020" y="3576955"/>
            <a:ext cx="80829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In Python a function is defined using the def keyword:</a:t>
            </a:r>
            <a:endParaRPr lang="en-US" sz="2400"/>
          </a:p>
        </p:txBody>
      </p:sp>
      <p:pic>
        <p:nvPicPr>
          <p:cNvPr id="9" name="Picture 8" descr="Screen Shot 2022-02-01 at 07.28.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5845" y="4300855"/>
            <a:ext cx="4025900" cy="1473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10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Calling a Function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416685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To call a function, use the function name followed by parenthesis:</a:t>
            </a:r>
            <a:endParaRPr lang="en-US" sz="2400"/>
          </a:p>
        </p:txBody>
      </p:sp>
      <p:pic>
        <p:nvPicPr>
          <p:cNvPr id="11" name="Picture 10" descr="Screen Shot 2022-02-01 at 07.28.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3420" y="2795270"/>
            <a:ext cx="4839335" cy="177101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10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Arguments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322070"/>
            <a:ext cx="8589010" cy="2830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Information can be passed into functions as arguments.</a:t>
            </a:r>
            <a:endParaRPr lang="en-US" sz="2400"/>
          </a:p>
          <a:p>
            <a:r>
              <a:rPr lang="en-US" sz="2400"/>
              <a:t>Arguments are specified after the function name, inside the parentheses. You can add as many arguments as you want, just separate them with a comma.</a:t>
            </a:r>
            <a:endParaRPr lang="en-US" sz="2400"/>
          </a:p>
          <a:p>
            <a:endParaRPr lang="en-US" sz="1000"/>
          </a:p>
          <a:p>
            <a:r>
              <a:rPr lang="en-US" sz="2400"/>
              <a:t>The following example has a function with one argument (fname). When the function is called, we pass along a first name, which is used inside the function to print the full name:</a:t>
            </a:r>
            <a:endParaRPr lang="en-US" sz="2400"/>
          </a:p>
        </p:txBody>
      </p:sp>
      <p:pic>
        <p:nvPicPr>
          <p:cNvPr id="3" name="Picture 2" descr="Screen Shot 2022-02-01 at 07.33.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8140" y="4080510"/>
            <a:ext cx="3290570" cy="249491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10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Number of Arguments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416685"/>
            <a:ext cx="858901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By default, a function must be called with the correct number of arguments. Meaning that if your function expects 2 arguments, you have to call the function with 2 arguments, not more, and not less</a:t>
            </a:r>
            <a:endParaRPr lang="en-US" sz="2400"/>
          </a:p>
        </p:txBody>
      </p:sp>
      <p:pic>
        <p:nvPicPr>
          <p:cNvPr id="4" name="Picture 3" descr="Screen Shot 2022-02-01 at 07.35.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4175" y="3350895"/>
            <a:ext cx="5778500" cy="2514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10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Arbitrary Arguments, *args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308735"/>
            <a:ext cx="8589010" cy="2091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If you do not know how many arguments that will be passed into your function, add a * before the parameter name in the function definition.</a:t>
            </a:r>
            <a:endParaRPr lang="en-US" sz="2400"/>
          </a:p>
          <a:p>
            <a:endParaRPr lang="en-US" sz="1000"/>
          </a:p>
          <a:p>
            <a:r>
              <a:rPr lang="en-US" sz="2400"/>
              <a:t>This way the function will receive a tuple of arguments, and can access the items accordingly:</a:t>
            </a:r>
            <a:endParaRPr lang="en-US" sz="2400"/>
          </a:p>
        </p:txBody>
      </p:sp>
      <p:pic>
        <p:nvPicPr>
          <p:cNvPr id="4" name="Picture 3" descr="Screen Shot 2022-02-01 at 07.36.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340" y="3685540"/>
            <a:ext cx="7709535" cy="2527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10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Keyword Arguments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308735"/>
            <a:ext cx="8589010" cy="983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You can also send arguments with the key = value syntax.</a:t>
            </a:r>
            <a:endParaRPr lang="en-US" sz="2400"/>
          </a:p>
          <a:p>
            <a:endParaRPr lang="en-US" sz="1000"/>
          </a:p>
          <a:p>
            <a:r>
              <a:rPr lang="en-US" sz="2400"/>
              <a:t>This way the order of the arguments does not matter.</a:t>
            </a:r>
            <a:endParaRPr lang="en-US" sz="2400"/>
          </a:p>
        </p:txBody>
      </p:sp>
      <p:pic>
        <p:nvPicPr>
          <p:cNvPr id="4" name="Picture 3" descr="Screen Shot 2022-02-01 at 07.38.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555" y="2941320"/>
            <a:ext cx="7760335" cy="2032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10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Default Parameter Value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308735"/>
            <a:ext cx="8589010" cy="1722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The following example shows how to use a default parameter value.</a:t>
            </a:r>
            <a:endParaRPr lang="en-US" sz="2400"/>
          </a:p>
          <a:p>
            <a:endParaRPr lang="en-US" sz="1000"/>
          </a:p>
          <a:p>
            <a:r>
              <a:rPr lang="en-US" sz="2400"/>
              <a:t>If we call the function without argument, it uses the default value:</a:t>
            </a:r>
            <a:endParaRPr lang="en-US" sz="2400"/>
          </a:p>
        </p:txBody>
      </p:sp>
      <p:pic>
        <p:nvPicPr>
          <p:cNvPr id="2" name="Picture 1" descr="Screen Shot 2022-02-01 at 07.41.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0925" y="2814320"/>
            <a:ext cx="4445000" cy="288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ags/tag1.xml><?xml version="1.0" encoding="utf-8"?>
<p:tagLst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2869</Words>
  <Application>WPS Writer</Application>
  <PresentationFormat>On-screen Show (4:3)</PresentationFormat>
  <Paragraphs>138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Helvetica Neue</vt:lpstr>
      <vt:lpstr>Book Antiqua</vt:lpstr>
      <vt:lpstr>苹方-简</vt:lpstr>
      <vt:lpstr>Times New Roman</vt:lpstr>
      <vt:lpstr>Arial Narrow Bold</vt:lpstr>
      <vt:lpstr>SimSun</vt:lpstr>
      <vt:lpstr>宋体-简</vt:lpstr>
      <vt:lpstr>Arial Bold</vt:lpstr>
      <vt:lpstr>Arial Black</vt:lpstr>
      <vt:lpstr>微软雅黑</vt:lpstr>
      <vt:lpstr>汉仪旗黑</vt:lpstr>
      <vt:lpstr>Arial Unicode MS</vt:lpstr>
      <vt:lpstr>Office Theme</vt:lpstr>
      <vt:lpstr>PowerPoint 演示文稿</vt:lpstr>
      <vt:lpstr>Tables of Content</vt:lpstr>
      <vt:lpstr>Chapter 10</vt:lpstr>
      <vt:lpstr>Chapter 10</vt:lpstr>
      <vt:lpstr>Chapter 10</vt:lpstr>
      <vt:lpstr>Chapter 10</vt:lpstr>
      <vt:lpstr>Chapter 10</vt:lpstr>
      <vt:lpstr>Chapter 10</vt:lpstr>
      <vt:lpstr>Chapter 10</vt:lpstr>
      <vt:lpstr>Chapter 10</vt:lpstr>
      <vt:lpstr>Chapter 10</vt:lpstr>
      <vt:lpstr>end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bayunugroho</cp:lastModifiedBy>
  <cp:revision>356</cp:revision>
  <dcterms:created xsi:type="dcterms:W3CDTF">2023-12-27T03:48:52Z</dcterms:created>
  <dcterms:modified xsi:type="dcterms:W3CDTF">2023-12-27T03:48:52Z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1033-3.2.0.6370</vt:lpwstr>
  </property>
</Properties>
</file>