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Roboto"/>
      <p:regular r:id="rId33"/>
      <p:bold r:id="rId34"/>
      <p:italic r:id="rId35"/>
      <p:boldItalic r:id="rId36"/>
    </p:embeddedFont>
    <p:embeddedFont>
      <p:font typeface="Poppins"/>
      <p:regular r:id="rId37"/>
      <p:bold r:id="rId38"/>
      <p:italic r:id="rId39"/>
      <p:boldItalic r:id="rId40"/>
    </p:embeddedFont>
    <p:embeddedFont>
      <p:font typeface="Quattrocento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i2c02YIaCqTAyKmX8FArh1uMK1Q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EL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boldItalic.fntdata"/><Relationship Id="rId20" Type="http://schemas.openxmlformats.org/officeDocument/2006/relationships/slide" Target="slides/slide15.xml"/><Relationship Id="rId42" Type="http://schemas.openxmlformats.org/officeDocument/2006/relationships/font" Target="fonts/QuattrocentoSans-bold.fntdata"/><Relationship Id="rId41" Type="http://schemas.openxmlformats.org/officeDocument/2006/relationships/font" Target="fonts/QuattrocentoSans-regular.fntdata"/><Relationship Id="rId22" Type="http://schemas.openxmlformats.org/officeDocument/2006/relationships/slide" Target="slides/slide17.xml"/><Relationship Id="rId44" Type="http://schemas.openxmlformats.org/officeDocument/2006/relationships/font" Target="fonts/QuattrocentoSans-boldItalic.fntdata"/><Relationship Id="rId21" Type="http://schemas.openxmlformats.org/officeDocument/2006/relationships/slide" Target="slides/slide16.xml"/><Relationship Id="rId43" Type="http://schemas.openxmlformats.org/officeDocument/2006/relationships/font" Target="fonts/QuattrocentoSans-italic.fntdata"/><Relationship Id="rId24" Type="http://schemas.openxmlformats.org/officeDocument/2006/relationships/slide" Target="slides/slide19.xml"/><Relationship Id="rId23" Type="http://schemas.openxmlformats.org/officeDocument/2006/relationships/slide" Target="slides/slide18.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37" Type="http://schemas.openxmlformats.org/officeDocument/2006/relationships/font" Target="fonts/Poppins-regular.fntdata"/><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39" Type="http://schemas.openxmlformats.org/officeDocument/2006/relationships/font" Target="fonts/Poppins-italic.fntdata"/><Relationship Id="rId16" Type="http://schemas.openxmlformats.org/officeDocument/2006/relationships/slide" Target="slides/slide11.xml"/><Relationship Id="rId38" Type="http://schemas.openxmlformats.org/officeDocument/2006/relationships/font" Target="fonts/Poppins-bold.fntdata"/><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0-03T04:57:10.740">
    <p:pos x="1517" y="278"/>
    <p:text/>
    <p:extLst>
      <p:ext uri="{C676402C-5697-4E1C-873F-D02D1690AC5C}">
        <p15:threadingInfo timeZoneBias="0"/>
      </p:ext>
      <p:ext uri="http://customooxmlschemas.google.com/">
        <go:slidesCustomData xmlns:go="http://customooxmlschemas.google.com/" commentPostId="AAAAhlrDr0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7"/>
          <p:cNvSpPr/>
          <p:nvPr>
            <p:ph idx="2" type="pic"/>
          </p:nvPr>
        </p:nvSpPr>
        <p:spPr>
          <a:xfrm>
            <a:off x="5183188" y="987425"/>
            <a:ext cx="6172200" cy="4873625"/>
          </a:xfrm>
          <a:prstGeom prst="rect">
            <a:avLst/>
          </a:prstGeom>
          <a:noFill/>
          <a:ln>
            <a:noFill/>
          </a:ln>
        </p:spPr>
      </p:sp>
      <p:sp>
        <p:nvSpPr>
          <p:cNvPr id="64" name="Google Shape;64;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omments" Target="../comments/comment1.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234440" y="3291839"/>
            <a:ext cx="4754880" cy="128492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t>Perencanaan</a:t>
            </a:r>
            <a:br>
              <a:rPr b="1" lang="en-US"/>
            </a:br>
            <a:r>
              <a:rPr b="1" lang="en-US"/>
              <a:t>Kreatif.</a:t>
            </a:r>
            <a:endParaRPr b="1"/>
          </a:p>
        </p:txBody>
      </p:sp>
      <p:pic>
        <p:nvPicPr>
          <p:cNvPr id="85" name="Google Shape;85;p1"/>
          <p:cNvPicPr preferRelativeResize="0"/>
          <p:nvPr/>
        </p:nvPicPr>
        <p:blipFill rotWithShape="1">
          <a:blip r:embed="rId3">
            <a:alphaModFix/>
          </a:blip>
          <a:srcRect b="0" l="0" r="0" t="0"/>
          <a:stretch/>
        </p:blipFill>
        <p:spPr>
          <a:xfrm>
            <a:off x="6400800" y="1066800"/>
            <a:ext cx="5791200" cy="5791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0"/>
          <p:cNvSpPr txBox="1"/>
          <p:nvPr/>
        </p:nvSpPr>
        <p:spPr>
          <a:xfrm>
            <a:off x="1508760" y="1410176"/>
            <a:ext cx="3688080"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Strategi komunikasi periklanan dilakukan untuk mencapai tujuan dari komunikasi periklanan dengan merencanakan yaitu</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Aspek media, </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Aspek kreatif </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Aspek tata desain. </a:t>
            </a:r>
            <a:endParaRPr/>
          </a:p>
          <a:p>
            <a:pPr indent="-215900" lvl="0" marL="342900" marR="0" rtl="0" algn="l">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(Sadjiman, 2006: 4) </a:t>
            </a:r>
            <a:endParaRPr/>
          </a:p>
        </p:txBody>
      </p:sp>
      <p:pic>
        <p:nvPicPr>
          <p:cNvPr id="138" name="Google Shape;138;p10"/>
          <p:cNvPicPr preferRelativeResize="0"/>
          <p:nvPr/>
        </p:nvPicPr>
        <p:blipFill rotWithShape="1">
          <a:blip r:embed="rId3">
            <a:alphaModFix/>
          </a:blip>
          <a:srcRect b="0" l="0" r="0" t="0"/>
          <a:stretch/>
        </p:blipFill>
        <p:spPr>
          <a:xfrm>
            <a:off x="5379720" y="45720"/>
            <a:ext cx="6812280" cy="68122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nvSpPr>
        <p:spPr>
          <a:xfrm>
            <a:off x="1539240" y="1080254"/>
            <a:ext cx="6096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u="sng">
                <a:solidFill>
                  <a:schemeClr val="dk1"/>
                </a:solidFill>
                <a:latin typeface="Calibri"/>
                <a:ea typeface="Calibri"/>
                <a:cs typeface="Calibri"/>
                <a:sym typeface="Calibri"/>
              </a:rPr>
              <a:t>Aspek Media</a:t>
            </a:r>
            <a:endParaRPr/>
          </a:p>
        </p:txBody>
      </p:sp>
      <p:sp>
        <p:nvSpPr>
          <p:cNvPr id="144" name="Google Shape;144;p11"/>
          <p:cNvSpPr txBox="1"/>
          <p:nvPr/>
        </p:nvSpPr>
        <p:spPr>
          <a:xfrm>
            <a:off x="1539240" y="1632466"/>
            <a:ext cx="3627120"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Perencanaan media yang mampu menjangkau target audiens yang ingin dituju, menggunakan media utama video iklan, di sertai iklan media cetak dan merchandise sebagai media pendukung</a:t>
            </a:r>
            <a:endParaRPr sz="2800">
              <a:solidFill>
                <a:schemeClr val="dk1"/>
              </a:solidFill>
              <a:latin typeface="Calibri"/>
              <a:ea typeface="Calibri"/>
              <a:cs typeface="Calibri"/>
              <a:sym typeface="Calibri"/>
            </a:endParaRPr>
          </a:p>
        </p:txBody>
      </p:sp>
      <p:pic>
        <p:nvPicPr>
          <p:cNvPr descr="Kenali Bisnis Advertising, Iklan untuk Tingkatkan Penjualan" id="145" name="Google Shape;145;p11"/>
          <p:cNvPicPr preferRelativeResize="0"/>
          <p:nvPr/>
        </p:nvPicPr>
        <p:blipFill rotWithShape="1">
          <a:blip r:embed="rId3">
            <a:alphaModFix/>
          </a:blip>
          <a:srcRect b="0" l="8591" r="9380" t="0"/>
          <a:stretch/>
        </p:blipFill>
        <p:spPr>
          <a:xfrm>
            <a:off x="5394960" y="674251"/>
            <a:ext cx="6797040" cy="55284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2"/>
          <p:cNvSpPr txBox="1"/>
          <p:nvPr/>
        </p:nvSpPr>
        <p:spPr>
          <a:xfrm>
            <a:off x="6400800" y="566678"/>
            <a:ext cx="4831200" cy="34785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Calibri"/>
                <a:ea typeface="Calibri"/>
                <a:cs typeface="Calibri"/>
                <a:sym typeface="Calibri"/>
              </a:rPr>
              <a:t>Aspek Kreatif</a:t>
            </a:r>
            <a:endParaRPr sz="2000">
              <a:solidFill>
                <a:schemeClr val="dk1"/>
              </a:solidFill>
              <a:latin typeface="Calibri"/>
              <a:ea typeface="Calibri"/>
              <a:cs typeface="Calibri"/>
              <a:sym typeface="Calibri"/>
            </a:endParaRPr>
          </a:p>
          <a:p>
            <a:pPr indent="0" lvl="0" marL="0" marR="0" rtl="0" algn="r">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Visual : </a:t>
            </a:r>
            <a:endParaRPr/>
          </a:p>
          <a:p>
            <a:pPr indent="-285750" lvl="0" marL="28575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Variasi makanan yang menggunakan bumbu pilihan di Rinjani View Café dan Resto</a:t>
            </a:r>
            <a:endParaRPr/>
          </a:p>
          <a:p>
            <a:pPr indent="-285750" lvl="0" marL="28575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Font – font yang kekinian</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Segitiga yang di repetisi = melambangkan tiga aspek yaitu resto , café dan hotel background orange. Tujuan menimbulkan ketertarikan target audiens.</a:t>
            </a:r>
            <a:endParaRPr/>
          </a:p>
        </p:txBody>
      </p:sp>
      <p:pic>
        <p:nvPicPr>
          <p:cNvPr descr="8 Tipe Advertising Agency yang Perlu Diketahui - Blog - Studio Antelope" id="151" name="Google Shape;151;p12"/>
          <p:cNvPicPr preferRelativeResize="0"/>
          <p:nvPr/>
        </p:nvPicPr>
        <p:blipFill rotWithShape="1">
          <a:blip r:embed="rId3">
            <a:alphaModFix/>
          </a:blip>
          <a:srcRect b="0" l="0" r="0" t="0"/>
          <a:stretch/>
        </p:blipFill>
        <p:spPr>
          <a:xfrm>
            <a:off x="0" y="3429000"/>
            <a:ext cx="6090987" cy="3429000"/>
          </a:xfrm>
          <a:prstGeom prst="rect">
            <a:avLst/>
          </a:prstGeom>
          <a:noFill/>
          <a:ln>
            <a:noFill/>
          </a:ln>
        </p:spPr>
      </p:pic>
      <p:pic>
        <p:nvPicPr>
          <p:cNvPr descr="With the US Stuck Inside, Where Does That Leave Out-of-Home Advertising?" id="152" name="Google Shape;152;p12"/>
          <p:cNvPicPr preferRelativeResize="0"/>
          <p:nvPr/>
        </p:nvPicPr>
        <p:blipFill rotWithShape="1">
          <a:blip r:embed="rId4">
            <a:alphaModFix/>
          </a:blip>
          <a:srcRect b="0" l="0" r="0" t="0"/>
          <a:stretch/>
        </p:blipFill>
        <p:spPr>
          <a:xfrm>
            <a:off x="0" y="0"/>
            <a:ext cx="610362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3"/>
          <p:cNvSpPr txBox="1"/>
          <p:nvPr/>
        </p:nvSpPr>
        <p:spPr>
          <a:xfrm>
            <a:off x="960120" y="1619518"/>
            <a:ext cx="426720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Tata Desain (Lay out) :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Perencanaan tata desain menemukan = </a:t>
            </a:r>
            <a:endParaRPr/>
          </a:p>
          <a:p>
            <a:pPr indent="-285750" lvl="0" marL="28575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Tata letak (layout)</a:t>
            </a:r>
            <a:endParaRPr/>
          </a:p>
          <a:p>
            <a:pPr indent="-285750" lvl="0" marL="28575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Visual  yang informatif, efektif, dan komunikatif sesuai  prinsip desain </a:t>
            </a:r>
            <a:endParaRPr/>
          </a:p>
          <a:p>
            <a:pPr indent="-158750" lvl="0" marL="285750" marR="0" rtl="0" algn="l">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Tujuan komunikasi periklanan tersebut dapat terpenuhi.</a:t>
            </a:r>
            <a:endParaRPr/>
          </a:p>
        </p:txBody>
      </p:sp>
      <p:pic>
        <p:nvPicPr>
          <p:cNvPr descr="Um ponto de vista sobre layout – Design Culture" id="158" name="Google Shape;158;p13"/>
          <p:cNvPicPr preferRelativeResize="0"/>
          <p:nvPr/>
        </p:nvPicPr>
        <p:blipFill rotWithShape="1">
          <a:blip r:embed="rId3">
            <a:alphaModFix/>
          </a:blip>
          <a:srcRect b="0" l="0" r="0" t="0"/>
          <a:stretch/>
        </p:blipFill>
        <p:spPr>
          <a:xfrm>
            <a:off x="5334000" y="0"/>
            <a:ext cx="6858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14"/>
          <p:cNvPicPr preferRelativeResize="0"/>
          <p:nvPr/>
        </p:nvPicPr>
        <p:blipFill rotWithShape="1">
          <a:blip r:embed="rId3">
            <a:alphaModFix/>
          </a:blip>
          <a:srcRect b="53418" l="44647" r="18178" t="26571"/>
          <a:stretch/>
        </p:blipFill>
        <p:spPr>
          <a:xfrm>
            <a:off x="312615" y="1678765"/>
            <a:ext cx="11566770" cy="35004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15"/>
          <p:cNvPicPr preferRelativeResize="0"/>
          <p:nvPr/>
        </p:nvPicPr>
        <p:blipFill rotWithShape="1">
          <a:blip r:embed="rId3">
            <a:alphaModFix/>
          </a:blip>
          <a:srcRect b="16873" l="42750" r="18124" t="63784"/>
          <a:stretch/>
        </p:blipFill>
        <p:spPr>
          <a:xfrm>
            <a:off x="366373" y="2057400"/>
            <a:ext cx="11459253" cy="31851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16"/>
          <p:cNvPicPr preferRelativeResize="0"/>
          <p:nvPr/>
        </p:nvPicPr>
        <p:blipFill rotWithShape="1">
          <a:blip r:embed="rId3">
            <a:alphaModFix/>
          </a:blip>
          <a:srcRect b="55558" l="41750" r="19455" t="18207"/>
          <a:stretch/>
        </p:blipFill>
        <p:spPr>
          <a:xfrm>
            <a:off x="762000" y="1119830"/>
            <a:ext cx="10843164" cy="41227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7"/>
          <p:cNvPicPr preferRelativeResize="0"/>
          <p:nvPr/>
        </p:nvPicPr>
        <p:blipFill rotWithShape="1">
          <a:blip r:embed="rId3">
            <a:alphaModFix/>
          </a:blip>
          <a:srcRect b="46888" l="42500" r="17250" t="22653"/>
          <a:stretch/>
        </p:blipFill>
        <p:spPr>
          <a:xfrm>
            <a:off x="1371600" y="1363814"/>
            <a:ext cx="9707880" cy="41303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8"/>
          <p:cNvSpPr txBox="1"/>
          <p:nvPr/>
        </p:nvSpPr>
        <p:spPr>
          <a:xfrm>
            <a:off x="838200" y="1164324"/>
            <a:ext cx="5257800" cy="23876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C00000"/>
              </a:buClr>
              <a:buSzPts val="4800"/>
              <a:buFont typeface="Calibri"/>
              <a:buNone/>
            </a:pPr>
            <a:r>
              <a:rPr lang="en-US" sz="4800">
                <a:solidFill>
                  <a:srgbClr val="C00000"/>
                </a:solidFill>
                <a:latin typeface="Calibri"/>
                <a:ea typeface="Calibri"/>
                <a:cs typeface="Calibri"/>
                <a:sym typeface="Calibri"/>
              </a:rPr>
              <a:t>Iklan Surat Kabar </a:t>
            </a:r>
            <a:endParaRPr/>
          </a:p>
          <a:p>
            <a:pPr indent="0" lvl="0" marL="0" marR="0" rtl="0" algn="l">
              <a:lnSpc>
                <a:spcPct val="90000"/>
              </a:lnSpc>
              <a:spcBef>
                <a:spcPts val="0"/>
              </a:spcBef>
              <a:spcAft>
                <a:spcPts val="0"/>
              </a:spcAft>
              <a:buClr>
                <a:srgbClr val="C00000"/>
              </a:buClr>
              <a:buSzPts val="4800"/>
              <a:buFont typeface="Calibri"/>
              <a:buNone/>
            </a:pPr>
            <a:r>
              <a:rPr lang="en-US" sz="4800">
                <a:solidFill>
                  <a:srgbClr val="C00000"/>
                </a:solidFill>
                <a:latin typeface="Calibri"/>
                <a:ea typeface="Calibri"/>
                <a:cs typeface="Calibri"/>
                <a:sym typeface="Calibri"/>
              </a:rPr>
              <a:t>(Iklan Media Cetak)</a:t>
            </a:r>
            <a:endParaRPr/>
          </a:p>
        </p:txBody>
      </p:sp>
      <p:sp>
        <p:nvSpPr>
          <p:cNvPr id="184" name="Google Shape;184;p18"/>
          <p:cNvSpPr/>
          <p:nvPr/>
        </p:nvSpPr>
        <p:spPr>
          <a:xfrm>
            <a:off x="6614160" y="0"/>
            <a:ext cx="5577840" cy="697992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9"/>
          <p:cNvSpPr txBox="1"/>
          <p:nvPr>
            <p:ph type="title"/>
          </p:nvPr>
        </p:nvSpPr>
        <p:spPr>
          <a:xfrm>
            <a:off x="521207" y="448056"/>
            <a:ext cx="6877119" cy="64008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Quattrocento Sans"/>
              <a:buNone/>
            </a:pPr>
            <a:r>
              <a:rPr lang="en-US">
                <a:latin typeface="Quattrocento Sans"/>
                <a:ea typeface="Quattrocento Sans"/>
                <a:cs typeface="Quattrocento Sans"/>
                <a:sym typeface="Quattrocento Sans"/>
              </a:rPr>
              <a:t>Defenisi</a:t>
            </a:r>
            <a:endParaRPr>
              <a:latin typeface="Quattrocento Sans"/>
              <a:ea typeface="Quattrocento Sans"/>
              <a:cs typeface="Quattrocento Sans"/>
              <a:sym typeface="Quattrocento Sans"/>
            </a:endParaRPr>
          </a:p>
        </p:txBody>
      </p:sp>
      <p:sp>
        <p:nvSpPr>
          <p:cNvPr id="190" name="Google Shape;190;p19"/>
          <p:cNvSpPr txBox="1"/>
          <p:nvPr/>
        </p:nvSpPr>
        <p:spPr>
          <a:xfrm>
            <a:off x="541610" y="1524708"/>
            <a:ext cx="4321704" cy="5074212"/>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l">
              <a:lnSpc>
                <a:spcPct val="200000"/>
              </a:lnSpc>
              <a:spcBef>
                <a:spcPts val="0"/>
              </a:spcBef>
              <a:spcAft>
                <a:spcPts val="0"/>
              </a:spcAft>
              <a:buClr>
                <a:srgbClr val="2A2A2A"/>
              </a:buClr>
              <a:buSzPct val="100000"/>
              <a:buFont typeface="Arial"/>
              <a:buNone/>
            </a:pPr>
            <a:r>
              <a:rPr lang="en-US" sz="2400">
                <a:solidFill>
                  <a:srgbClr val="2A2A2A"/>
                </a:solidFill>
                <a:latin typeface="Roboto"/>
                <a:ea typeface="Roboto"/>
                <a:cs typeface="Roboto"/>
                <a:sym typeface="Roboto"/>
              </a:rPr>
              <a:t>Iklan koran merupakan salah satu strategi promosi yang dilakukan oleh perusahaan/brand dengan cara memasang iklan di media cetak.</a:t>
            </a:r>
            <a:endParaRPr b="0" i="0" sz="2400">
              <a:solidFill>
                <a:srgbClr val="2A2A2A"/>
              </a:solidFill>
              <a:latin typeface="Roboto"/>
              <a:ea typeface="Roboto"/>
              <a:cs typeface="Roboto"/>
              <a:sym typeface="Roboto"/>
            </a:endParaRPr>
          </a:p>
          <a:p>
            <a:pPr indent="0" lvl="0" marL="0" marR="0" rtl="0" algn="l">
              <a:lnSpc>
                <a:spcPct val="200000"/>
              </a:lnSpc>
              <a:spcBef>
                <a:spcPts val="1600"/>
              </a:spcBef>
              <a:spcAft>
                <a:spcPts val="0"/>
              </a:spcAft>
              <a:buClr>
                <a:srgbClr val="3F3F3F"/>
              </a:buClr>
              <a:buSzPct val="100000"/>
              <a:buFont typeface="Arial"/>
              <a:buNone/>
            </a:pPr>
            <a:r>
              <a:t/>
            </a:r>
            <a:endParaRPr sz="2000">
              <a:solidFill>
                <a:srgbClr val="3F3F3F"/>
              </a:solidFill>
              <a:latin typeface="Calibri"/>
              <a:ea typeface="Calibri"/>
              <a:cs typeface="Calibri"/>
              <a:sym typeface="Calibri"/>
            </a:endParaRPr>
          </a:p>
          <a:p>
            <a:pPr indent="0" lvl="0" marL="0" marR="0" rtl="0" algn="l">
              <a:lnSpc>
                <a:spcPct val="120000"/>
              </a:lnSpc>
              <a:spcBef>
                <a:spcPts val="1600"/>
              </a:spcBef>
              <a:spcAft>
                <a:spcPts val="0"/>
              </a:spcAft>
              <a:buClr>
                <a:srgbClr val="3F3F3F"/>
              </a:buClr>
              <a:buSzPct val="100000"/>
              <a:buFont typeface="Arial"/>
              <a:buNone/>
            </a:pPr>
            <a:r>
              <a:rPr lang="en-US" sz="2000">
                <a:solidFill>
                  <a:srgbClr val="3F3F3F"/>
                </a:solidFill>
                <a:latin typeface="Calibri"/>
                <a:ea typeface="Calibri"/>
                <a:cs typeface="Calibri"/>
                <a:sym typeface="Calibri"/>
              </a:rPr>
              <a:t>Sumber : </a:t>
            </a:r>
            <a:r>
              <a:rPr i="1" lang="en-US" sz="2000">
                <a:solidFill>
                  <a:srgbClr val="3F3F3F"/>
                </a:solidFill>
                <a:latin typeface="Calibri"/>
                <a:ea typeface="Calibri"/>
                <a:cs typeface="Calibri"/>
                <a:sym typeface="Calibri"/>
              </a:rPr>
              <a:t>https://money.kompas.com/read/2022/02/10/210000726/pengertian-jenis-jenis-dan-contoh-iklan-media-cetak</a:t>
            </a:r>
            <a:br>
              <a:rPr lang="en-US" sz="2000">
                <a:solidFill>
                  <a:srgbClr val="3F3F3F"/>
                </a:solidFill>
                <a:latin typeface="Calibri"/>
                <a:ea typeface="Calibri"/>
                <a:cs typeface="Calibri"/>
                <a:sym typeface="Calibri"/>
              </a:rPr>
            </a:br>
            <a:br>
              <a:rPr lang="en-US" sz="2000">
                <a:solidFill>
                  <a:srgbClr val="3F3F3F"/>
                </a:solidFill>
                <a:latin typeface="Calibri"/>
                <a:ea typeface="Calibri"/>
                <a:cs typeface="Calibri"/>
                <a:sym typeface="Calibri"/>
              </a:rPr>
            </a:br>
            <a:endParaRPr sz="2000">
              <a:solidFill>
                <a:srgbClr val="3F3F3F"/>
              </a:solidFill>
              <a:latin typeface="Quattrocento Sans"/>
              <a:ea typeface="Quattrocento Sans"/>
              <a:cs typeface="Quattrocento Sans"/>
              <a:sym typeface="Quattrocento Sans"/>
            </a:endParaRPr>
          </a:p>
        </p:txBody>
      </p:sp>
      <p:pic>
        <p:nvPicPr>
          <p:cNvPr descr="6+ Contoh Iklan Media Cetak dan Penjelasannya (+ Gambar)" id="191" name="Google Shape;191;p19"/>
          <p:cNvPicPr preferRelativeResize="0"/>
          <p:nvPr/>
        </p:nvPicPr>
        <p:blipFill rotWithShape="1">
          <a:blip r:embed="rId3">
            <a:alphaModFix/>
          </a:blip>
          <a:srcRect b="0" l="0" r="0" t="0"/>
          <a:stretch/>
        </p:blipFill>
        <p:spPr>
          <a:xfrm>
            <a:off x="7083743" y="150495"/>
            <a:ext cx="5095875" cy="6600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nvSpPr>
        <p:spPr>
          <a:xfrm>
            <a:off x="1493520" y="1944916"/>
            <a:ext cx="443484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Analisis Swot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Analisis SWOT adalah sebuah metode perencanaan yang digunakan untuk mengevaluasi kekuatan (strength), kelemahan (weakness), peluang(opportunity), dan ancaman (threat) dari competitor.</a:t>
            </a:r>
            <a:endParaRPr/>
          </a:p>
        </p:txBody>
      </p:sp>
      <p:pic>
        <p:nvPicPr>
          <p:cNvPr id="91" name="Google Shape;91;p2"/>
          <p:cNvPicPr preferRelativeResize="0"/>
          <p:nvPr/>
        </p:nvPicPr>
        <p:blipFill rotWithShape="1">
          <a:blip r:embed="rId3">
            <a:alphaModFix/>
          </a:blip>
          <a:srcRect b="0" l="0" r="0" t="0"/>
          <a:stretch/>
        </p:blipFill>
        <p:spPr>
          <a:xfrm>
            <a:off x="5334000" y="0"/>
            <a:ext cx="6858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0"/>
          <p:cNvSpPr txBox="1"/>
          <p:nvPr>
            <p:ph type="title"/>
          </p:nvPr>
        </p:nvSpPr>
        <p:spPr>
          <a:xfrm>
            <a:off x="0" y="2727960"/>
            <a:ext cx="12192000" cy="2057400"/>
          </a:xfrm>
          <a:prstGeom prst="rect">
            <a:avLst/>
          </a:prstGeom>
          <a:solidFill>
            <a:srgbClr val="C00000"/>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Quattrocento Sans"/>
              <a:buNone/>
            </a:pPr>
            <a:r>
              <a:rPr lang="en-US">
                <a:solidFill>
                  <a:schemeClr val="lt1"/>
                </a:solidFill>
                <a:latin typeface="Quattrocento Sans"/>
                <a:ea typeface="Quattrocento Sans"/>
                <a:cs typeface="Quattrocento Sans"/>
                <a:sym typeface="Quattrocento Sans"/>
              </a:rPr>
              <a:t>Contoh Iklan Koran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1"/>
          <p:cNvSpPr txBox="1"/>
          <p:nvPr/>
        </p:nvSpPr>
        <p:spPr>
          <a:xfrm>
            <a:off x="1056513" y="586589"/>
            <a:ext cx="4585731" cy="596551"/>
          </a:xfrm>
          <a:prstGeom prst="rect">
            <a:avLst/>
          </a:prstGeom>
          <a:noFill/>
          <a:ln>
            <a:noFill/>
          </a:ln>
        </p:spPr>
        <p:txBody>
          <a:bodyPr anchorCtr="0" anchor="t" bIns="45700" lIns="91425" spcFirstLastPara="1" rIns="91425" wrap="square" tIns="45700">
            <a:normAutofit/>
          </a:bodyPr>
          <a:lstStyle/>
          <a:p>
            <a:pPr indent="0" lvl="0" marL="0" marR="0" rtl="0" algn="l">
              <a:lnSpc>
                <a:spcPct val="75000"/>
              </a:lnSpc>
              <a:spcBef>
                <a:spcPts val="0"/>
              </a:spcBef>
              <a:spcAft>
                <a:spcPts val="0"/>
              </a:spcAft>
              <a:buClr>
                <a:srgbClr val="3F3F3F"/>
              </a:buClr>
              <a:buSzPts val="2400"/>
              <a:buFont typeface="Arial"/>
              <a:buNone/>
            </a:pPr>
            <a:r>
              <a:rPr lang="en-US" sz="2400">
                <a:solidFill>
                  <a:srgbClr val="3F3F3F"/>
                </a:solidFill>
                <a:latin typeface="Quattrocento Sans"/>
                <a:ea typeface="Quattrocento Sans"/>
                <a:cs typeface="Quattrocento Sans"/>
                <a:sym typeface="Quattrocento Sans"/>
              </a:rPr>
              <a:t>1. Iklan Baris</a:t>
            </a:r>
            <a:endParaRPr sz="2400">
              <a:solidFill>
                <a:srgbClr val="3F3F3F"/>
              </a:solidFill>
              <a:latin typeface="Calibri"/>
              <a:ea typeface="Calibri"/>
              <a:cs typeface="Calibri"/>
              <a:sym typeface="Calibri"/>
            </a:endParaRPr>
          </a:p>
        </p:txBody>
      </p:sp>
      <p:pic>
        <p:nvPicPr>
          <p:cNvPr descr="15 Contoh Iklan Baris, Plus Definisi, Ciri, Fungsi, &amp; Unsurnya. Lengkap!" id="202" name="Google Shape;202;p21"/>
          <p:cNvPicPr preferRelativeResize="0"/>
          <p:nvPr/>
        </p:nvPicPr>
        <p:blipFill rotWithShape="1">
          <a:blip r:embed="rId3">
            <a:alphaModFix/>
          </a:blip>
          <a:srcRect b="13193" l="0" r="0" t="0"/>
          <a:stretch/>
        </p:blipFill>
        <p:spPr>
          <a:xfrm>
            <a:off x="2164080" y="2336368"/>
            <a:ext cx="7863839" cy="4149127"/>
          </a:xfrm>
          <a:prstGeom prst="rect">
            <a:avLst/>
          </a:prstGeom>
          <a:noFill/>
          <a:ln>
            <a:noFill/>
          </a:ln>
        </p:spPr>
      </p:pic>
      <p:sp>
        <p:nvSpPr>
          <p:cNvPr id="203" name="Google Shape;203;p21"/>
          <p:cNvSpPr txBox="1"/>
          <p:nvPr/>
        </p:nvSpPr>
        <p:spPr>
          <a:xfrm>
            <a:off x="1391793" y="1183140"/>
            <a:ext cx="6096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1D1D1D"/>
                </a:solidFill>
                <a:latin typeface="Arial"/>
                <a:ea typeface="Arial"/>
                <a:cs typeface="Arial"/>
                <a:sym typeface="Arial"/>
              </a:rPr>
              <a:t>I</a:t>
            </a:r>
            <a:r>
              <a:rPr b="0" i="0" lang="en-US" sz="2400">
                <a:solidFill>
                  <a:srgbClr val="1D1D1D"/>
                </a:solidFill>
                <a:latin typeface="Arial"/>
                <a:ea typeface="Arial"/>
                <a:cs typeface="Arial"/>
                <a:sym typeface="Arial"/>
              </a:rPr>
              <a:t>klan kecil atau singkat yang hanya terdiri dari beberapa baris saja dalam sebuah kolom.</a:t>
            </a:r>
            <a:endParaRPr sz="24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2"/>
          <p:cNvSpPr txBox="1"/>
          <p:nvPr/>
        </p:nvSpPr>
        <p:spPr>
          <a:xfrm>
            <a:off x="708731" y="406050"/>
            <a:ext cx="4504252" cy="1065817"/>
          </a:xfrm>
          <a:prstGeom prst="rect">
            <a:avLst/>
          </a:prstGeom>
          <a:noFill/>
          <a:ln>
            <a:noFill/>
          </a:ln>
        </p:spPr>
        <p:txBody>
          <a:bodyPr anchorCtr="0" anchor="t" bIns="45700" lIns="91425" spcFirstLastPara="1" rIns="91425" wrap="square" tIns="45700">
            <a:normAutofit/>
          </a:bodyPr>
          <a:lstStyle/>
          <a:p>
            <a:pPr indent="0" lvl="0" marL="0" marR="0" rtl="0" algn="l">
              <a:lnSpc>
                <a:spcPct val="75000"/>
              </a:lnSpc>
              <a:spcBef>
                <a:spcPts val="0"/>
              </a:spcBef>
              <a:spcAft>
                <a:spcPts val="0"/>
              </a:spcAft>
              <a:buClr>
                <a:srgbClr val="3F3F3F"/>
              </a:buClr>
              <a:buSzPts val="2400"/>
              <a:buFont typeface="Arial"/>
              <a:buNone/>
            </a:pPr>
            <a:r>
              <a:rPr lang="en-US" sz="2400">
                <a:solidFill>
                  <a:srgbClr val="3F3F3F"/>
                </a:solidFill>
                <a:latin typeface="Quattrocento Sans"/>
                <a:ea typeface="Quattrocento Sans"/>
                <a:cs typeface="Quattrocento Sans"/>
                <a:sym typeface="Quattrocento Sans"/>
              </a:rPr>
              <a:t>2. Iklan Display</a:t>
            </a:r>
            <a:endParaRPr sz="2400">
              <a:solidFill>
                <a:srgbClr val="3F3F3F"/>
              </a:solidFill>
              <a:latin typeface="Quattrocento Sans"/>
              <a:ea typeface="Quattrocento Sans"/>
              <a:cs typeface="Quattrocento Sans"/>
              <a:sym typeface="Quattrocento Sans"/>
            </a:endParaRPr>
          </a:p>
        </p:txBody>
      </p:sp>
      <p:sp>
        <p:nvSpPr>
          <p:cNvPr id="209" name="Google Shape;209;p22"/>
          <p:cNvSpPr txBox="1"/>
          <p:nvPr/>
        </p:nvSpPr>
        <p:spPr>
          <a:xfrm>
            <a:off x="1022986" y="938958"/>
            <a:ext cx="911161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a:solidFill>
                  <a:srgbClr val="000000"/>
                </a:solidFill>
                <a:latin typeface="Poppins"/>
                <a:ea typeface="Poppins"/>
                <a:cs typeface="Poppins"/>
                <a:sym typeface="Poppins"/>
              </a:rPr>
              <a:t>Iklan yang disampaikan lebih banyak menonjolkan gambar</a:t>
            </a:r>
            <a:r>
              <a:rPr lang="en-US" sz="2000">
                <a:solidFill>
                  <a:srgbClr val="000000"/>
                </a:solidFill>
                <a:latin typeface="Poppins"/>
                <a:ea typeface="Poppins"/>
                <a:cs typeface="Poppins"/>
                <a:sym typeface="Poppins"/>
              </a:rPr>
              <a:t> yang dirancang secara kreatif serta mudah diingat oleh audience.</a:t>
            </a:r>
            <a:endParaRPr sz="2000">
              <a:solidFill>
                <a:schemeClr val="dk1"/>
              </a:solidFill>
              <a:latin typeface="Calibri"/>
              <a:ea typeface="Calibri"/>
              <a:cs typeface="Calibri"/>
              <a:sym typeface="Calibri"/>
            </a:endParaRPr>
          </a:p>
        </p:txBody>
      </p:sp>
      <p:pic>
        <p:nvPicPr>
          <p:cNvPr descr="10+ Contoh Iklan Menarik Penawaran Produk Barang,Jasa Bahasa Inggris dan  Indonesia" id="210" name="Google Shape;210;p22"/>
          <p:cNvPicPr preferRelativeResize="0"/>
          <p:nvPr/>
        </p:nvPicPr>
        <p:blipFill rotWithShape="1">
          <a:blip r:embed="rId3">
            <a:alphaModFix/>
          </a:blip>
          <a:srcRect b="0" l="0" r="0" t="0"/>
          <a:stretch/>
        </p:blipFill>
        <p:spPr>
          <a:xfrm>
            <a:off x="1709046" y="2004774"/>
            <a:ext cx="8486513" cy="4853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41+ Contoh Iklan Menarik Lengkap dengan Gambar Dan Penjelasan" id="215" name="Google Shape;215;p23"/>
          <p:cNvPicPr preferRelativeResize="0"/>
          <p:nvPr/>
        </p:nvPicPr>
        <p:blipFill rotWithShape="1">
          <a:blip r:embed="rId3">
            <a:alphaModFix/>
          </a:blip>
          <a:srcRect b="0" l="0" r="0" t="0"/>
          <a:stretch/>
        </p:blipFill>
        <p:spPr>
          <a:xfrm>
            <a:off x="1422263" y="761888"/>
            <a:ext cx="9347473" cy="53342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4"/>
          <p:cNvSpPr txBox="1"/>
          <p:nvPr/>
        </p:nvSpPr>
        <p:spPr>
          <a:xfrm>
            <a:off x="1030928" y="1615180"/>
            <a:ext cx="3099112" cy="420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2400"/>
              <a:buFont typeface="Arial"/>
              <a:buNone/>
            </a:pPr>
            <a:r>
              <a:rPr lang="en-US" sz="2400">
                <a:solidFill>
                  <a:srgbClr val="3F3F3F"/>
                </a:solidFill>
                <a:latin typeface="Calibri"/>
                <a:ea typeface="Calibri"/>
                <a:cs typeface="Calibri"/>
                <a:sym typeface="Calibri"/>
              </a:rPr>
              <a:t>Iklan Kolom</a:t>
            </a:r>
            <a:endParaRPr/>
          </a:p>
          <a:p>
            <a:pPr indent="0" lvl="0" marL="0" marR="0" rtl="0" algn="l">
              <a:lnSpc>
                <a:spcPct val="100000"/>
              </a:lnSpc>
              <a:spcBef>
                <a:spcPts val="1600"/>
              </a:spcBef>
              <a:spcAft>
                <a:spcPts val="0"/>
              </a:spcAft>
              <a:buClr>
                <a:srgbClr val="000000"/>
              </a:buClr>
              <a:buSzPts val="2400"/>
              <a:buFont typeface="Arial"/>
              <a:buNone/>
            </a:pPr>
            <a:r>
              <a:rPr b="0" i="0" lang="en-US" sz="2400">
                <a:solidFill>
                  <a:srgbClr val="000000"/>
                </a:solidFill>
                <a:latin typeface="Calibri"/>
                <a:ea typeface="Calibri"/>
                <a:cs typeface="Calibri"/>
                <a:sym typeface="Calibri"/>
              </a:rPr>
              <a:t>iklan dalam ukuran yang lebih kecil, kategori iklan kolom yaitu kolom 1 (satu) kolom, 2 atau 3 kolom.</a:t>
            </a:r>
            <a:endParaRPr sz="2400">
              <a:solidFill>
                <a:srgbClr val="3F3F3F"/>
              </a:solidFill>
              <a:latin typeface="Calibri"/>
              <a:ea typeface="Calibri"/>
              <a:cs typeface="Calibri"/>
              <a:sym typeface="Calibri"/>
            </a:endParaRPr>
          </a:p>
        </p:txBody>
      </p:sp>
      <p:pic>
        <p:nvPicPr>
          <p:cNvPr descr="Tuliskan Ciri Ciri Iklan Kolom - Data Dikdasmen" id="221" name="Google Shape;221;p24"/>
          <p:cNvPicPr preferRelativeResize="0"/>
          <p:nvPr/>
        </p:nvPicPr>
        <p:blipFill rotWithShape="1">
          <a:blip r:embed="rId3">
            <a:alphaModFix/>
          </a:blip>
          <a:srcRect b="0" l="0" r="0" t="0"/>
          <a:stretch/>
        </p:blipFill>
        <p:spPr>
          <a:xfrm>
            <a:off x="4365765" y="920591"/>
            <a:ext cx="7826235" cy="501681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5"/>
          <p:cNvSpPr txBox="1"/>
          <p:nvPr/>
        </p:nvSpPr>
        <p:spPr>
          <a:xfrm>
            <a:off x="1320488" y="837940"/>
            <a:ext cx="10185712" cy="420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2400"/>
              <a:buFont typeface="Arial"/>
              <a:buNone/>
            </a:pPr>
            <a:r>
              <a:rPr lang="en-US" sz="2400">
                <a:solidFill>
                  <a:srgbClr val="3F3F3F"/>
                </a:solidFill>
                <a:latin typeface="Calibri"/>
                <a:ea typeface="Calibri"/>
                <a:cs typeface="Calibri"/>
                <a:sym typeface="Calibri"/>
              </a:rPr>
              <a:t>Tugas 1 :</a:t>
            </a:r>
            <a:endParaRPr/>
          </a:p>
          <a:p>
            <a:pPr indent="0" lvl="0" marL="0" marR="0" rtl="0" algn="l">
              <a:lnSpc>
                <a:spcPct val="100000"/>
              </a:lnSpc>
              <a:spcBef>
                <a:spcPts val="1600"/>
              </a:spcBef>
              <a:spcAft>
                <a:spcPts val="0"/>
              </a:spcAft>
              <a:buClr>
                <a:srgbClr val="3F3F3F"/>
              </a:buClr>
              <a:buSzPts val="2400"/>
              <a:buFont typeface="Arial"/>
              <a:buNone/>
            </a:pPr>
            <a:r>
              <a:rPr lang="en-US" sz="2400">
                <a:solidFill>
                  <a:srgbClr val="3F3F3F"/>
                </a:solidFill>
                <a:latin typeface="Calibri"/>
                <a:ea typeface="Calibri"/>
                <a:cs typeface="Calibri"/>
                <a:sym typeface="Calibri"/>
              </a:rPr>
              <a:t>Rancanglah media iklan display untuk surat kabar dengan ketentuan sebagai berikut :</a:t>
            </a:r>
            <a:endParaRPr/>
          </a:p>
          <a:p>
            <a:pPr indent="-228600" lvl="0" marL="228600" marR="0" rtl="0" algn="l">
              <a:lnSpc>
                <a:spcPct val="100000"/>
              </a:lnSpc>
              <a:spcBef>
                <a:spcPts val="1600"/>
              </a:spcBef>
              <a:spcAft>
                <a:spcPts val="0"/>
              </a:spcAft>
              <a:buClr>
                <a:srgbClr val="3F3F3F"/>
              </a:buClr>
              <a:buSzPts val="2400"/>
              <a:buFont typeface="Arial"/>
              <a:buChar char="-"/>
            </a:pPr>
            <a:r>
              <a:rPr lang="en-US" sz="2400">
                <a:solidFill>
                  <a:srgbClr val="3F3F3F"/>
                </a:solidFill>
                <a:latin typeface="Calibri"/>
                <a:ea typeface="Calibri"/>
                <a:cs typeface="Calibri"/>
                <a:sym typeface="Calibri"/>
              </a:rPr>
              <a:t>Desain bukan plagiat </a:t>
            </a:r>
            <a:endParaRPr/>
          </a:p>
          <a:p>
            <a:pPr indent="-228600" lvl="0" marL="228600" marR="0" rtl="0" algn="l">
              <a:lnSpc>
                <a:spcPct val="100000"/>
              </a:lnSpc>
              <a:spcBef>
                <a:spcPts val="1600"/>
              </a:spcBef>
              <a:spcAft>
                <a:spcPts val="0"/>
              </a:spcAft>
              <a:buClr>
                <a:srgbClr val="3F3F3F"/>
              </a:buClr>
              <a:buSzPts val="2400"/>
              <a:buFont typeface="Arial"/>
              <a:buChar char="-"/>
            </a:pPr>
            <a:r>
              <a:rPr lang="en-US" sz="2400">
                <a:solidFill>
                  <a:srgbClr val="3F3F3F"/>
                </a:solidFill>
                <a:latin typeface="Calibri"/>
                <a:ea typeface="Calibri"/>
                <a:cs typeface="Calibri"/>
                <a:sym typeface="Calibri"/>
              </a:rPr>
              <a:t>Melakukan konsep perancangan terlebih dahulu </a:t>
            </a:r>
            <a:endParaRPr/>
          </a:p>
          <a:p>
            <a:pPr indent="-228600" lvl="0" marL="228600" marR="0" rtl="0" algn="l">
              <a:lnSpc>
                <a:spcPct val="100000"/>
              </a:lnSpc>
              <a:spcBef>
                <a:spcPts val="1600"/>
              </a:spcBef>
              <a:spcAft>
                <a:spcPts val="0"/>
              </a:spcAft>
              <a:buClr>
                <a:srgbClr val="3F3F3F"/>
              </a:buClr>
              <a:buSzPts val="2400"/>
              <a:buFont typeface="Arial"/>
              <a:buChar char="-"/>
            </a:pPr>
            <a:r>
              <a:rPr lang="en-US" sz="2400">
                <a:solidFill>
                  <a:srgbClr val="3F3F3F"/>
                </a:solidFill>
                <a:latin typeface="Calibri"/>
                <a:ea typeface="Calibri"/>
                <a:cs typeface="Calibri"/>
                <a:sym typeface="Calibri"/>
              </a:rPr>
              <a:t>Disertai dengan media pendukung (media lini bawah)</a:t>
            </a:r>
            <a:endParaRPr/>
          </a:p>
          <a:p>
            <a:pPr indent="-228600" lvl="0" marL="228600" marR="0" rtl="0" algn="l">
              <a:lnSpc>
                <a:spcPct val="100000"/>
              </a:lnSpc>
              <a:spcBef>
                <a:spcPts val="1600"/>
              </a:spcBef>
              <a:spcAft>
                <a:spcPts val="0"/>
              </a:spcAft>
              <a:buClr>
                <a:srgbClr val="3F3F3F"/>
              </a:buClr>
              <a:buSzPts val="2400"/>
              <a:buFont typeface="Arial"/>
              <a:buChar char="-"/>
            </a:pPr>
            <a:r>
              <a:rPr lang="en-US" sz="2400">
                <a:solidFill>
                  <a:srgbClr val="3F3F3F"/>
                </a:solidFill>
                <a:latin typeface="Calibri"/>
                <a:ea typeface="Calibri"/>
                <a:cs typeface="Calibri"/>
                <a:sym typeface="Calibri"/>
              </a:rPr>
              <a:t>Ukuran iklan yaitu : 7 kolom (34 x 25)</a:t>
            </a:r>
            <a:endParaRPr/>
          </a:p>
          <a:p>
            <a:pPr indent="-228600" lvl="0" marL="228600" marR="0" rtl="0" algn="l">
              <a:lnSpc>
                <a:spcPct val="100000"/>
              </a:lnSpc>
              <a:spcBef>
                <a:spcPts val="1600"/>
              </a:spcBef>
              <a:spcAft>
                <a:spcPts val="0"/>
              </a:spcAft>
              <a:buClr>
                <a:srgbClr val="3F3F3F"/>
              </a:buClr>
              <a:buSzPts val="2400"/>
              <a:buFont typeface="Arial"/>
              <a:buChar char="-"/>
            </a:pPr>
            <a:r>
              <a:rPr lang="en-US" sz="2400">
                <a:solidFill>
                  <a:srgbClr val="3F3F3F"/>
                </a:solidFill>
                <a:latin typeface="Calibri"/>
                <a:ea typeface="Calibri"/>
                <a:cs typeface="Calibri"/>
                <a:sym typeface="Calibri"/>
              </a:rPr>
              <a:t>Ukuran standar untuk koran (35.2 x 540 mm / 7 kolom x 540).</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26"/>
          <p:cNvPicPr preferRelativeResize="0"/>
          <p:nvPr/>
        </p:nvPicPr>
        <p:blipFill rotWithShape="1">
          <a:blip r:embed="rId3">
            <a:alphaModFix/>
          </a:blip>
          <a:srcRect b="0" l="0" r="0" t="0"/>
          <a:stretch/>
        </p:blipFill>
        <p:spPr>
          <a:xfrm>
            <a:off x="2542697" y="1493520"/>
            <a:ext cx="7106605" cy="5227319"/>
          </a:xfrm>
          <a:prstGeom prst="rect">
            <a:avLst/>
          </a:prstGeom>
          <a:noFill/>
          <a:ln>
            <a:noFill/>
          </a:ln>
        </p:spPr>
      </p:pic>
      <p:sp>
        <p:nvSpPr>
          <p:cNvPr id="232" name="Google Shape;232;p26"/>
          <p:cNvSpPr txBox="1"/>
          <p:nvPr>
            <p:ph type="title"/>
          </p:nvPr>
        </p:nvSpPr>
        <p:spPr>
          <a:xfrm>
            <a:off x="0" y="441325"/>
            <a:ext cx="2407920" cy="701675"/>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lang="en-US" sz="2800"/>
              <a:t>    </a:t>
            </a:r>
            <a:r>
              <a:rPr lang="en-US" sz="2800">
                <a:solidFill>
                  <a:schemeClr val="lt1"/>
                </a:solidFill>
              </a:rPr>
              <a:t>Contoh :</a:t>
            </a:r>
            <a:endParaRPr sz="2800">
              <a:solidFill>
                <a:schemeClr val="lt1"/>
              </a:solidFill>
            </a:endParaRPr>
          </a:p>
        </p:txBody>
      </p:sp>
      <p:cxnSp>
        <p:nvCxnSpPr>
          <p:cNvPr id="233" name="Google Shape;233;p26"/>
          <p:cNvCxnSpPr/>
          <p:nvPr/>
        </p:nvCxnSpPr>
        <p:spPr>
          <a:xfrm>
            <a:off x="2542697" y="1310640"/>
            <a:ext cx="7106605" cy="0"/>
          </a:xfrm>
          <a:prstGeom prst="straightConnector1">
            <a:avLst/>
          </a:prstGeom>
          <a:noFill/>
          <a:ln cap="flat" cmpd="sng" w="9525">
            <a:solidFill>
              <a:schemeClr val="accent1"/>
            </a:solidFill>
            <a:prstDash val="solid"/>
            <a:miter lim="800000"/>
            <a:headEnd len="sm" w="sm" type="none"/>
            <a:tailEnd len="sm" w="sm" type="none"/>
          </a:ln>
        </p:spPr>
      </p:cxnSp>
      <p:sp>
        <p:nvSpPr>
          <p:cNvPr id="234" name="Google Shape;234;p26"/>
          <p:cNvSpPr txBox="1"/>
          <p:nvPr/>
        </p:nvSpPr>
        <p:spPr>
          <a:xfrm>
            <a:off x="4800600" y="792162"/>
            <a:ext cx="2133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34 cm </a:t>
            </a:r>
            <a:endParaRPr sz="1800">
              <a:solidFill>
                <a:schemeClr val="dk1"/>
              </a:solidFill>
              <a:latin typeface="Calibri"/>
              <a:ea typeface="Calibri"/>
              <a:cs typeface="Calibri"/>
              <a:sym typeface="Calibri"/>
            </a:endParaRPr>
          </a:p>
        </p:txBody>
      </p:sp>
      <p:cxnSp>
        <p:nvCxnSpPr>
          <p:cNvPr id="235" name="Google Shape;235;p26"/>
          <p:cNvCxnSpPr/>
          <p:nvPr/>
        </p:nvCxnSpPr>
        <p:spPr>
          <a:xfrm>
            <a:off x="9814560" y="1493520"/>
            <a:ext cx="0" cy="5227319"/>
          </a:xfrm>
          <a:prstGeom prst="straightConnector1">
            <a:avLst/>
          </a:prstGeom>
          <a:noFill/>
          <a:ln cap="flat" cmpd="sng" w="9525">
            <a:solidFill>
              <a:schemeClr val="accent1"/>
            </a:solidFill>
            <a:prstDash val="solid"/>
            <a:miter lim="800000"/>
            <a:headEnd len="sm" w="sm" type="none"/>
            <a:tailEnd len="sm" w="sm" type="none"/>
          </a:ln>
        </p:spPr>
      </p:cxnSp>
      <p:sp>
        <p:nvSpPr>
          <p:cNvPr id="236" name="Google Shape;236;p26"/>
          <p:cNvSpPr txBox="1"/>
          <p:nvPr/>
        </p:nvSpPr>
        <p:spPr>
          <a:xfrm>
            <a:off x="9296400" y="3737847"/>
            <a:ext cx="2133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25 cm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27"/>
          <p:cNvPicPr preferRelativeResize="0"/>
          <p:nvPr/>
        </p:nvPicPr>
        <p:blipFill rotWithShape="1">
          <a:blip r:embed="rId4">
            <a:alphaModFix/>
          </a:blip>
          <a:srcRect b="0" l="0" r="0" t="0"/>
          <a:stretch/>
        </p:blipFill>
        <p:spPr>
          <a:xfrm>
            <a:off x="3860326" y="0"/>
            <a:ext cx="4471347" cy="6858000"/>
          </a:xfrm>
          <a:prstGeom prst="rect">
            <a:avLst/>
          </a:prstGeom>
          <a:noFill/>
          <a:ln>
            <a:noFill/>
          </a:ln>
        </p:spPr>
      </p:pic>
      <p:sp>
        <p:nvSpPr>
          <p:cNvPr id="242" name="Google Shape;24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idx="1" type="body"/>
          </p:nvPr>
        </p:nvSpPr>
        <p:spPr>
          <a:xfrm>
            <a:off x="0" y="2298065"/>
            <a:ext cx="12192000" cy="2563495"/>
          </a:xfrm>
          <a:prstGeom prst="rect">
            <a:avLst/>
          </a:prstGeom>
          <a:solidFill>
            <a:srgbClr val="002060"/>
          </a:solid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lt1"/>
              </a:buClr>
              <a:buSzPts val="2800"/>
              <a:buNone/>
            </a:pPr>
            <a:r>
              <a:rPr lang="en-US">
                <a:solidFill>
                  <a:schemeClr val="lt1"/>
                </a:solidFill>
              </a:rPr>
              <a:t>Media Iklan Café Rinjani View Kota Semarang </a:t>
            </a:r>
            <a:endParaRPr/>
          </a:p>
          <a:p>
            <a:pPr indent="0" lvl="0" marL="0" rtl="0" algn="ctr">
              <a:lnSpc>
                <a:spcPct val="90000"/>
              </a:lnSpc>
              <a:spcBef>
                <a:spcPts val="1000"/>
              </a:spcBef>
              <a:spcAft>
                <a:spcPts val="0"/>
              </a:spcAft>
              <a:buClr>
                <a:schemeClr val="lt1"/>
              </a:buClr>
              <a:buSzPts val="2000"/>
              <a:buNone/>
            </a:pPr>
            <a:r>
              <a:rPr lang="en-US" sz="2000">
                <a:solidFill>
                  <a:schemeClr val="lt1"/>
                </a:solidFill>
              </a:rPr>
              <a:t>Oleh : Hugo Bima Wicaksana </a:t>
            </a:r>
            <a:endParaRPr/>
          </a:p>
          <a:p>
            <a:pPr indent="0" lvl="0" marL="0" rtl="0" algn="ctr">
              <a:lnSpc>
                <a:spcPct val="90000"/>
              </a:lnSpc>
              <a:spcBef>
                <a:spcPts val="1000"/>
              </a:spcBef>
              <a:spcAft>
                <a:spcPts val="0"/>
              </a:spcAft>
              <a:buClr>
                <a:schemeClr val="lt1"/>
              </a:buClr>
              <a:buSzPts val="2000"/>
              <a:buNone/>
            </a:pPr>
            <a:r>
              <a:rPr lang="en-US" sz="2000">
                <a:solidFill>
                  <a:schemeClr val="lt1"/>
                </a:solidFill>
              </a:rPr>
              <a:t>Prodi DKV UDINUS, Semarang</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sp>
        <p:nvSpPr>
          <p:cNvPr id="97" name="Google Shape;97;p3"/>
          <p:cNvSpPr txBox="1"/>
          <p:nvPr/>
        </p:nvSpPr>
        <p:spPr>
          <a:xfrm>
            <a:off x="0" y="396240"/>
            <a:ext cx="3352800" cy="523220"/>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     </a:t>
            </a:r>
            <a:r>
              <a:rPr lang="en-US" sz="2800">
                <a:solidFill>
                  <a:schemeClr val="lt1"/>
                </a:solidFill>
                <a:latin typeface="Calibri"/>
                <a:ea typeface="Calibri"/>
                <a:cs typeface="Calibri"/>
                <a:sym typeface="Calibri"/>
              </a:rPr>
              <a:t>Contoh :</a:t>
            </a:r>
            <a:endParaRPr sz="2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nvSpPr>
        <p:spPr>
          <a:xfrm>
            <a:off x="5882640" y="648176"/>
            <a:ext cx="5074920" cy="31700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Calibri"/>
                <a:ea typeface="Calibri"/>
                <a:cs typeface="Calibri"/>
                <a:sym typeface="Calibri"/>
              </a:rPr>
              <a:t>Strenght :</a:t>
            </a:r>
            <a:endParaRPr/>
          </a:p>
          <a:p>
            <a:pPr indent="0" lvl="0" marL="0" marR="0" rtl="0" algn="r">
              <a:spcBef>
                <a:spcPts val="0"/>
              </a:spcBef>
              <a:spcAft>
                <a:spcPts val="0"/>
              </a:spcAft>
              <a:buNone/>
            </a:pPr>
            <a:r>
              <a:t/>
            </a:r>
            <a:endParaRPr sz="2000">
              <a:solidFill>
                <a:schemeClr val="dk1"/>
              </a:solidFill>
              <a:latin typeface="Calibri"/>
              <a:ea typeface="Calibri"/>
              <a:cs typeface="Calibri"/>
              <a:sym typeface="Calibri"/>
            </a:endParaRPr>
          </a:p>
          <a:p>
            <a:pPr indent="-285750" lvl="0" marL="285750" marR="0" rtl="0" algn="r">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Rinjani view Café and resto memiliki berbagai variasi makanan, minuman yang banyak ( kopi by the angelo &amp; Pastesery by serafine ) serta menggunakan bumbu pilihan dan di masak oleh koki professional </a:t>
            </a:r>
            <a:endParaRPr/>
          </a:p>
          <a:p>
            <a:pPr indent="-158750" lvl="0" marL="285750" marR="0" rtl="0" algn="r">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285750" lvl="0" marL="285750" marR="0" rtl="0" algn="r">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Memiliki teras dengan pemandangan kota Semarang dari atas</a:t>
            </a:r>
            <a:endParaRPr sz="2000">
              <a:solidFill>
                <a:schemeClr val="dk1"/>
              </a:solidFill>
              <a:latin typeface="Calibri"/>
              <a:ea typeface="Calibri"/>
              <a:cs typeface="Calibri"/>
              <a:sym typeface="Calibri"/>
            </a:endParaRPr>
          </a:p>
        </p:txBody>
      </p:sp>
      <p:pic>
        <p:nvPicPr>
          <p:cNvPr id="103" name="Google Shape;103;p4"/>
          <p:cNvPicPr preferRelativeResize="0"/>
          <p:nvPr/>
        </p:nvPicPr>
        <p:blipFill rotWithShape="1">
          <a:blip r:embed="rId3">
            <a:alphaModFix/>
          </a:blip>
          <a:srcRect b="0" l="0" r="0" t="0"/>
          <a:stretch/>
        </p:blipFill>
        <p:spPr>
          <a:xfrm>
            <a:off x="-1148500" y="0"/>
            <a:ext cx="6858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nvSpPr>
        <p:spPr>
          <a:xfrm>
            <a:off x="1158240" y="927854"/>
            <a:ext cx="397764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Weakness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Lokasi kurang Strategis </a:t>
            </a:r>
            <a:endParaRPr/>
          </a:p>
          <a:p>
            <a:pPr indent="-342900" lvl="0" marL="34290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Harga relatif mahal</a:t>
            </a:r>
            <a:endParaRPr/>
          </a:p>
        </p:txBody>
      </p:sp>
      <p:pic>
        <p:nvPicPr>
          <p:cNvPr id="109" name="Google Shape;109;p5"/>
          <p:cNvPicPr preferRelativeResize="0"/>
          <p:nvPr/>
        </p:nvPicPr>
        <p:blipFill rotWithShape="1">
          <a:blip r:embed="rId3">
            <a:alphaModFix/>
          </a:blip>
          <a:srcRect b="0" l="0" r="0" t="0"/>
          <a:stretch/>
        </p:blipFill>
        <p:spPr>
          <a:xfrm>
            <a:off x="5334000" y="30480"/>
            <a:ext cx="6858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txBox="1"/>
          <p:nvPr/>
        </p:nvSpPr>
        <p:spPr>
          <a:xfrm>
            <a:off x="6598920" y="649516"/>
            <a:ext cx="4632900" cy="2862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Calibri"/>
                <a:ea typeface="Calibri"/>
                <a:cs typeface="Calibri"/>
                <a:sym typeface="Calibri"/>
              </a:rPr>
              <a:t>Opportunity : </a:t>
            </a:r>
            <a:endParaRPr/>
          </a:p>
          <a:p>
            <a:pPr indent="0" lvl="0" marL="0" marR="0" rtl="0" algn="r">
              <a:spcBef>
                <a:spcPts val="0"/>
              </a:spcBef>
              <a:spcAft>
                <a:spcPts val="0"/>
              </a:spcAft>
              <a:buNone/>
            </a:pPr>
            <a:r>
              <a:t/>
            </a:r>
            <a:endParaRPr sz="2000">
              <a:solidFill>
                <a:schemeClr val="dk1"/>
              </a:solidFill>
              <a:latin typeface="Calibri"/>
              <a:ea typeface="Calibri"/>
              <a:cs typeface="Calibri"/>
              <a:sym typeface="Calibri"/>
            </a:endParaRPr>
          </a:p>
          <a:p>
            <a:pPr indent="-285750" lvl="0" marL="285750" marR="0" rtl="0" algn="r">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Berdekatan dengan Hotel Rinjani,merupakan kesempatan untuk menarik pelanggan hotel tersebut, ke Rinjani View .</a:t>
            </a:r>
            <a:endParaRPr/>
          </a:p>
          <a:p>
            <a:pPr indent="-158750" lvl="0" marL="285750" marR="0" rtl="0" algn="r">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a:p>
            <a:pPr indent="-285750" lvl="0" marL="285750" marR="0" rtl="0" algn="r">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Dekat dengan Pemukiman warga yang mayoritas ekonominya baik atau kaya</a:t>
            </a:r>
            <a:endParaRPr/>
          </a:p>
        </p:txBody>
      </p:sp>
      <p:pic>
        <p:nvPicPr>
          <p:cNvPr id="115" name="Google Shape;115;p6"/>
          <p:cNvPicPr preferRelativeResize="0"/>
          <p:nvPr/>
        </p:nvPicPr>
        <p:blipFill rotWithShape="1">
          <a:blip r:embed="rId3">
            <a:alphaModFix/>
          </a:blip>
          <a:srcRect b="0" l="0" r="0" t="0"/>
          <a:stretch/>
        </p:blipFill>
        <p:spPr>
          <a:xfrm>
            <a:off x="0" y="0"/>
            <a:ext cx="6858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7"/>
          <p:cNvSpPr txBox="1"/>
          <p:nvPr/>
        </p:nvSpPr>
        <p:spPr>
          <a:xfrm>
            <a:off x="5760720" y="1360438"/>
            <a:ext cx="513588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Threats :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Harga relatife lebih mahal Dibanding dengan kompetitor.</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Pelanggan rata – rata adalah kalangan kelas menengah dan kelas atas, sedangkan kompetitor semua kalangan.</a:t>
            </a:r>
            <a:endParaRPr/>
          </a:p>
        </p:txBody>
      </p:sp>
      <p:pic>
        <p:nvPicPr>
          <p:cNvPr id="121" name="Google Shape;121;p7"/>
          <p:cNvPicPr preferRelativeResize="0"/>
          <p:nvPr/>
        </p:nvPicPr>
        <p:blipFill rotWithShape="1">
          <a:blip r:embed="rId3">
            <a:alphaModFix/>
          </a:blip>
          <a:srcRect b="0" l="0" r="0" t="0"/>
          <a:stretch/>
        </p:blipFill>
        <p:spPr>
          <a:xfrm>
            <a:off x="-1097275" y="318475"/>
            <a:ext cx="6353525" cy="6353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8"/>
          <p:cNvSpPr txBox="1"/>
          <p:nvPr/>
        </p:nvSpPr>
        <p:spPr>
          <a:xfrm>
            <a:off x="2849880" y="1741438"/>
            <a:ext cx="6096000"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Calibri"/>
                <a:ea typeface="Calibri"/>
                <a:cs typeface="Calibri"/>
                <a:sym typeface="Calibri"/>
              </a:rPr>
              <a:t>Rinjani view membutuhkan media iklan yang terkesan mewah, simple serta menunjukan suasana rinjani view, supaya konsumen tertarik dan tidak menghabiskan banyak budget dan efektif mengenalkan kembali Rinjani View agar omzet naik. </a:t>
            </a:r>
            <a:endParaRPr/>
          </a:p>
        </p:txBody>
      </p:sp>
      <p:sp>
        <p:nvSpPr>
          <p:cNvPr id="127" name="Google Shape;127;p8"/>
          <p:cNvSpPr txBox="1"/>
          <p:nvPr/>
        </p:nvSpPr>
        <p:spPr>
          <a:xfrm>
            <a:off x="929640" y="430798"/>
            <a:ext cx="6096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Kesimpulan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9"/>
          <p:cNvSpPr txBox="1"/>
          <p:nvPr>
            <p:ph type="title"/>
          </p:nvPr>
        </p:nvSpPr>
        <p:spPr>
          <a:xfrm>
            <a:off x="0" y="2766218"/>
            <a:ext cx="12192000" cy="1325563"/>
          </a:xfrm>
          <a:prstGeom prst="rect">
            <a:avLst/>
          </a:prstGeom>
          <a:solidFill>
            <a:srgbClr val="002060"/>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b="1" lang="en-US">
                <a:solidFill>
                  <a:schemeClr val="lt1"/>
                </a:solidFill>
              </a:rPr>
              <a:t>Startegi Komuikas Periklanan</a:t>
            </a:r>
            <a:endParaRPr b="1">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2022-10-02T09:30:00Z</dcterms:created>
  <dc:creator>DELL</dc:creator>
</cp:coreProperties>
</file>