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4067E8-E943-4FCF-9DC7-E5CD0EE437E3}" type="datetimeFigureOut">
              <a:rPr lang="id-ID" smtClean="0"/>
              <a:t>02/04/2020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4425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4067E8-E943-4FCF-9DC7-E5CD0EE437E3}" type="datetimeFigureOut">
              <a:rPr lang="id-ID" smtClean="0"/>
              <a:t>02/04/2020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391603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4067E8-E943-4FCF-9DC7-E5CD0EE437E3}" type="datetimeFigureOut">
              <a:rPr lang="id-ID" smtClean="0"/>
              <a:t>02/04/2020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152474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4067E8-E943-4FCF-9DC7-E5CD0EE437E3}" type="datetimeFigureOut">
              <a:rPr lang="id-ID" smtClean="0"/>
              <a:t>02/04/2020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13036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4067E8-E943-4FCF-9DC7-E5CD0EE437E3}" type="datetimeFigureOut">
              <a:rPr lang="id-ID" smtClean="0"/>
              <a:t>02/04/2020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40063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4067E8-E943-4FCF-9DC7-E5CD0EE437E3}" type="datetimeFigureOut">
              <a:rPr lang="id-ID" smtClean="0"/>
              <a:t>02/04/2020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194006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4067E8-E943-4FCF-9DC7-E5CD0EE437E3}" type="datetimeFigureOut">
              <a:rPr lang="id-ID" smtClean="0"/>
              <a:t>02/04/2020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421706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4067E8-E943-4FCF-9DC7-E5CD0EE437E3}" type="datetimeFigureOut">
              <a:rPr lang="id-ID" smtClean="0"/>
              <a:t>02/04/2020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313217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067E8-E943-4FCF-9DC7-E5CD0EE437E3}" type="datetimeFigureOut">
              <a:rPr lang="id-ID" smtClean="0"/>
              <a:t>02/04/2020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279703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067E8-E943-4FCF-9DC7-E5CD0EE437E3}" type="datetimeFigureOut">
              <a:rPr lang="id-ID" smtClean="0"/>
              <a:t>02/04/2020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81328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067E8-E943-4FCF-9DC7-E5CD0EE437E3}" type="datetimeFigureOut">
              <a:rPr lang="id-ID" smtClean="0"/>
              <a:t>02/04/2020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8979BF-D960-4463-922A-C6FA3C8BFEEB}" type="slidenum">
              <a:rPr lang="id-ID" smtClean="0"/>
              <a:t>‹#›</a:t>
            </a:fld>
            <a:endParaRPr lang="id-ID"/>
          </a:p>
        </p:txBody>
      </p:sp>
    </p:spTree>
    <p:extLst>
      <p:ext uri="{BB962C8B-B14F-4D97-AF65-F5344CB8AC3E}">
        <p14:creationId xmlns:p14="http://schemas.microsoft.com/office/powerpoint/2010/main" val="410112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067E8-E943-4FCF-9DC7-E5CD0EE437E3}" type="datetimeFigureOut">
              <a:rPr lang="id-ID" smtClean="0"/>
              <a:t>02/04/2020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979BF-D960-4463-922A-C6FA3C8BFEEB}" type="slidenum">
              <a:rPr lang="id-ID" smtClean="0"/>
              <a:t>‹#›</a:t>
            </a:fld>
            <a:endParaRPr lang="id-ID"/>
          </a:p>
        </p:txBody>
      </p:sp>
    </p:spTree>
    <p:extLst>
      <p:ext uri="{BB962C8B-B14F-4D97-AF65-F5344CB8AC3E}">
        <p14:creationId xmlns:p14="http://schemas.microsoft.com/office/powerpoint/2010/main" val="1458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6600" dirty="0" smtClean="0"/>
              <a:t>TRIPITAKA</a:t>
            </a:r>
            <a:endParaRPr lang="id-ID" sz="6600" dirty="0"/>
          </a:p>
        </p:txBody>
      </p:sp>
      <p:sp>
        <p:nvSpPr>
          <p:cNvPr id="3" name="Subtitle 2"/>
          <p:cNvSpPr>
            <a:spLocks noGrp="1"/>
          </p:cNvSpPr>
          <p:nvPr>
            <p:ph type="subTitle" idx="1"/>
          </p:nvPr>
        </p:nvSpPr>
        <p:spPr/>
        <p:txBody>
          <a:bodyPr>
            <a:normAutofit/>
          </a:bodyPr>
          <a:lstStyle/>
          <a:p>
            <a:r>
              <a:rPr lang="id-ID" sz="5400" b="1" dirty="0" smtClean="0">
                <a:solidFill>
                  <a:schemeClr val="tx1"/>
                </a:solidFill>
              </a:rPr>
              <a:t>BUDHA DHAMMA</a:t>
            </a:r>
          </a:p>
          <a:p>
            <a:r>
              <a:rPr lang="id-ID" b="1" dirty="0" smtClean="0">
                <a:solidFill>
                  <a:schemeClr val="tx1"/>
                </a:solidFill>
              </a:rPr>
              <a:t>JAYATI,S.Ag</a:t>
            </a:r>
            <a:endParaRPr lang="id-ID" b="1" dirty="0">
              <a:solidFill>
                <a:schemeClr val="tx1"/>
              </a:solidFill>
            </a:endParaRPr>
          </a:p>
        </p:txBody>
      </p:sp>
    </p:spTree>
    <p:extLst>
      <p:ext uri="{BB962C8B-B14F-4D97-AF65-F5344CB8AC3E}">
        <p14:creationId xmlns:p14="http://schemas.microsoft.com/office/powerpoint/2010/main" val="282803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normAutofit/>
          </a:bodyPr>
          <a:lstStyle/>
          <a:p>
            <a:r>
              <a:rPr lang="id-ID" sz="2000" dirty="0">
                <a:latin typeface="Arial Narrow" pitchFamily="34" charset="0"/>
              </a:rPr>
              <a:t>A. Silava: Mempunyai Moral Yang Baik. Ada 5 jenis moralitas (Pancasila Buddhis) yang harus kita pedomanin agar terbebas dari derita</a:t>
            </a:r>
            <a:br>
              <a:rPr lang="id-ID" sz="2000" dirty="0">
                <a:latin typeface="Arial Narrow" pitchFamily="34" charset="0"/>
              </a:rPr>
            </a:br>
            <a:r>
              <a:rPr lang="id-ID" sz="2000" dirty="0">
                <a:latin typeface="Arial Narrow" pitchFamily="34" charset="0"/>
              </a:rPr>
              <a:t>B. Bahusutta: Berpengetahuan Dhamma Dan Vinaya Secara Baik. Dharma adalah ajaran-Nya, Sang Buddha dan Vinaya adalah peraturan-peraturan yang seharusnya di pedomani agar terbebas dari dukkha (derita). Agar kehidupan ini sesuai dengan jalur Dharma (kebenaran) dan terbebas dari dukkha (derita) maka pelajari, dalami dan amalkanlah Dharma (kebenaran) ini, sedini mungkin</a:t>
            </a:r>
            <a:r>
              <a:rPr lang="id-ID" sz="2000" dirty="0" smtClean="0">
                <a:latin typeface="Arial Narrow" pitchFamily="34" charset="0"/>
              </a:rPr>
              <a:t>.</a:t>
            </a:r>
            <a:br>
              <a:rPr lang="id-ID" sz="2000" dirty="0" smtClean="0">
                <a:latin typeface="Arial Narrow" pitchFamily="34" charset="0"/>
              </a:rPr>
            </a:br>
            <a:r>
              <a:rPr lang="id-ID" sz="2000" dirty="0" smtClean="0">
                <a:latin typeface="Arial Narrow" pitchFamily="34" charset="0"/>
              </a:rPr>
              <a:t> </a:t>
            </a:r>
            <a:r>
              <a:rPr lang="id-ID" sz="2000" dirty="0">
                <a:latin typeface="Arial Narrow" pitchFamily="34" charset="0"/>
              </a:rPr>
              <a:t>C. Memahami Dharma (kebenaran) dengan sepenuhnya akan terbebas dari kerinduan karena memiliki pandangan terang. Orang Bijak tersebut akan bebas dari semua nafsu keinginan dan tenang bagaikan kolam yang tidak terkacaukan oleh angin” Itivuttaka 91. </a:t>
            </a:r>
            <a:r>
              <a:rPr lang="id-ID" sz="2000" dirty="0" smtClean="0">
                <a:latin typeface="Arial Narrow" pitchFamily="34" charset="0"/>
              </a:rPr>
              <a:t/>
            </a:r>
            <a:br>
              <a:rPr lang="id-ID" sz="2000" dirty="0" smtClean="0">
                <a:latin typeface="Arial Narrow" pitchFamily="34" charset="0"/>
              </a:rPr>
            </a:br>
            <a:r>
              <a:rPr lang="id-ID" sz="2000" dirty="0">
                <a:latin typeface="Arial Narrow" pitchFamily="34" charset="0"/>
              </a:rPr>
              <a:t>D. Kalyanavaca: Berbicara Lemah Lembut, Mengenal Cara Bicara Dan Berbincang-Bincang Yang Menghasilkan Kebaikan. “Seseorang seharusnya hanya mengucapkan kata-kata yang tidak membahayakan diri sendiri dan tidak menyebabkan bahaya bagi orang-orang lain. </a:t>
            </a:r>
            <a:br>
              <a:rPr lang="id-ID" sz="2000" dirty="0">
                <a:latin typeface="Arial Narrow" pitchFamily="34" charset="0"/>
              </a:rPr>
            </a:br>
            <a:r>
              <a:rPr lang="id-ID" sz="2000" dirty="0">
                <a:latin typeface="Arial Narrow" pitchFamily="34" charset="0"/>
              </a:rPr>
              <a:t>Itulah sesungguhnya ucapan yang indah” Sutta Nipata 451. Berbicara, apakah akan memberikan hasil yang baik atau tidak, sangatlah ditentukan oleh apa yang diutarakan. Milikilah sedini mungkin ucapan benar, yang telah terbebas dari niat-niat jahat serta penuh dengan cinta kasih dan kasih sayang agar menimbulkan manfaat-manfaat, baik bagi diri maupun orang-orang lain. </a:t>
            </a:r>
          </a:p>
        </p:txBody>
      </p:sp>
    </p:spTree>
    <p:extLst>
      <p:ext uri="{BB962C8B-B14F-4D97-AF65-F5344CB8AC3E}">
        <p14:creationId xmlns:p14="http://schemas.microsoft.com/office/powerpoint/2010/main" val="353741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normAutofit/>
          </a:bodyPr>
          <a:lstStyle/>
          <a:p>
            <a:r>
              <a:rPr lang="id-ID" sz="2000" dirty="0"/>
              <a:t>E</a:t>
            </a:r>
            <a:r>
              <a:rPr lang="id-ID" sz="2200" dirty="0"/>
              <a:t>. </a:t>
            </a:r>
            <a:r>
              <a:rPr lang="id-ID" sz="2200" dirty="0" smtClean="0"/>
              <a:t>SUTTA NIPATA 657 “Sang </a:t>
            </a:r>
            <a:r>
              <a:rPr lang="id-ID" sz="2200" dirty="0"/>
              <a:t>Buddha mengucapkan kata-kata yang membawa kepada pencapaian rasa aman, kepada akhir penderitaan dan pencapaian Nibbana. Sungguh, inilah ucapan yang utama” Sutta Nipata 454 dan “Setiap orang bodoh yang lahir, mempunyai kapak di dalam mulutnya, dengan mana ia memotong dirinya sendiri ketika ia </a:t>
            </a:r>
            <a:r>
              <a:rPr lang="id-ID" sz="2200" dirty="0" smtClean="0"/>
              <a:t> mengeluarkan </a:t>
            </a:r>
            <a:r>
              <a:rPr lang="id-ID" sz="2200" dirty="0"/>
              <a:t>ucapan salah</a:t>
            </a:r>
            <a:r>
              <a:rPr lang="id-ID" sz="2200" dirty="0" smtClean="0"/>
              <a:t>”</a:t>
            </a:r>
            <a:br>
              <a:rPr lang="id-ID" sz="2200" dirty="0" smtClean="0"/>
            </a:br>
            <a:r>
              <a:rPr lang="id-ID" sz="2200" dirty="0"/>
              <a:t/>
            </a:r>
            <a:br>
              <a:rPr lang="id-ID" sz="2200" dirty="0"/>
            </a:br>
            <a:r>
              <a:rPr lang="id-ID" sz="2200" dirty="0"/>
              <a:t>F. Dhammikathaya Sandassana: Mampu Menerangkan Dhamma Vinaya Secara Jelas dan Terperinci Sehingga Membangkitkan Semangat dan Memuaskan Umat. Dharma yang dipelajari, bukanlah semata- mata untuk diketahui tetapi juga di praktekkan dalam kehidupan sehari-hari</a:t>
            </a:r>
            <a:r>
              <a:rPr lang="id-ID" sz="2200" dirty="0" smtClean="0"/>
              <a:t>.</a:t>
            </a:r>
            <a:br>
              <a:rPr lang="id-ID" sz="2200" dirty="0" smtClean="0"/>
            </a:br>
            <a:r>
              <a:rPr lang="id-ID" sz="2200" dirty="0"/>
              <a:t/>
            </a:r>
            <a:br>
              <a:rPr lang="id-ID" sz="2200" dirty="0"/>
            </a:br>
            <a:r>
              <a:rPr lang="id-ID" sz="2200" dirty="0" smtClean="0"/>
              <a:t>G.Jhanalabhi</a:t>
            </a:r>
            <a:r>
              <a:rPr lang="id-ID" sz="2200" dirty="0"/>
              <a:t>: Melaksanakan Samatha Bhavana Sehingga Memperoleh Jhana. Samatha bhavana: pemusatan pikiran pada suatu objek (sasaran) tertentu, untuk mendapatkan ketenangan bathin. Pelaksanaan samatha bhavana yang benar dan intensif, akan bisa meraih keberhasilan.</a:t>
            </a:r>
          </a:p>
        </p:txBody>
      </p:sp>
    </p:spTree>
    <p:extLst>
      <p:ext uri="{BB962C8B-B14F-4D97-AF65-F5344CB8AC3E}">
        <p14:creationId xmlns:p14="http://schemas.microsoft.com/office/powerpoint/2010/main" val="79664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lstStyle/>
          <a:p>
            <a:r>
              <a:rPr lang="id-ID" dirty="0" smtClean="0"/>
              <a:t>SEKIAN </a:t>
            </a:r>
            <a:br>
              <a:rPr lang="id-ID" dirty="0" smtClean="0"/>
            </a:br>
            <a:r>
              <a:rPr lang="id-ID" dirty="0" smtClean="0"/>
              <a:t>TERIMAKASIH</a:t>
            </a:r>
            <a:endParaRPr lang="id-ID" dirty="0"/>
          </a:p>
        </p:txBody>
      </p:sp>
    </p:spTree>
    <p:extLst>
      <p:ext uri="{BB962C8B-B14F-4D97-AF65-F5344CB8AC3E}">
        <p14:creationId xmlns:p14="http://schemas.microsoft.com/office/powerpoint/2010/main" val="325816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1162050"/>
          </a:xfrm>
        </p:spPr>
        <p:txBody>
          <a:bodyPr>
            <a:normAutofit/>
          </a:bodyPr>
          <a:lstStyle/>
          <a:p>
            <a:pPr algn="ctr"/>
            <a:r>
              <a:rPr lang="id-ID" sz="3200" dirty="0" smtClean="0"/>
              <a:t>Bagan Tripitaka</a:t>
            </a:r>
            <a:endParaRPr lang="id-ID" sz="3200" dirty="0"/>
          </a:p>
        </p:txBody>
      </p:sp>
      <p:sp>
        <p:nvSpPr>
          <p:cNvPr id="4" name="Text Placeholder 3"/>
          <p:cNvSpPr>
            <a:spLocks noGrp="1"/>
          </p:cNvSpPr>
          <p:nvPr>
            <p:ph type="body" sz="half" idx="2"/>
          </p:nvPr>
        </p:nvSpPr>
        <p:spPr>
          <a:xfrm>
            <a:off x="457200" y="1435100"/>
            <a:ext cx="3754760" cy="4691063"/>
          </a:xfrm>
        </p:spPr>
        <p:txBody>
          <a:bodyPr/>
          <a:lstStyle/>
          <a:p>
            <a:endParaRPr lang="id-ID" dirty="0"/>
          </a:p>
        </p:txBody>
      </p:sp>
      <p:pic>
        <p:nvPicPr>
          <p:cNvPr id="5" name="Picture 2" descr="C:\Users\User\Pictures\BAGAN TRIPITAK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3600400"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Pictures\bangan sutt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1628800"/>
            <a:ext cx="38164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4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2656"/>
            <a:ext cx="7772400" cy="1470025"/>
          </a:xfrm>
        </p:spPr>
        <p:txBody>
          <a:bodyPr/>
          <a:lstStyle/>
          <a:p>
            <a:r>
              <a:rPr lang="id-ID" dirty="0" smtClean="0">
                <a:solidFill>
                  <a:srgbClr val="00B0F0"/>
                </a:solidFill>
              </a:rPr>
              <a:t>ABHIDHAMMA PITAKA</a:t>
            </a:r>
            <a:endParaRPr lang="id-ID" dirty="0">
              <a:solidFill>
                <a:srgbClr val="00B0F0"/>
              </a:solidFill>
            </a:endParaRPr>
          </a:p>
        </p:txBody>
      </p:sp>
      <p:sp>
        <p:nvSpPr>
          <p:cNvPr id="3" name="Subtitle 2"/>
          <p:cNvSpPr>
            <a:spLocks noGrp="1"/>
          </p:cNvSpPr>
          <p:nvPr>
            <p:ph type="subTitle" idx="1"/>
          </p:nvPr>
        </p:nvSpPr>
        <p:spPr>
          <a:xfrm>
            <a:off x="395536" y="1556792"/>
            <a:ext cx="8568952" cy="4968552"/>
          </a:xfrm>
        </p:spPr>
        <p:txBody>
          <a:bodyPr/>
          <a:lstStyle/>
          <a:p>
            <a:pPr algn="l"/>
            <a:r>
              <a:rPr lang="id-ID" dirty="0" smtClean="0">
                <a:solidFill>
                  <a:srgbClr val="FFFF00"/>
                </a:solidFill>
              </a:rPr>
              <a:t>1.</a:t>
            </a:r>
            <a:r>
              <a:rPr lang="en-US" dirty="0" smtClean="0">
                <a:solidFill>
                  <a:srgbClr val="FFFF00"/>
                </a:solidFill>
              </a:rPr>
              <a:t>                </a:t>
            </a:r>
            <a:r>
              <a:rPr lang="en-US" i="1" dirty="0">
                <a:solidFill>
                  <a:srgbClr val="FFFF00"/>
                </a:solidFill>
              </a:rPr>
              <a:t>Dh am ma </a:t>
            </a:r>
            <a:r>
              <a:rPr lang="en-US" i="1" dirty="0" err="1">
                <a:solidFill>
                  <a:srgbClr val="FFFF00"/>
                </a:solidFill>
              </a:rPr>
              <a:t>sa</a:t>
            </a:r>
            <a:r>
              <a:rPr lang="en-US" i="1" dirty="0">
                <a:solidFill>
                  <a:srgbClr val="FFFF00"/>
                </a:solidFill>
              </a:rPr>
              <a:t> </a:t>
            </a:r>
            <a:r>
              <a:rPr lang="en-US" i="1" dirty="0" err="1">
                <a:solidFill>
                  <a:srgbClr val="FFFF00"/>
                </a:solidFill>
              </a:rPr>
              <a:t>ng</a:t>
            </a:r>
            <a:r>
              <a:rPr lang="en-US" i="1" dirty="0">
                <a:solidFill>
                  <a:srgbClr val="FFFF00"/>
                </a:solidFill>
              </a:rPr>
              <a:t> an </a:t>
            </a:r>
            <a:r>
              <a:rPr lang="en-US" i="1" dirty="0" smtClean="0">
                <a:solidFill>
                  <a:srgbClr val="FFFF00"/>
                </a:solidFill>
              </a:rPr>
              <a:t>I</a:t>
            </a:r>
            <a:endParaRPr lang="id-ID" i="1" dirty="0" smtClean="0">
              <a:solidFill>
                <a:srgbClr val="FFFF00"/>
              </a:solidFill>
            </a:endParaRPr>
          </a:p>
          <a:p>
            <a:pPr algn="l"/>
            <a:r>
              <a:rPr lang="en-US" dirty="0">
                <a:solidFill>
                  <a:srgbClr val="FFFF00"/>
                </a:solidFill>
              </a:rPr>
              <a:t>2 .                  </a:t>
            </a:r>
            <a:r>
              <a:rPr lang="en-US" i="1" dirty="0" err="1" smtClean="0">
                <a:solidFill>
                  <a:srgbClr val="FFFF00"/>
                </a:solidFill>
              </a:rPr>
              <a:t>Vibhanga</a:t>
            </a:r>
            <a:endParaRPr lang="id-ID" i="1" dirty="0" smtClean="0">
              <a:solidFill>
                <a:srgbClr val="FFFF00"/>
              </a:solidFill>
            </a:endParaRPr>
          </a:p>
          <a:p>
            <a:pPr algn="l"/>
            <a:r>
              <a:rPr lang="en-US" dirty="0">
                <a:solidFill>
                  <a:srgbClr val="FFFF00"/>
                </a:solidFill>
              </a:rPr>
              <a:t>3 .                  </a:t>
            </a:r>
            <a:r>
              <a:rPr lang="en-US" i="1" dirty="0" err="1">
                <a:solidFill>
                  <a:srgbClr val="FFFF00"/>
                </a:solidFill>
              </a:rPr>
              <a:t>Dha</a:t>
            </a:r>
            <a:r>
              <a:rPr lang="en-US" i="1" dirty="0">
                <a:solidFill>
                  <a:srgbClr val="FFFF00"/>
                </a:solidFill>
              </a:rPr>
              <a:t> </a:t>
            </a:r>
            <a:r>
              <a:rPr lang="en-US" i="1" dirty="0" err="1" smtClean="0">
                <a:solidFill>
                  <a:srgbClr val="FFFF00"/>
                </a:solidFill>
              </a:rPr>
              <a:t>tukatha</a:t>
            </a:r>
            <a:endParaRPr lang="id-ID" i="1" dirty="0" smtClean="0">
              <a:solidFill>
                <a:srgbClr val="FFFF00"/>
              </a:solidFill>
            </a:endParaRPr>
          </a:p>
          <a:p>
            <a:pPr algn="l"/>
            <a:r>
              <a:rPr lang="en-US" dirty="0">
                <a:solidFill>
                  <a:srgbClr val="FFFF00"/>
                </a:solidFill>
              </a:rPr>
              <a:t>4 .                  </a:t>
            </a:r>
            <a:r>
              <a:rPr lang="en-US" i="1" dirty="0" err="1">
                <a:solidFill>
                  <a:srgbClr val="FFFF00"/>
                </a:solidFill>
              </a:rPr>
              <a:t>Puggala</a:t>
            </a:r>
            <a:r>
              <a:rPr lang="en-US" i="1" dirty="0">
                <a:solidFill>
                  <a:srgbClr val="FFFF00"/>
                </a:solidFill>
              </a:rPr>
              <a:t> </a:t>
            </a:r>
            <a:r>
              <a:rPr lang="en-US" i="1" dirty="0" err="1">
                <a:solidFill>
                  <a:srgbClr val="FFFF00"/>
                </a:solidFill>
              </a:rPr>
              <a:t>panna</a:t>
            </a:r>
            <a:r>
              <a:rPr lang="en-US" i="1" dirty="0">
                <a:solidFill>
                  <a:srgbClr val="FFFF00"/>
                </a:solidFill>
              </a:rPr>
              <a:t> </a:t>
            </a:r>
            <a:r>
              <a:rPr lang="en-US" i="1" dirty="0" err="1" smtClean="0">
                <a:solidFill>
                  <a:srgbClr val="FFFF00"/>
                </a:solidFill>
              </a:rPr>
              <a:t>tti</a:t>
            </a:r>
            <a:endParaRPr lang="id-ID" i="1" dirty="0" smtClean="0">
              <a:solidFill>
                <a:srgbClr val="FFFF00"/>
              </a:solidFill>
            </a:endParaRPr>
          </a:p>
          <a:p>
            <a:pPr algn="l"/>
            <a:r>
              <a:rPr lang="en-US" dirty="0" smtClean="0">
                <a:solidFill>
                  <a:srgbClr val="FFFF00"/>
                </a:solidFill>
              </a:rPr>
              <a:t>5 </a:t>
            </a:r>
            <a:r>
              <a:rPr lang="en-US" dirty="0">
                <a:solidFill>
                  <a:srgbClr val="FFFF00"/>
                </a:solidFill>
              </a:rPr>
              <a:t>.                  </a:t>
            </a:r>
            <a:r>
              <a:rPr lang="en-US" i="1" dirty="0" err="1">
                <a:solidFill>
                  <a:srgbClr val="FFFF00"/>
                </a:solidFill>
              </a:rPr>
              <a:t>Ka</a:t>
            </a:r>
            <a:r>
              <a:rPr lang="en-US" i="1" dirty="0">
                <a:solidFill>
                  <a:srgbClr val="FFFF00"/>
                </a:solidFill>
              </a:rPr>
              <a:t> </a:t>
            </a:r>
            <a:r>
              <a:rPr lang="en-US" i="1" dirty="0" err="1">
                <a:solidFill>
                  <a:srgbClr val="FFFF00"/>
                </a:solidFill>
              </a:rPr>
              <a:t>th</a:t>
            </a:r>
            <a:r>
              <a:rPr lang="en-US" i="1" dirty="0">
                <a:solidFill>
                  <a:srgbClr val="FFFF00"/>
                </a:solidFill>
              </a:rPr>
              <a:t> </a:t>
            </a:r>
            <a:r>
              <a:rPr lang="en-US" i="1" dirty="0" err="1">
                <a:solidFill>
                  <a:srgbClr val="FFFF00"/>
                </a:solidFill>
              </a:rPr>
              <a:t>ava</a:t>
            </a:r>
            <a:r>
              <a:rPr lang="en-US" i="1" dirty="0">
                <a:solidFill>
                  <a:srgbClr val="FFFF00"/>
                </a:solidFill>
              </a:rPr>
              <a:t> </a:t>
            </a:r>
            <a:r>
              <a:rPr lang="en-US" i="1" dirty="0" err="1" smtClean="0">
                <a:solidFill>
                  <a:srgbClr val="FFFF00"/>
                </a:solidFill>
              </a:rPr>
              <a:t>tthu</a:t>
            </a:r>
            <a:endParaRPr lang="id-ID" i="1" dirty="0" smtClean="0">
              <a:solidFill>
                <a:srgbClr val="FFFF00"/>
              </a:solidFill>
            </a:endParaRPr>
          </a:p>
          <a:p>
            <a:pPr algn="l"/>
            <a:r>
              <a:rPr lang="en-US" dirty="0">
                <a:solidFill>
                  <a:srgbClr val="FFFF00"/>
                </a:solidFill>
              </a:rPr>
              <a:t>6 .                  </a:t>
            </a:r>
            <a:r>
              <a:rPr lang="en-US" i="1" dirty="0">
                <a:solidFill>
                  <a:srgbClr val="FFFF00"/>
                </a:solidFill>
              </a:rPr>
              <a:t>Yama </a:t>
            </a:r>
            <a:r>
              <a:rPr lang="en-US" i="1" dirty="0" err="1" smtClean="0">
                <a:solidFill>
                  <a:srgbClr val="FFFF00"/>
                </a:solidFill>
              </a:rPr>
              <a:t>ka</a:t>
            </a:r>
            <a:endParaRPr lang="id-ID" i="1" dirty="0" smtClean="0">
              <a:solidFill>
                <a:srgbClr val="FFFF00"/>
              </a:solidFill>
            </a:endParaRPr>
          </a:p>
          <a:p>
            <a:pPr algn="l"/>
            <a:r>
              <a:rPr lang="id-ID" dirty="0" smtClean="0">
                <a:solidFill>
                  <a:srgbClr val="FFFF00"/>
                </a:solidFill>
              </a:rPr>
              <a:t>7 .                  Patthana</a:t>
            </a:r>
            <a:endParaRPr lang="id-ID" dirty="0">
              <a:solidFill>
                <a:srgbClr val="FFFF00"/>
              </a:solidFill>
            </a:endParaRPr>
          </a:p>
        </p:txBody>
      </p:sp>
    </p:spTree>
    <p:extLst>
      <p:ext uri="{BB962C8B-B14F-4D97-AF65-F5344CB8AC3E}">
        <p14:creationId xmlns:p14="http://schemas.microsoft.com/office/powerpoint/2010/main" val="260604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6840760" cy="850106"/>
          </a:xfrm>
        </p:spPr>
        <p:txBody>
          <a:bodyPr>
            <a:normAutofit/>
          </a:bodyPr>
          <a:lstStyle/>
          <a:p>
            <a:r>
              <a:rPr lang="id-ID" sz="2000" dirty="0" smtClean="0"/>
              <a:t>SEJARAH KONSILI PENYUSUNAN KITAP SUCI</a:t>
            </a:r>
            <a:endParaRPr lang="id-ID" sz="2000" dirty="0"/>
          </a:p>
        </p:txBody>
      </p:sp>
      <p:sp>
        <p:nvSpPr>
          <p:cNvPr id="3" name="Content Placeholder 2"/>
          <p:cNvSpPr>
            <a:spLocks noGrp="1"/>
          </p:cNvSpPr>
          <p:nvPr>
            <p:ph idx="1"/>
          </p:nvPr>
        </p:nvSpPr>
        <p:spPr>
          <a:xfrm>
            <a:off x="457200" y="1124744"/>
            <a:ext cx="8229600" cy="5001419"/>
          </a:xfrm>
        </p:spPr>
        <p:txBody>
          <a:bodyPr>
            <a:normAutofit fontScale="62500" lnSpcReduction="20000"/>
          </a:bodyPr>
          <a:lstStyle/>
          <a:p>
            <a:r>
              <a:rPr lang="en-US" dirty="0"/>
              <a:t>1. </a:t>
            </a:r>
            <a:r>
              <a:rPr lang="en-US" dirty="0" err="1"/>
              <a:t>Konsili</a:t>
            </a:r>
            <a:r>
              <a:rPr lang="en-US" dirty="0"/>
              <a:t> I</a:t>
            </a:r>
            <a:endParaRPr lang="id-ID" dirty="0"/>
          </a:p>
          <a:p>
            <a:pPr marL="0" indent="0">
              <a:buNone/>
            </a:pPr>
            <a:r>
              <a:rPr lang="en-US" dirty="0"/>
              <a:t> </a:t>
            </a:r>
            <a:endParaRPr lang="id-ID" dirty="0"/>
          </a:p>
          <a:p>
            <a:r>
              <a:rPr lang="en-US" dirty="0" err="1" smtClean="0"/>
              <a:t>Diprakarsai</a:t>
            </a:r>
            <a:r>
              <a:rPr lang="en-US" dirty="0" smtClean="0"/>
              <a:t> </a:t>
            </a:r>
            <a:r>
              <a:rPr lang="en-US" dirty="0" err="1"/>
              <a:t>oleh</a:t>
            </a:r>
            <a:r>
              <a:rPr lang="en-US" dirty="0"/>
              <a:t> Y.A. </a:t>
            </a:r>
            <a:r>
              <a:rPr lang="en-US" dirty="0" err="1"/>
              <a:t>Maha</a:t>
            </a:r>
            <a:r>
              <a:rPr lang="en-US" dirty="0"/>
              <a:t> </a:t>
            </a:r>
            <a:r>
              <a:rPr lang="en-US" dirty="0" err="1"/>
              <a:t>Kassapa</a:t>
            </a:r>
            <a:r>
              <a:rPr lang="en-US" dirty="0"/>
              <a:t> </a:t>
            </a:r>
            <a:r>
              <a:rPr lang="en-US" dirty="0" err="1"/>
              <a:t>Thera</a:t>
            </a:r>
            <a:r>
              <a:rPr lang="en-US" dirty="0"/>
              <a:t> </a:t>
            </a:r>
            <a:r>
              <a:rPr lang="en-US" dirty="0" err="1"/>
              <a:t>dengan</a:t>
            </a:r>
            <a:r>
              <a:rPr lang="en-US" dirty="0"/>
              <a:t> </a:t>
            </a:r>
            <a:r>
              <a:rPr lang="en-US" dirty="0" err="1"/>
              <a:t>dilatarbelakangi</a:t>
            </a:r>
            <a:r>
              <a:rPr lang="en-US" dirty="0"/>
              <a:t> </a:t>
            </a:r>
            <a:r>
              <a:rPr lang="en-US" dirty="0" err="1"/>
              <a:t>oleh</a:t>
            </a:r>
            <a:r>
              <a:rPr lang="en-US" dirty="0"/>
              <a:t> </a:t>
            </a:r>
            <a:r>
              <a:rPr lang="en-US" dirty="0" err="1"/>
              <a:t>ucapan</a:t>
            </a:r>
            <a:r>
              <a:rPr lang="en-US" dirty="0"/>
              <a:t> </a:t>
            </a:r>
            <a:r>
              <a:rPr lang="en-US" dirty="0" err="1" smtClean="0"/>
              <a:t>Bhikkhu</a:t>
            </a:r>
            <a:r>
              <a:rPr lang="en-US" dirty="0" smtClean="0"/>
              <a:t> </a:t>
            </a:r>
            <a:r>
              <a:rPr lang="en-US" dirty="0" err="1" smtClean="0"/>
              <a:t>Subhada</a:t>
            </a:r>
            <a:r>
              <a:rPr lang="en-US" dirty="0" smtClean="0"/>
              <a:t> </a:t>
            </a:r>
            <a:r>
              <a:rPr lang="en-US" dirty="0"/>
              <a:t>yang </a:t>
            </a:r>
            <a:r>
              <a:rPr lang="en-US" dirty="0" err="1"/>
              <a:t>menganggap</a:t>
            </a:r>
            <a:r>
              <a:rPr lang="en-US" dirty="0"/>
              <a:t> </a:t>
            </a:r>
            <a:r>
              <a:rPr lang="en-US" dirty="0" err="1"/>
              <a:t>dengan</a:t>
            </a:r>
            <a:r>
              <a:rPr lang="en-US" dirty="0"/>
              <a:t> </a:t>
            </a:r>
            <a:r>
              <a:rPr lang="en-US" dirty="0" err="1" smtClean="0"/>
              <a:t>Parinibbana-nya</a:t>
            </a:r>
            <a:r>
              <a:rPr lang="en-US" dirty="0" smtClean="0"/>
              <a:t> </a:t>
            </a:r>
            <a:r>
              <a:rPr lang="en-US" dirty="0"/>
              <a:t>Sang Buddha,  </a:t>
            </a:r>
            <a:r>
              <a:rPr lang="en-US" dirty="0" err="1"/>
              <a:t>para</a:t>
            </a:r>
            <a:r>
              <a:rPr lang="en-US" dirty="0"/>
              <a:t> </a:t>
            </a:r>
            <a:r>
              <a:rPr lang="en-US" dirty="0" err="1"/>
              <a:t>bhikkhu</a:t>
            </a:r>
            <a:r>
              <a:rPr lang="en-US" dirty="0"/>
              <a:t> </a:t>
            </a:r>
            <a:r>
              <a:rPr lang="en-US" dirty="0" err="1"/>
              <a:t>bisa</a:t>
            </a:r>
            <a:r>
              <a:rPr lang="en-US" dirty="0"/>
              <a:t> </a:t>
            </a:r>
            <a:r>
              <a:rPr lang="en-US" dirty="0" err="1"/>
              <a:t>bebas</a:t>
            </a:r>
            <a:r>
              <a:rPr lang="en-US" dirty="0"/>
              <a:t> </a:t>
            </a:r>
            <a:r>
              <a:rPr lang="en-US" dirty="0" err="1"/>
              <a:t>dan</a:t>
            </a:r>
            <a:r>
              <a:rPr lang="en-US" dirty="0"/>
              <a:t> </a:t>
            </a:r>
            <a:r>
              <a:rPr lang="en-US" dirty="0" err="1"/>
              <a:t>tidak</a:t>
            </a:r>
            <a:r>
              <a:rPr lang="en-US" dirty="0"/>
              <a:t> </a:t>
            </a:r>
            <a:r>
              <a:rPr lang="en-US" dirty="0" err="1"/>
              <a:t>lagi</a:t>
            </a:r>
            <a:r>
              <a:rPr lang="en-US" dirty="0"/>
              <a:t> </a:t>
            </a:r>
            <a:r>
              <a:rPr lang="en-US" dirty="0" err="1"/>
              <a:t>perlu</a:t>
            </a:r>
            <a:r>
              <a:rPr lang="en-US" dirty="0"/>
              <a:t> </a:t>
            </a:r>
            <a:r>
              <a:rPr lang="en-US" dirty="0" err="1"/>
              <a:t>mengikuti</a:t>
            </a:r>
            <a:r>
              <a:rPr lang="en-US" dirty="0"/>
              <a:t> </a:t>
            </a:r>
            <a:r>
              <a:rPr lang="en-US" dirty="0" err="1"/>
              <a:t>aturan-aturan</a:t>
            </a:r>
            <a:r>
              <a:rPr lang="en-US" dirty="0"/>
              <a:t> </a:t>
            </a:r>
            <a:r>
              <a:rPr lang="en-US" dirty="0" err="1" smtClean="0"/>
              <a:t>dari</a:t>
            </a:r>
            <a:r>
              <a:rPr lang="en-US" dirty="0" smtClean="0"/>
              <a:t> </a:t>
            </a:r>
            <a:r>
              <a:rPr lang="en-US" dirty="0"/>
              <a:t>Sang Buddha. </a:t>
            </a:r>
            <a:r>
              <a:rPr lang="en-US" dirty="0" err="1"/>
              <a:t>Untuk</a:t>
            </a:r>
            <a:r>
              <a:rPr lang="en-US" dirty="0"/>
              <a:t> </a:t>
            </a:r>
            <a:r>
              <a:rPr lang="en-US" dirty="0" err="1"/>
              <a:t>menjaga</a:t>
            </a:r>
            <a:r>
              <a:rPr lang="en-US" dirty="0"/>
              <a:t> </a:t>
            </a:r>
            <a:r>
              <a:rPr lang="en-US" dirty="0" err="1"/>
              <a:t>keutuhan</a:t>
            </a:r>
            <a:r>
              <a:rPr lang="en-US" dirty="0"/>
              <a:t> </a:t>
            </a:r>
            <a:r>
              <a:rPr lang="en-US" dirty="0" err="1"/>
              <a:t>ajaran</a:t>
            </a:r>
            <a:r>
              <a:rPr lang="en-US" dirty="0"/>
              <a:t>, Y.A. </a:t>
            </a:r>
            <a:r>
              <a:rPr lang="en-US" dirty="0" err="1"/>
              <a:t>Maha</a:t>
            </a:r>
            <a:r>
              <a:rPr lang="en-US" dirty="0"/>
              <a:t> </a:t>
            </a:r>
            <a:r>
              <a:rPr lang="en-US" dirty="0" err="1"/>
              <a:t>Kassapa</a:t>
            </a:r>
            <a:r>
              <a:rPr lang="en-US" dirty="0"/>
              <a:t> </a:t>
            </a:r>
            <a:r>
              <a:rPr lang="en-US" dirty="0" smtClean="0"/>
              <a:t>me</a:t>
            </a:r>
            <a:r>
              <a:rPr lang="id-ID" dirty="0" smtClean="0"/>
              <a:t>r</a:t>
            </a:r>
            <a:r>
              <a:rPr lang="en-US" dirty="0" err="1" smtClean="0"/>
              <a:t>asa</a:t>
            </a:r>
            <a:r>
              <a:rPr lang="en-US" dirty="0" smtClean="0"/>
              <a:t> </a:t>
            </a:r>
            <a:r>
              <a:rPr lang="en-US" dirty="0" err="1"/>
              <a:t>perlu</a:t>
            </a:r>
            <a:r>
              <a:rPr lang="en-US" dirty="0"/>
              <a:t> </a:t>
            </a:r>
            <a:r>
              <a:rPr lang="en-US" dirty="0" err="1"/>
              <a:t>diadakan</a:t>
            </a:r>
            <a:r>
              <a:rPr lang="en-US" dirty="0"/>
              <a:t> </a:t>
            </a:r>
            <a:r>
              <a:rPr lang="en-US" dirty="0" err="1"/>
              <a:t>sidang</a:t>
            </a:r>
            <a:r>
              <a:rPr lang="en-US" dirty="0"/>
              <a:t> </a:t>
            </a:r>
            <a:r>
              <a:rPr lang="en-US" dirty="0" err="1"/>
              <a:t>untuk</a:t>
            </a:r>
            <a:r>
              <a:rPr lang="en-US" dirty="0"/>
              <a:t> </a:t>
            </a:r>
            <a:r>
              <a:rPr lang="en-US" dirty="0" err="1"/>
              <a:t>menghimpun</a:t>
            </a:r>
            <a:r>
              <a:rPr lang="en-US" dirty="0"/>
              <a:t> </a:t>
            </a:r>
            <a:r>
              <a:rPr lang="en-US" dirty="0" err="1"/>
              <a:t>dan</a:t>
            </a:r>
            <a:r>
              <a:rPr lang="en-US" dirty="0"/>
              <a:t> </a:t>
            </a:r>
            <a:r>
              <a:rPr lang="en-US" dirty="0" err="1"/>
              <a:t>mengulang</a:t>
            </a:r>
            <a:r>
              <a:rPr lang="en-US" dirty="0"/>
              <a:t> </a:t>
            </a:r>
            <a:r>
              <a:rPr lang="en-US" dirty="0" err="1"/>
              <a:t>kembali</a:t>
            </a:r>
            <a:r>
              <a:rPr lang="en-US" dirty="0"/>
              <a:t> </a:t>
            </a:r>
            <a:r>
              <a:rPr lang="en-US" dirty="0" err="1"/>
              <a:t>semua</a:t>
            </a:r>
            <a:r>
              <a:rPr lang="en-US" dirty="0"/>
              <a:t> ajar an Sang Buddha.</a:t>
            </a:r>
            <a:endParaRPr lang="id-ID" dirty="0"/>
          </a:p>
          <a:p>
            <a:pPr marL="0" indent="0">
              <a:buNone/>
            </a:pPr>
            <a:r>
              <a:rPr lang="en-US" dirty="0"/>
              <a:t> </a:t>
            </a:r>
            <a:endParaRPr lang="id-ID" dirty="0"/>
          </a:p>
          <a:p>
            <a:r>
              <a:rPr lang="en-US" dirty="0" err="1"/>
              <a:t>Sidang</a:t>
            </a:r>
            <a:r>
              <a:rPr lang="en-US" dirty="0"/>
              <a:t> </a:t>
            </a:r>
            <a:r>
              <a:rPr lang="en-US" dirty="0" err="1"/>
              <a:t>diadakan</a:t>
            </a:r>
            <a:r>
              <a:rPr lang="en-US" dirty="0"/>
              <a:t> 3 </a:t>
            </a:r>
            <a:r>
              <a:rPr lang="en-US" dirty="0" err="1"/>
              <a:t>bulan</a:t>
            </a:r>
            <a:r>
              <a:rPr lang="en-US" dirty="0"/>
              <a:t> </a:t>
            </a:r>
            <a:r>
              <a:rPr lang="en-US" dirty="0" err="1"/>
              <a:t>setelah</a:t>
            </a:r>
            <a:r>
              <a:rPr lang="en-US" dirty="0"/>
              <a:t> </a:t>
            </a:r>
            <a:r>
              <a:rPr lang="en-US" dirty="0" err="1"/>
              <a:t>wafatnya</a:t>
            </a:r>
            <a:r>
              <a:rPr lang="en-US" dirty="0"/>
              <a:t> Sang Buddha </a:t>
            </a:r>
            <a:r>
              <a:rPr lang="en-US" dirty="0" err="1"/>
              <a:t>dan</a:t>
            </a:r>
            <a:r>
              <a:rPr lang="en-US" dirty="0"/>
              <a:t> </a:t>
            </a:r>
            <a:r>
              <a:rPr lang="en-US" dirty="0" err="1"/>
              <a:t>berlangsung</a:t>
            </a:r>
            <a:r>
              <a:rPr lang="en-US" dirty="0"/>
              <a:t> </a:t>
            </a:r>
            <a:r>
              <a:rPr lang="en-US" dirty="0" err="1"/>
              <a:t>selama</a:t>
            </a:r>
            <a:r>
              <a:rPr lang="en-US" dirty="0"/>
              <a:t> 2 </a:t>
            </a:r>
            <a:r>
              <a:rPr lang="en-US" dirty="0" err="1"/>
              <a:t>bulan</a:t>
            </a:r>
            <a:r>
              <a:rPr lang="en-US" dirty="0"/>
              <a:t> di Goa </a:t>
            </a:r>
            <a:r>
              <a:rPr lang="en-US" dirty="0" err="1"/>
              <a:t>Sattapani</a:t>
            </a:r>
            <a:r>
              <a:rPr lang="en-US" dirty="0"/>
              <a:t> </a:t>
            </a:r>
            <a:r>
              <a:rPr lang="en-US" dirty="0" err="1"/>
              <a:t>Rajagaha</a:t>
            </a:r>
            <a:r>
              <a:rPr lang="en-US" dirty="0"/>
              <a:t> </a:t>
            </a:r>
            <a:r>
              <a:rPr lang="en-US" dirty="0" err="1"/>
              <a:t>dengan</a:t>
            </a:r>
            <a:r>
              <a:rPr lang="en-US" dirty="0"/>
              <a:t> </a:t>
            </a:r>
            <a:r>
              <a:rPr lang="en-US" dirty="0" err="1"/>
              <a:t>disponsori</a:t>
            </a:r>
            <a:r>
              <a:rPr lang="en-US" dirty="0"/>
              <a:t> </a:t>
            </a:r>
            <a:r>
              <a:rPr lang="en-US" dirty="0" err="1"/>
              <a:t>oleh</a:t>
            </a:r>
            <a:r>
              <a:rPr lang="en-US" dirty="0"/>
              <a:t> Raja </a:t>
            </a:r>
            <a:r>
              <a:rPr lang="en-US" dirty="0" err="1"/>
              <a:t>Ajatasatu</a:t>
            </a:r>
            <a:r>
              <a:rPr lang="en-US" dirty="0"/>
              <a:t>.</a:t>
            </a:r>
            <a:endParaRPr lang="id-ID" dirty="0"/>
          </a:p>
          <a:p>
            <a:r>
              <a:rPr lang="en-US" dirty="0" err="1"/>
              <a:t>Sidang</a:t>
            </a:r>
            <a:r>
              <a:rPr lang="en-US" dirty="0"/>
              <a:t> </a:t>
            </a:r>
            <a:r>
              <a:rPr lang="en-US" dirty="0" err="1"/>
              <a:t>dihadiri</a:t>
            </a:r>
            <a:r>
              <a:rPr lang="en-US" dirty="0"/>
              <a:t> </a:t>
            </a:r>
            <a:r>
              <a:rPr lang="en-US" dirty="0" err="1"/>
              <a:t>oleh</a:t>
            </a:r>
            <a:r>
              <a:rPr lang="en-US" dirty="0"/>
              <a:t> 500 </a:t>
            </a:r>
            <a:r>
              <a:rPr lang="en-US" dirty="0" err="1"/>
              <a:t>Arahat</a:t>
            </a:r>
            <a:r>
              <a:rPr lang="en-US" dirty="0"/>
              <a:t>. Y.A. </a:t>
            </a:r>
            <a:r>
              <a:rPr lang="en-US" dirty="0" err="1"/>
              <a:t>Upali</a:t>
            </a:r>
            <a:r>
              <a:rPr lang="en-US" dirty="0"/>
              <a:t> </a:t>
            </a:r>
            <a:r>
              <a:rPr lang="en-US" dirty="0" err="1"/>
              <a:t>mengulang</a:t>
            </a:r>
            <a:r>
              <a:rPr lang="en-US" dirty="0"/>
              <a:t>  </a:t>
            </a:r>
            <a:r>
              <a:rPr lang="en-US" i="1" dirty="0" err="1"/>
              <a:t>Vinaya</a:t>
            </a:r>
            <a:r>
              <a:rPr lang="en-US" i="1" dirty="0"/>
              <a:t> </a:t>
            </a:r>
            <a:r>
              <a:rPr lang="en-US" i="1" dirty="0" err="1"/>
              <a:t>Pitaka</a:t>
            </a:r>
            <a:r>
              <a:rPr lang="en-US" i="1" dirty="0"/>
              <a:t> </a:t>
            </a:r>
            <a:r>
              <a:rPr lang="en-US" dirty="0" err="1"/>
              <a:t>dan</a:t>
            </a:r>
            <a:endParaRPr lang="id-ID" dirty="0"/>
          </a:p>
          <a:p>
            <a:r>
              <a:rPr lang="en-US" dirty="0"/>
              <a:t>Y.A. </a:t>
            </a:r>
            <a:r>
              <a:rPr lang="en-US" dirty="0" err="1"/>
              <a:t>Ananda</a:t>
            </a:r>
            <a:r>
              <a:rPr lang="en-US" dirty="0"/>
              <a:t> </a:t>
            </a:r>
            <a:r>
              <a:rPr lang="en-US" dirty="0" err="1"/>
              <a:t>mengulang</a:t>
            </a:r>
            <a:r>
              <a:rPr lang="en-US" dirty="0"/>
              <a:t> </a:t>
            </a:r>
            <a:r>
              <a:rPr lang="en-US" i="1" dirty="0" err="1"/>
              <a:t>Sutta</a:t>
            </a:r>
            <a:r>
              <a:rPr lang="en-US" i="1" dirty="0"/>
              <a:t> </a:t>
            </a:r>
            <a:r>
              <a:rPr lang="en-US" i="1" dirty="0" err="1"/>
              <a:t>Pitaka</a:t>
            </a:r>
            <a:r>
              <a:rPr lang="en-US" dirty="0"/>
              <a:t>.</a:t>
            </a:r>
            <a:endParaRPr lang="id-ID" dirty="0"/>
          </a:p>
          <a:p>
            <a:r>
              <a:rPr lang="en-US" dirty="0" err="1"/>
              <a:t>Mengadili</a:t>
            </a:r>
            <a:r>
              <a:rPr lang="en-US" dirty="0"/>
              <a:t>  Y.A. </a:t>
            </a:r>
            <a:r>
              <a:rPr lang="en-US" dirty="0" err="1"/>
              <a:t>Ananda</a:t>
            </a:r>
            <a:r>
              <a:rPr lang="en-US" dirty="0"/>
              <a:t> </a:t>
            </a:r>
            <a:r>
              <a:rPr lang="en-US" dirty="0" err="1"/>
              <a:t>atas</a:t>
            </a:r>
            <a:r>
              <a:rPr lang="en-US" dirty="0"/>
              <a:t> </a:t>
            </a:r>
            <a:r>
              <a:rPr lang="en-US" dirty="0" err="1"/>
              <a:t>beberapa</a:t>
            </a:r>
            <a:r>
              <a:rPr lang="en-US" dirty="0"/>
              <a:t> </a:t>
            </a:r>
            <a:r>
              <a:rPr lang="en-US" dirty="0" err="1"/>
              <a:t>kesalahan</a:t>
            </a:r>
            <a:r>
              <a:rPr lang="en-US" dirty="0"/>
              <a:t> yang </a:t>
            </a:r>
            <a:r>
              <a:rPr lang="en-US" dirty="0" err="1"/>
              <a:t>dilakukan</a:t>
            </a:r>
            <a:r>
              <a:rPr lang="en-US" dirty="0"/>
              <a:t> </a:t>
            </a:r>
            <a:r>
              <a:rPr lang="en-US" dirty="0" err="1"/>
              <a:t>selama</a:t>
            </a:r>
            <a:r>
              <a:rPr lang="en-US" dirty="0"/>
              <a:t> </a:t>
            </a:r>
            <a:r>
              <a:rPr lang="en-US" dirty="0" err="1"/>
              <a:t>mendampingi</a:t>
            </a:r>
            <a:r>
              <a:rPr lang="en-US" dirty="0"/>
              <a:t> Sang Buddha.</a:t>
            </a:r>
            <a:endParaRPr lang="id-ID" dirty="0"/>
          </a:p>
          <a:p>
            <a:endParaRPr lang="id-ID" dirty="0"/>
          </a:p>
        </p:txBody>
      </p:sp>
    </p:spTree>
    <p:extLst>
      <p:ext uri="{BB962C8B-B14F-4D97-AF65-F5344CB8AC3E}">
        <p14:creationId xmlns:p14="http://schemas.microsoft.com/office/powerpoint/2010/main" val="84251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68960"/>
          </a:xfrm>
        </p:spPr>
        <p:txBody>
          <a:bodyPr>
            <a:noAutofit/>
          </a:bodyPr>
          <a:lstStyle/>
          <a:p>
            <a:pPr algn="l"/>
            <a:r>
              <a:rPr lang="en-US" sz="2000" dirty="0"/>
              <a:t>2. </a:t>
            </a:r>
            <a:r>
              <a:rPr lang="en-US" sz="2000" dirty="0" err="1"/>
              <a:t>Konsili</a:t>
            </a:r>
            <a:r>
              <a:rPr lang="en-US" sz="2000" dirty="0"/>
              <a:t> II</a:t>
            </a:r>
            <a:r>
              <a:rPr lang="id-ID" sz="2000" dirty="0"/>
              <a:t/>
            </a:r>
            <a:br>
              <a:rPr lang="id-ID" sz="2000" dirty="0"/>
            </a:br>
            <a:r>
              <a:rPr lang="en-US" sz="2000" dirty="0"/>
              <a:t> </a:t>
            </a:r>
            <a:r>
              <a:rPr lang="id-ID" sz="2000" dirty="0"/>
              <a:t/>
            </a:r>
            <a:br>
              <a:rPr lang="id-ID" sz="2000" dirty="0"/>
            </a:br>
            <a:r>
              <a:rPr lang="en-US" sz="2000" dirty="0" err="1"/>
              <a:t>Sidang</a:t>
            </a:r>
            <a:r>
              <a:rPr lang="en-US" sz="2000" dirty="0"/>
              <a:t> </a:t>
            </a:r>
            <a:r>
              <a:rPr lang="en-US" sz="2000" dirty="0" err="1"/>
              <a:t>dipimpin</a:t>
            </a:r>
            <a:r>
              <a:rPr lang="en-US" sz="2000" dirty="0"/>
              <a:t> </a:t>
            </a:r>
            <a:r>
              <a:rPr lang="en-US" sz="2000" dirty="0" err="1"/>
              <a:t>oleh</a:t>
            </a:r>
            <a:r>
              <a:rPr lang="en-US" sz="2000" dirty="0"/>
              <a:t> Y.A. </a:t>
            </a:r>
            <a:r>
              <a:rPr lang="en-US" sz="2000" dirty="0" err="1"/>
              <a:t>Revata</a:t>
            </a:r>
            <a:r>
              <a:rPr lang="en-US" sz="2000" dirty="0"/>
              <a:t> </a:t>
            </a:r>
            <a:r>
              <a:rPr lang="en-US" sz="2000" dirty="0" err="1"/>
              <a:t>dan</a:t>
            </a:r>
            <a:r>
              <a:rPr lang="en-US" sz="2000" dirty="0"/>
              <a:t> </a:t>
            </a:r>
            <a:r>
              <a:rPr lang="en-US" sz="2000" dirty="0" err="1"/>
              <a:t>dihadiri</a:t>
            </a:r>
            <a:r>
              <a:rPr lang="en-US" sz="2000" dirty="0"/>
              <a:t> 700 </a:t>
            </a:r>
            <a:r>
              <a:rPr lang="en-US" sz="2000" dirty="0" err="1"/>
              <a:t>arahat</a:t>
            </a:r>
            <a:r>
              <a:rPr lang="en-US" sz="2000" dirty="0"/>
              <a:t>.</a:t>
            </a:r>
            <a:r>
              <a:rPr lang="id-ID" sz="2000" dirty="0"/>
              <a:t/>
            </a:r>
            <a:br>
              <a:rPr lang="id-ID" sz="2000" dirty="0"/>
            </a:br>
            <a:r>
              <a:rPr lang="en-US" sz="2000" dirty="0" err="1"/>
              <a:t>Diadakan</a:t>
            </a:r>
            <a:r>
              <a:rPr lang="en-US" sz="2000" dirty="0"/>
              <a:t> 100 </a:t>
            </a:r>
            <a:r>
              <a:rPr lang="en-US" sz="2000" dirty="0" err="1"/>
              <a:t>tahun</a:t>
            </a:r>
            <a:r>
              <a:rPr lang="en-US" sz="2000" dirty="0"/>
              <a:t> </a:t>
            </a:r>
            <a:r>
              <a:rPr lang="en-US" sz="2000" dirty="0" err="1"/>
              <a:t>setelah</a:t>
            </a:r>
            <a:r>
              <a:rPr lang="en-US" sz="2000" dirty="0"/>
              <a:t> </a:t>
            </a:r>
            <a:r>
              <a:rPr lang="en-US" sz="2000" dirty="0" err="1"/>
              <a:t>Konsili</a:t>
            </a:r>
            <a:r>
              <a:rPr lang="en-US" sz="2000" dirty="0"/>
              <a:t> I </a:t>
            </a:r>
            <a:r>
              <a:rPr lang="en-US" sz="2000" dirty="0" err="1"/>
              <a:t>dan</a:t>
            </a:r>
            <a:r>
              <a:rPr lang="en-US" sz="2000" dirty="0"/>
              <a:t> </a:t>
            </a:r>
            <a:r>
              <a:rPr lang="en-US" sz="2000" dirty="0" err="1"/>
              <a:t>berlangsung</a:t>
            </a:r>
            <a:r>
              <a:rPr lang="en-US" sz="2000" dirty="0"/>
              <a:t>  </a:t>
            </a:r>
            <a:r>
              <a:rPr lang="en-US" sz="2000" dirty="0" err="1"/>
              <a:t>selama</a:t>
            </a:r>
            <a:r>
              <a:rPr lang="en-US" sz="2000" dirty="0"/>
              <a:t> 4 </a:t>
            </a:r>
            <a:r>
              <a:rPr lang="en-US" sz="2000" dirty="0" err="1"/>
              <a:t>bulan</a:t>
            </a:r>
            <a:r>
              <a:rPr lang="en-US" sz="2000" dirty="0"/>
              <a:t> di</a:t>
            </a:r>
            <a:r>
              <a:rPr lang="id-ID" sz="2000" dirty="0"/>
              <a:t/>
            </a:r>
            <a:br>
              <a:rPr lang="id-ID" sz="2000" dirty="0"/>
            </a:br>
            <a:r>
              <a:rPr lang="en-US" sz="2000" dirty="0" err="1"/>
              <a:t>Vesali</a:t>
            </a:r>
            <a:r>
              <a:rPr lang="en-US" sz="2000" dirty="0"/>
              <a:t> </a:t>
            </a:r>
            <a:r>
              <a:rPr lang="en-US" sz="2000" dirty="0" err="1"/>
              <a:t>dengan</a:t>
            </a:r>
            <a:r>
              <a:rPr lang="en-US" sz="2000" dirty="0"/>
              <a:t> </a:t>
            </a:r>
            <a:r>
              <a:rPr lang="en-US" sz="2000" dirty="0" err="1"/>
              <a:t>disponsori</a:t>
            </a:r>
            <a:r>
              <a:rPr lang="en-US" sz="2000" dirty="0"/>
              <a:t> </a:t>
            </a:r>
            <a:r>
              <a:rPr lang="en-US" sz="2000" dirty="0" err="1"/>
              <a:t>oleh</a:t>
            </a:r>
            <a:r>
              <a:rPr lang="en-US" sz="2000" dirty="0"/>
              <a:t> Raja </a:t>
            </a:r>
            <a:r>
              <a:rPr lang="en-US" sz="2000" dirty="0" err="1"/>
              <a:t>Kalasoka</a:t>
            </a:r>
            <a:r>
              <a:rPr lang="en-US" sz="2000" dirty="0"/>
              <a:t>. </a:t>
            </a:r>
            <a:r>
              <a:rPr lang="en-US" sz="2000" dirty="0" err="1"/>
              <a:t>Dilakukan</a:t>
            </a:r>
            <a:r>
              <a:rPr lang="en-US" sz="2000" dirty="0"/>
              <a:t> </a:t>
            </a:r>
            <a:r>
              <a:rPr lang="en-US" sz="2000" dirty="0" err="1"/>
              <a:t>pengulangan</a:t>
            </a:r>
            <a:r>
              <a:rPr lang="en-US" sz="2000" dirty="0"/>
              <a:t> </a:t>
            </a:r>
            <a:r>
              <a:rPr lang="en-US" sz="2000" dirty="0" err="1" smtClean="0"/>
              <a:t>vinaya</a:t>
            </a:r>
            <a:r>
              <a:rPr lang="en-US" sz="2000" dirty="0" smtClean="0"/>
              <a:t> </a:t>
            </a:r>
            <a:r>
              <a:rPr lang="en-US" sz="2000" dirty="0" err="1"/>
              <a:t>dan</a:t>
            </a:r>
            <a:r>
              <a:rPr lang="en-US" sz="2000" dirty="0"/>
              <a:t> </a:t>
            </a:r>
            <a:r>
              <a:rPr lang="en-US" sz="2000" dirty="0" err="1"/>
              <a:t>sutta</a:t>
            </a:r>
            <a:r>
              <a:rPr lang="en-US" sz="2000" dirty="0"/>
              <a:t>.</a:t>
            </a:r>
            <a:r>
              <a:rPr lang="id-ID" sz="2000" dirty="0"/>
              <a:t/>
            </a:r>
            <a:br>
              <a:rPr lang="id-ID" sz="2000" dirty="0"/>
            </a:br>
            <a:r>
              <a:rPr lang="en-US" sz="2000" dirty="0" err="1" smtClean="0"/>
              <a:t>Terjadi</a:t>
            </a:r>
            <a:r>
              <a:rPr lang="en-US" sz="2000" dirty="0" smtClean="0"/>
              <a:t> </a:t>
            </a:r>
            <a:r>
              <a:rPr lang="en-US" sz="2000" dirty="0" err="1" smtClean="0"/>
              <a:t>perbedaan</a:t>
            </a:r>
            <a:r>
              <a:rPr lang="en-US" sz="2000" dirty="0" smtClean="0"/>
              <a:t> </a:t>
            </a:r>
            <a:r>
              <a:rPr lang="en-US" sz="2000" dirty="0" err="1"/>
              <a:t>penafsiran</a:t>
            </a:r>
            <a:r>
              <a:rPr lang="en-US" sz="2000" dirty="0"/>
              <a:t> </a:t>
            </a:r>
            <a:r>
              <a:rPr lang="en-US" sz="2000" dirty="0" err="1" smtClean="0"/>
              <a:t>vinay</a:t>
            </a:r>
            <a:r>
              <a:rPr lang="id-ID" sz="2000" dirty="0" smtClean="0"/>
              <a:t>a</a:t>
            </a:r>
            <a:r>
              <a:rPr lang="en-US" sz="2000" dirty="0" smtClean="0"/>
              <a:t> </a:t>
            </a:r>
            <a:r>
              <a:rPr lang="en-US" sz="2000" dirty="0" err="1"/>
              <a:t>hingga</a:t>
            </a:r>
            <a:r>
              <a:rPr lang="en-US" sz="2000" dirty="0"/>
              <a:t> </a:t>
            </a:r>
            <a:r>
              <a:rPr lang="en-US" sz="2000" dirty="0" err="1"/>
              <a:t>terbagi</a:t>
            </a:r>
            <a:r>
              <a:rPr lang="en-US" sz="2000" dirty="0"/>
              <a:t> </a:t>
            </a:r>
            <a:r>
              <a:rPr lang="en-US" sz="2000" dirty="0" err="1"/>
              <a:t>menjadi</a:t>
            </a:r>
            <a:r>
              <a:rPr lang="en-US" sz="2000" dirty="0"/>
              <a:t> </a:t>
            </a:r>
            <a:r>
              <a:rPr lang="en-US" sz="2000" dirty="0" err="1"/>
              <a:t>dua</a:t>
            </a:r>
            <a:r>
              <a:rPr lang="en-US" sz="2000" dirty="0"/>
              <a:t> </a:t>
            </a:r>
            <a:r>
              <a:rPr lang="en-US" sz="2000" dirty="0" err="1"/>
              <a:t>aliran</a:t>
            </a:r>
            <a:r>
              <a:rPr lang="en-US" sz="2000" dirty="0"/>
              <a:t>, </a:t>
            </a:r>
            <a:r>
              <a:rPr lang="en-US" sz="2000" dirty="0" err="1"/>
              <a:t>yakni</a:t>
            </a:r>
            <a:r>
              <a:rPr lang="en-US" sz="2000" dirty="0"/>
              <a:t> </a:t>
            </a:r>
            <a:r>
              <a:rPr lang="en-US" sz="2000" dirty="0" err="1"/>
              <a:t>Mahasangika</a:t>
            </a:r>
            <a:r>
              <a:rPr lang="en-US" sz="2000" dirty="0"/>
              <a:t> </a:t>
            </a:r>
            <a:r>
              <a:rPr lang="en-US" sz="2000" dirty="0" err="1"/>
              <a:t>dan</a:t>
            </a:r>
            <a:r>
              <a:rPr lang="en-US" sz="2000" dirty="0"/>
              <a:t> </a:t>
            </a:r>
            <a:r>
              <a:rPr lang="en-US" sz="2000" dirty="0" err="1"/>
              <a:t>Staviravada</a:t>
            </a:r>
            <a:r>
              <a:rPr lang="en-US" sz="2000" dirty="0"/>
              <a:t> yang </a:t>
            </a:r>
            <a:r>
              <a:rPr lang="en-US" sz="2000" dirty="0" err="1" smtClean="0"/>
              <a:t>nantinya</a:t>
            </a:r>
            <a:r>
              <a:rPr lang="en-US" sz="2000" dirty="0" smtClean="0"/>
              <a:t> </a:t>
            </a:r>
            <a:r>
              <a:rPr lang="en-US" sz="2000" dirty="0" err="1"/>
              <a:t>merupakan</a:t>
            </a:r>
            <a:r>
              <a:rPr lang="en-US" sz="2000" dirty="0"/>
              <a:t> </a:t>
            </a:r>
            <a:r>
              <a:rPr lang="en-US" sz="2000" dirty="0" err="1"/>
              <a:t>cikal</a:t>
            </a:r>
            <a:r>
              <a:rPr lang="en-US" sz="2000" dirty="0"/>
              <a:t> </a:t>
            </a:r>
            <a:r>
              <a:rPr lang="en-US" sz="2000" dirty="0" err="1"/>
              <a:t>bakal</a:t>
            </a:r>
            <a:r>
              <a:rPr lang="id-ID" sz="2000" dirty="0"/>
              <a:t/>
            </a:r>
            <a:br>
              <a:rPr lang="id-ID" sz="2000" dirty="0"/>
            </a:br>
            <a:r>
              <a:rPr lang="en-US" sz="2000" dirty="0" err="1"/>
              <a:t>aliran</a:t>
            </a:r>
            <a:r>
              <a:rPr lang="en-US" sz="2000" dirty="0"/>
              <a:t> </a:t>
            </a:r>
            <a:r>
              <a:rPr lang="en-US" sz="2000" dirty="0" smtClean="0"/>
              <a:t>Mahayana </a:t>
            </a:r>
            <a:r>
              <a:rPr lang="en-US" sz="2000" dirty="0" err="1"/>
              <a:t>dan</a:t>
            </a:r>
            <a:r>
              <a:rPr lang="en-US" sz="2000" dirty="0"/>
              <a:t> Theravada </a:t>
            </a:r>
            <a:r>
              <a:rPr lang="en-US" sz="2000" dirty="0" err="1"/>
              <a:t>sekarang</a:t>
            </a:r>
            <a:r>
              <a:rPr lang="en-US" sz="2000" dirty="0" smtClean="0"/>
              <a:t>.</a:t>
            </a:r>
            <a:r>
              <a:rPr lang="id-ID" sz="2000" dirty="0"/>
              <a:t/>
            </a:r>
            <a:br>
              <a:rPr lang="id-ID" sz="2000" dirty="0"/>
            </a:br>
            <a:endParaRPr lang="id-ID"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996952"/>
            <a:ext cx="72008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24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224"/>
            <a:ext cx="7772400" cy="360040"/>
          </a:xfrm>
        </p:spPr>
        <p:txBody>
          <a:bodyPr>
            <a:normAutofit/>
          </a:bodyPr>
          <a:lstStyle/>
          <a:p>
            <a:pPr algn="l"/>
            <a:endParaRPr lang="id-ID" sz="1600" dirty="0"/>
          </a:p>
        </p:txBody>
      </p:sp>
      <p:sp>
        <p:nvSpPr>
          <p:cNvPr id="3" name="Subtitle 2"/>
          <p:cNvSpPr>
            <a:spLocks noGrp="1"/>
          </p:cNvSpPr>
          <p:nvPr>
            <p:ph type="subTitle" idx="1"/>
          </p:nvPr>
        </p:nvSpPr>
        <p:spPr>
          <a:xfrm>
            <a:off x="755576" y="5877272"/>
            <a:ext cx="7776864" cy="576064"/>
          </a:xfrm>
        </p:spPr>
        <p:txBody>
          <a:bodyPr>
            <a:normAutofit lnSpcReduction="10000"/>
          </a:bodyPr>
          <a:lstStyle/>
          <a:p>
            <a:r>
              <a:rPr lang="en-US" dirty="0" err="1" smtClean="0">
                <a:solidFill>
                  <a:srgbClr val="002060"/>
                </a:solidFill>
              </a:rPr>
              <a:t>Vihara</a:t>
            </a:r>
            <a:r>
              <a:rPr lang="en-US" dirty="0" smtClean="0">
                <a:solidFill>
                  <a:srgbClr val="002060"/>
                </a:solidFill>
              </a:rPr>
              <a:t> </a:t>
            </a:r>
            <a:r>
              <a:rPr lang="en-US" dirty="0" err="1" smtClean="0">
                <a:solidFill>
                  <a:srgbClr val="002060"/>
                </a:solidFill>
              </a:rPr>
              <a:t>Aloka</a:t>
            </a:r>
            <a:r>
              <a:rPr lang="en-US" dirty="0" smtClean="0">
                <a:solidFill>
                  <a:srgbClr val="002060"/>
                </a:solidFill>
              </a:rPr>
              <a:t> </a:t>
            </a:r>
            <a:r>
              <a:rPr lang="en-US" dirty="0">
                <a:solidFill>
                  <a:srgbClr val="002060"/>
                </a:solidFill>
              </a:rPr>
              <a:t>Sri </a:t>
            </a:r>
            <a:r>
              <a:rPr lang="en-US" dirty="0" err="1" smtClean="0">
                <a:solidFill>
                  <a:srgbClr val="002060"/>
                </a:solidFill>
              </a:rPr>
              <a:t>Langka</a:t>
            </a:r>
            <a:r>
              <a:rPr lang="en-US" dirty="0" smtClean="0">
                <a:solidFill>
                  <a:srgbClr val="002060"/>
                </a:solidFill>
              </a:rPr>
              <a:t> </a:t>
            </a:r>
            <a:endParaRPr lang="id-ID" dirty="0">
              <a:solidFill>
                <a:srgbClr val="002060"/>
              </a:solidFill>
            </a:endParaRPr>
          </a:p>
        </p:txBody>
      </p:sp>
    </p:spTree>
    <p:extLst>
      <p:ext uri="{BB962C8B-B14F-4D97-AF65-F5344CB8AC3E}">
        <p14:creationId xmlns:p14="http://schemas.microsoft.com/office/powerpoint/2010/main" val="51802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3123778"/>
          </a:xfrm>
        </p:spPr>
        <p:txBody>
          <a:bodyPr>
            <a:normAutofit fontScale="90000"/>
          </a:bodyPr>
          <a:lstStyle/>
          <a:p>
            <a:pPr algn="l"/>
            <a:r>
              <a:rPr lang="en-US" sz="2400" dirty="0" smtClean="0"/>
              <a:t>3. </a:t>
            </a:r>
            <a:r>
              <a:rPr lang="en-US" sz="2400" dirty="0" err="1" smtClean="0"/>
              <a:t>Konsili</a:t>
            </a:r>
            <a:r>
              <a:rPr lang="en-US" sz="2400" dirty="0" smtClean="0"/>
              <a:t> III</a:t>
            </a:r>
            <a:r>
              <a:rPr lang="id-ID" sz="2400" dirty="0" smtClean="0"/>
              <a:t/>
            </a:r>
            <a:br>
              <a:rPr lang="id-ID" sz="2400" dirty="0" smtClean="0"/>
            </a:br>
            <a:r>
              <a:rPr lang="en-US" sz="2400" dirty="0" smtClean="0"/>
              <a:t> </a:t>
            </a:r>
            <a:r>
              <a:rPr lang="id-ID" sz="2400" dirty="0" smtClean="0"/>
              <a:t/>
            </a:r>
            <a:br>
              <a:rPr lang="id-ID" sz="2400" dirty="0" smtClean="0"/>
            </a:br>
            <a:r>
              <a:rPr lang="en-US" sz="2400" dirty="0" err="1" smtClean="0"/>
              <a:t>Sidang</a:t>
            </a:r>
            <a:r>
              <a:rPr lang="en-US" sz="2400" dirty="0" smtClean="0"/>
              <a:t> </a:t>
            </a:r>
            <a:r>
              <a:rPr lang="en-US" sz="2400" dirty="0" err="1" smtClean="0"/>
              <a:t>dipimpin</a:t>
            </a:r>
            <a:r>
              <a:rPr lang="en-US" sz="2400" dirty="0" smtClean="0"/>
              <a:t> </a:t>
            </a:r>
            <a:r>
              <a:rPr lang="en-US" sz="2400" dirty="0" err="1" smtClean="0"/>
              <a:t>oleh</a:t>
            </a:r>
            <a:r>
              <a:rPr lang="en-US" sz="2400" dirty="0" smtClean="0"/>
              <a:t> </a:t>
            </a:r>
            <a:r>
              <a:rPr lang="en-US" sz="2400" dirty="0" err="1" smtClean="0"/>
              <a:t>Bhikk</a:t>
            </a:r>
            <a:r>
              <a:rPr lang="en-US" sz="2400" dirty="0" smtClean="0"/>
              <a:t> </a:t>
            </a:r>
            <a:r>
              <a:rPr lang="en-US" sz="2400" dirty="0" err="1" smtClean="0"/>
              <a:t>hu</a:t>
            </a:r>
            <a:r>
              <a:rPr lang="en-US" sz="2400" dirty="0" smtClean="0"/>
              <a:t> </a:t>
            </a:r>
            <a:r>
              <a:rPr lang="en-US" sz="2400" dirty="0" err="1" smtClean="0"/>
              <a:t>Mogaliputta</a:t>
            </a:r>
            <a:r>
              <a:rPr lang="en-US" sz="2400" dirty="0" smtClean="0"/>
              <a:t> </a:t>
            </a:r>
            <a:r>
              <a:rPr lang="en-US" sz="2400" dirty="0" err="1" smtClean="0"/>
              <a:t>Tissa</a:t>
            </a:r>
            <a:r>
              <a:rPr lang="en-US" sz="2400" dirty="0" smtClean="0"/>
              <a:t> </a:t>
            </a:r>
            <a:r>
              <a:rPr lang="en-US" sz="2400" dirty="0" err="1" smtClean="0"/>
              <a:t>dan</a:t>
            </a:r>
            <a:r>
              <a:rPr lang="en-US" sz="2400" dirty="0" smtClean="0"/>
              <a:t> </a:t>
            </a:r>
            <a:r>
              <a:rPr lang="en-US" sz="2400" dirty="0" err="1" smtClean="0"/>
              <a:t>dihadiri</a:t>
            </a:r>
            <a:r>
              <a:rPr lang="en-US" sz="2400" dirty="0" smtClean="0"/>
              <a:t> </a:t>
            </a:r>
            <a:r>
              <a:rPr lang="en-US" sz="2400" dirty="0" err="1" smtClean="0"/>
              <a:t>oleh</a:t>
            </a:r>
            <a:r>
              <a:rPr lang="en-US" sz="2400" dirty="0" smtClean="0"/>
              <a:t> 1000 </a:t>
            </a:r>
            <a:r>
              <a:rPr lang="en-US" sz="2400" dirty="0" err="1" smtClean="0"/>
              <a:t>arahat</a:t>
            </a:r>
            <a:r>
              <a:rPr lang="en-US" sz="2400" dirty="0" smtClean="0"/>
              <a:t>.</a:t>
            </a:r>
            <a:r>
              <a:rPr lang="id-ID" sz="2400" dirty="0" smtClean="0"/>
              <a:t/>
            </a:r>
            <a:br>
              <a:rPr lang="id-ID" sz="2400" dirty="0" smtClean="0"/>
            </a:br>
            <a:r>
              <a:rPr lang="en-US" sz="2400" dirty="0" err="1" smtClean="0"/>
              <a:t>Diadakan</a:t>
            </a:r>
            <a:r>
              <a:rPr lang="en-US" sz="2400" dirty="0" smtClean="0"/>
              <a:t> </a:t>
            </a:r>
            <a:r>
              <a:rPr lang="en-US" sz="2400" dirty="0" err="1" smtClean="0"/>
              <a:t>lebih</a:t>
            </a:r>
            <a:r>
              <a:rPr lang="en-US" sz="2400" dirty="0" smtClean="0"/>
              <a:t> </a:t>
            </a:r>
            <a:r>
              <a:rPr lang="en-US" sz="2400" dirty="0" err="1" smtClean="0"/>
              <a:t>kurang</a:t>
            </a:r>
            <a:r>
              <a:rPr lang="en-US" sz="2400" dirty="0" smtClean="0"/>
              <a:t> 230 </a:t>
            </a:r>
            <a:r>
              <a:rPr lang="en-US" sz="2400" dirty="0" err="1" smtClean="0"/>
              <a:t>tahun</a:t>
            </a:r>
            <a:r>
              <a:rPr lang="en-US" sz="2400" dirty="0" smtClean="0"/>
              <a:t> </a:t>
            </a:r>
            <a:r>
              <a:rPr lang="en-US" sz="2400" dirty="0" err="1" smtClean="0"/>
              <a:t>setelah</a:t>
            </a:r>
            <a:r>
              <a:rPr lang="en-US" sz="2400" dirty="0" smtClean="0"/>
              <a:t> </a:t>
            </a:r>
            <a:r>
              <a:rPr lang="en-US" sz="2400" dirty="0" err="1" smtClean="0"/>
              <a:t>sidang</a:t>
            </a:r>
            <a:r>
              <a:rPr lang="en-US" sz="2400" dirty="0" smtClean="0"/>
              <a:t> </a:t>
            </a:r>
            <a:r>
              <a:rPr lang="en-US" sz="2400" dirty="0" err="1" smtClean="0"/>
              <a:t>pertama</a:t>
            </a:r>
            <a:r>
              <a:rPr lang="en-US" sz="2400" dirty="0" smtClean="0"/>
              <a:t> </a:t>
            </a:r>
            <a:r>
              <a:rPr lang="en-US" sz="2400" dirty="0" err="1" smtClean="0"/>
              <a:t>dan</a:t>
            </a:r>
            <a:r>
              <a:rPr lang="en-US" sz="2400" dirty="0" smtClean="0"/>
              <a:t> </a:t>
            </a:r>
            <a:r>
              <a:rPr lang="en-US" sz="2400" dirty="0" err="1" smtClean="0"/>
              <a:t>berlangsung</a:t>
            </a:r>
            <a:r>
              <a:rPr lang="en-US" sz="2400" dirty="0" smtClean="0"/>
              <a:t> </a:t>
            </a:r>
            <a:r>
              <a:rPr lang="en-US" sz="2400" dirty="0" err="1" smtClean="0"/>
              <a:t>selama</a:t>
            </a:r>
            <a:r>
              <a:rPr lang="en-US" sz="2400" dirty="0" smtClean="0"/>
              <a:t> 9 </a:t>
            </a:r>
            <a:r>
              <a:rPr lang="en-US" sz="2400" dirty="0" err="1" smtClean="0"/>
              <a:t>bulan</a:t>
            </a:r>
            <a:r>
              <a:rPr lang="en-US" sz="2400" dirty="0" smtClean="0"/>
              <a:t> di </a:t>
            </a:r>
            <a:r>
              <a:rPr lang="en-US" sz="2400" dirty="0" err="1" smtClean="0"/>
              <a:t>Vihara</a:t>
            </a:r>
            <a:r>
              <a:rPr lang="en-US" sz="2400" dirty="0" smtClean="0"/>
              <a:t> </a:t>
            </a:r>
            <a:r>
              <a:rPr lang="en-US" sz="2400" dirty="0" err="1" smtClean="0"/>
              <a:t>Asokarama</a:t>
            </a:r>
            <a:r>
              <a:rPr lang="en-US" sz="2400" dirty="0" smtClean="0"/>
              <a:t> di </a:t>
            </a:r>
            <a:r>
              <a:rPr lang="en-US" sz="2400" dirty="0" err="1" smtClean="0"/>
              <a:t>Pataliputta</a:t>
            </a:r>
            <a:r>
              <a:rPr lang="en-US" sz="2400" dirty="0" smtClean="0"/>
              <a:t> </a:t>
            </a:r>
            <a:r>
              <a:rPr lang="en-US" sz="2400" dirty="0" err="1" smtClean="0"/>
              <a:t>dengan</a:t>
            </a:r>
            <a:r>
              <a:rPr lang="en-US" sz="2400" dirty="0" smtClean="0"/>
              <a:t> </a:t>
            </a:r>
            <a:r>
              <a:rPr lang="en-US" sz="2400" dirty="0" err="1" smtClean="0"/>
              <a:t>disponsori</a:t>
            </a:r>
            <a:r>
              <a:rPr lang="en-US" sz="2400" dirty="0" smtClean="0"/>
              <a:t> </a:t>
            </a:r>
            <a:r>
              <a:rPr lang="en-US" sz="2400" dirty="0" err="1" smtClean="0"/>
              <a:t>oleh</a:t>
            </a:r>
            <a:r>
              <a:rPr lang="en-US" sz="2400" dirty="0" smtClean="0"/>
              <a:t> Raja </a:t>
            </a:r>
            <a:r>
              <a:rPr lang="en-US" sz="2400" dirty="0" err="1" smtClean="0"/>
              <a:t>Asok</a:t>
            </a:r>
            <a:r>
              <a:rPr lang="en-US" sz="2400" dirty="0" smtClean="0"/>
              <a:t> a.</a:t>
            </a:r>
            <a:r>
              <a:rPr lang="id-ID" sz="2400" dirty="0" smtClean="0"/>
              <a:t/>
            </a:r>
            <a:br>
              <a:rPr lang="id-ID" sz="2400" dirty="0" smtClean="0"/>
            </a:br>
            <a:r>
              <a:rPr lang="en-US" sz="2400" dirty="0" err="1" smtClean="0"/>
              <a:t>Tujuan</a:t>
            </a:r>
            <a:r>
              <a:rPr lang="en-US" sz="2400" dirty="0" smtClean="0"/>
              <a:t> </a:t>
            </a:r>
            <a:r>
              <a:rPr lang="en-US" sz="2400" dirty="0" err="1" smtClean="0"/>
              <a:t>sidang</a:t>
            </a:r>
            <a:r>
              <a:rPr lang="en-US" sz="2400" dirty="0" smtClean="0"/>
              <a:t> </a:t>
            </a:r>
            <a:r>
              <a:rPr lang="en-US" sz="2400" dirty="0" err="1" smtClean="0"/>
              <a:t>adalah</a:t>
            </a:r>
            <a:r>
              <a:rPr lang="en-US" sz="2400" dirty="0" smtClean="0"/>
              <a:t> </a:t>
            </a:r>
            <a:r>
              <a:rPr lang="en-US" sz="2400" dirty="0" err="1" smtClean="0"/>
              <a:t>untuk</a:t>
            </a:r>
            <a:r>
              <a:rPr lang="en-US" sz="2400" dirty="0" smtClean="0"/>
              <a:t> </a:t>
            </a:r>
            <a:r>
              <a:rPr lang="en-US" sz="2400" dirty="0" err="1" smtClean="0"/>
              <a:t>melindungi</a:t>
            </a:r>
            <a:r>
              <a:rPr lang="en-US" sz="2400" dirty="0" smtClean="0"/>
              <a:t> </a:t>
            </a:r>
            <a:r>
              <a:rPr lang="en-US" sz="2400" dirty="0" err="1" smtClean="0"/>
              <a:t>kemur</a:t>
            </a:r>
            <a:r>
              <a:rPr lang="en-US" sz="2400" dirty="0" smtClean="0"/>
              <a:t> </a:t>
            </a:r>
            <a:r>
              <a:rPr lang="en-US" sz="2400" dirty="0" err="1" smtClean="0"/>
              <a:t>nian</a:t>
            </a:r>
            <a:r>
              <a:rPr lang="en-US" sz="2400" dirty="0" smtClean="0"/>
              <a:t> </a:t>
            </a:r>
            <a:r>
              <a:rPr lang="en-US" sz="2400" dirty="0" err="1" smtClean="0"/>
              <a:t>ajaran</a:t>
            </a:r>
            <a:r>
              <a:rPr lang="en-US" sz="2400" dirty="0" smtClean="0"/>
              <a:t>. </a:t>
            </a:r>
            <a:r>
              <a:rPr lang="en-US" sz="2400" dirty="0" err="1" smtClean="0"/>
              <a:t>Diulang</a:t>
            </a:r>
            <a:r>
              <a:rPr lang="en-US" sz="2400" dirty="0" smtClean="0"/>
              <a:t> ajar an </a:t>
            </a:r>
            <a:r>
              <a:rPr lang="en-US" sz="2400" i="1" dirty="0" err="1" smtClean="0"/>
              <a:t>Abhidhamm</a:t>
            </a:r>
            <a:r>
              <a:rPr lang="en-US" sz="2400" dirty="0" err="1" smtClean="0"/>
              <a:t>a</a:t>
            </a:r>
            <a:r>
              <a:rPr lang="en-US" sz="2400" dirty="0" smtClean="0"/>
              <a:t> </a:t>
            </a:r>
            <a:r>
              <a:rPr lang="en-US" sz="2400" dirty="0" err="1" smtClean="0"/>
              <a:t>sehingga</a:t>
            </a:r>
            <a:r>
              <a:rPr lang="en-US" sz="2400" dirty="0" smtClean="0"/>
              <a:t> </a:t>
            </a:r>
            <a:r>
              <a:rPr lang="en-US" sz="2400" dirty="0" err="1" smtClean="0"/>
              <a:t>lengk</a:t>
            </a:r>
            <a:r>
              <a:rPr lang="en-US" sz="2400" dirty="0" smtClean="0"/>
              <a:t> </a:t>
            </a:r>
            <a:r>
              <a:rPr lang="en-US" sz="2400" dirty="0" err="1" smtClean="0"/>
              <a:t>ap</a:t>
            </a:r>
            <a:r>
              <a:rPr lang="en-US" sz="2400" dirty="0" smtClean="0"/>
              <a:t> </a:t>
            </a:r>
            <a:r>
              <a:rPr lang="en-US" sz="2400" dirty="0" err="1" smtClean="0"/>
              <a:t>Tipitaka</a:t>
            </a:r>
            <a:r>
              <a:rPr lang="en-US" sz="2400" dirty="0" smtClean="0"/>
              <a:t>.</a:t>
            </a:r>
            <a:r>
              <a:rPr lang="id-ID" sz="1400" dirty="0" smtClean="0"/>
              <a:t/>
            </a:r>
            <a:br>
              <a:rPr lang="id-ID" sz="1400" dirty="0" smtClean="0"/>
            </a:br>
            <a:endParaRPr lang="id-ID" sz="1800" dirty="0"/>
          </a:p>
        </p:txBody>
      </p:sp>
      <p:sp>
        <p:nvSpPr>
          <p:cNvPr id="3" name="Subtitle 2"/>
          <p:cNvSpPr>
            <a:spLocks noGrp="1"/>
          </p:cNvSpPr>
          <p:nvPr>
            <p:ph type="subTitle" idx="1"/>
          </p:nvPr>
        </p:nvSpPr>
        <p:spPr>
          <a:xfrm>
            <a:off x="611560" y="3789040"/>
            <a:ext cx="7920880" cy="2520280"/>
          </a:xfrm>
        </p:spPr>
        <p:txBody>
          <a:bodyPr>
            <a:normAutofit fontScale="70000" lnSpcReduction="20000"/>
          </a:bodyPr>
          <a:lstStyle/>
          <a:p>
            <a:pPr algn="l"/>
            <a:r>
              <a:rPr lang="en-US" sz="2400" dirty="0" smtClean="0">
                <a:solidFill>
                  <a:schemeClr val="tx1"/>
                </a:solidFill>
              </a:rPr>
              <a:t>4. </a:t>
            </a:r>
            <a:r>
              <a:rPr lang="en-US" sz="2400" dirty="0" err="1" smtClean="0">
                <a:solidFill>
                  <a:schemeClr val="tx1"/>
                </a:solidFill>
              </a:rPr>
              <a:t>Konsili</a:t>
            </a:r>
            <a:r>
              <a:rPr lang="en-US" sz="2400" dirty="0" smtClean="0">
                <a:solidFill>
                  <a:schemeClr val="tx1"/>
                </a:solidFill>
              </a:rPr>
              <a:t> IV</a:t>
            </a:r>
            <a:endParaRPr lang="id-ID" sz="2400" dirty="0" smtClean="0">
              <a:solidFill>
                <a:schemeClr val="tx1"/>
              </a:solidFill>
            </a:endParaRPr>
          </a:p>
          <a:p>
            <a:pPr algn="l"/>
            <a:r>
              <a:rPr lang="en-US" sz="2400" dirty="0" smtClean="0">
                <a:solidFill>
                  <a:schemeClr val="tx1"/>
                </a:solidFill>
              </a:rPr>
              <a:t> </a:t>
            </a:r>
            <a:endParaRPr lang="id-ID" sz="2400" dirty="0" smtClean="0">
              <a:solidFill>
                <a:schemeClr val="tx1"/>
              </a:solidFill>
            </a:endParaRPr>
          </a:p>
          <a:p>
            <a:pPr algn="l"/>
            <a:r>
              <a:rPr lang="en-US" sz="2400" dirty="0" err="1" smtClean="0">
                <a:solidFill>
                  <a:schemeClr val="tx1"/>
                </a:solidFill>
              </a:rPr>
              <a:t>Dipimpin</a:t>
            </a:r>
            <a:r>
              <a:rPr lang="en-US" sz="2400" dirty="0" smtClean="0">
                <a:solidFill>
                  <a:schemeClr val="tx1"/>
                </a:solidFill>
              </a:rPr>
              <a:t> </a:t>
            </a:r>
            <a:r>
              <a:rPr lang="en-US" sz="2400" dirty="0" err="1" smtClean="0">
                <a:solidFill>
                  <a:schemeClr val="tx1"/>
                </a:solidFill>
              </a:rPr>
              <a:t>oleh</a:t>
            </a:r>
            <a:r>
              <a:rPr lang="en-US" sz="2400" dirty="0" smtClean="0">
                <a:solidFill>
                  <a:schemeClr val="tx1"/>
                </a:solidFill>
              </a:rPr>
              <a:t> </a:t>
            </a:r>
            <a:r>
              <a:rPr lang="en-US" sz="2400" dirty="0" err="1" smtClean="0">
                <a:solidFill>
                  <a:schemeClr val="tx1"/>
                </a:solidFill>
              </a:rPr>
              <a:t>Bhikkhu</a:t>
            </a:r>
            <a:r>
              <a:rPr lang="en-US" sz="2400" dirty="0" smtClean="0">
                <a:solidFill>
                  <a:schemeClr val="tx1"/>
                </a:solidFill>
              </a:rPr>
              <a:t> </a:t>
            </a:r>
            <a:r>
              <a:rPr lang="en-US" sz="2400" dirty="0" err="1" smtClean="0">
                <a:solidFill>
                  <a:schemeClr val="tx1"/>
                </a:solidFill>
              </a:rPr>
              <a:t>Rakkhita</a:t>
            </a:r>
            <a:r>
              <a:rPr lang="en-US" sz="2400" dirty="0" smtClean="0">
                <a:solidFill>
                  <a:schemeClr val="tx1"/>
                </a:solidFill>
              </a:rPr>
              <a:t> </a:t>
            </a:r>
            <a:r>
              <a:rPr lang="en-US" sz="2400" dirty="0" err="1" smtClean="0">
                <a:solidFill>
                  <a:schemeClr val="tx1"/>
                </a:solidFill>
              </a:rPr>
              <a:t>Mahathera</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dihadir</a:t>
            </a:r>
            <a:r>
              <a:rPr lang="en-US" sz="2400" dirty="0" smtClean="0">
                <a:solidFill>
                  <a:schemeClr val="tx1"/>
                </a:solidFill>
              </a:rPr>
              <a:t> i </a:t>
            </a:r>
            <a:r>
              <a:rPr lang="en-US" sz="2400" dirty="0" err="1" smtClean="0">
                <a:solidFill>
                  <a:schemeClr val="tx1"/>
                </a:solidFill>
              </a:rPr>
              <a:t>oleh</a:t>
            </a:r>
            <a:r>
              <a:rPr lang="en-US" sz="2400" dirty="0" smtClean="0">
                <a:solidFill>
                  <a:schemeClr val="tx1"/>
                </a:solidFill>
              </a:rPr>
              <a:t> 500 </a:t>
            </a:r>
            <a:r>
              <a:rPr lang="en-US" sz="2400" dirty="0" err="1" smtClean="0">
                <a:solidFill>
                  <a:schemeClr val="tx1"/>
                </a:solidFill>
              </a:rPr>
              <a:t>bhik</a:t>
            </a:r>
            <a:r>
              <a:rPr lang="en-US" sz="2400" dirty="0" smtClean="0">
                <a:solidFill>
                  <a:schemeClr val="tx1"/>
                </a:solidFill>
              </a:rPr>
              <a:t> </a:t>
            </a:r>
            <a:r>
              <a:rPr lang="en-US" sz="2400" dirty="0" err="1" smtClean="0">
                <a:solidFill>
                  <a:schemeClr val="tx1"/>
                </a:solidFill>
              </a:rPr>
              <a:t>khu</a:t>
            </a:r>
            <a:r>
              <a:rPr lang="en-US" sz="2400" dirty="0" smtClean="0">
                <a:solidFill>
                  <a:schemeClr val="tx1"/>
                </a:solidFill>
              </a:rPr>
              <a:t>.</a:t>
            </a:r>
            <a:endParaRPr lang="id-ID" sz="2400" dirty="0" smtClean="0">
              <a:solidFill>
                <a:schemeClr val="tx1"/>
              </a:solidFill>
            </a:endParaRPr>
          </a:p>
          <a:p>
            <a:pPr algn="l"/>
            <a:r>
              <a:rPr lang="en-US" sz="2400" dirty="0" smtClean="0">
                <a:solidFill>
                  <a:schemeClr val="tx1"/>
                </a:solidFill>
              </a:rPr>
              <a:t> </a:t>
            </a:r>
            <a:endParaRPr lang="id-ID" sz="2400" dirty="0" smtClean="0">
              <a:solidFill>
                <a:schemeClr val="tx1"/>
              </a:solidFill>
            </a:endParaRPr>
          </a:p>
          <a:p>
            <a:pPr algn="l"/>
            <a:r>
              <a:rPr lang="en-US" sz="2400" dirty="0" err="1" smtClean="0">
                <a:solidFill>
                  <a:schemeClr val="tx1"/>
                </a:solidFill>
              </a:rPr>
              <a:t>Diadakan</a:t>
            </a:r>
            <a:r>
              <a:rPr lang="en-US" sz="2400" dirty="0" smtClean="0">
                <a:solidFill>
                  <a:schemeClr val="tx1"/>
                </a:solidFill>
              </a:rPr>
              <a:t> </a:t>
            </a:r>
            <a:r>
              <a:rPr lang="en-US" sz="2400" dirty="0" err="1" smtClean="0">
                <a:solidFill>
                  <a:schemeClr val="tx1"/>
                </a:solidFill>
              </a:rPr>
              <a:t>lebih</a:t>
            </a:r>
            <a:r>
              <a:rPr lang="en-US" sz="2400" dirty="0" smtClean="0">
                <a:solidFill>
                  <a:schemeClr val="tx1"/>
                </a:solidFill>
              </a:rPr>
              <a:t> </a:t>
            </a:r>
            <a:r>
              <a:rPr lang="en-US" sz="2400" dirty="0" err="1" smtClean="0">
                <a:solidFill>
                  <a:schemeClr val="tx1"/>
                </a:solidFill>
              </a:rPr>
              <a:t>kurang</a:t>
            </a:r>
            <a:r>
              <a:rPr lang="en-US" sz="2400" dirty="0" smtClean="0">
                <a:solidFill>
                  <a:schemeClr val="tx1"/>
                </a:solidFill>
              </a:rPr>
              <a:t> 450 </a:t>
            </a:r>
            <a:r>
              <a:rPr lang="en-US" sz="2400" dirty="0" err="1" smtClean="0">
                <a:solidFill>
                  <a:schemeClr val="tx1"/>
                </a:solidFill>
              </a:rPr>
              <a:t>tahun</a:t>
            </a:r>
            <a:r>
              <a:rPr lang="en-US" sz="2400" dirty="0" smtClean="0">
                <a:solidFill>
                  <a:schemeClr val="tx1"/>
                </a:solidFill>
              </a:rPr>
              <a:t> </a:t>
            </a:r>
            <a:r>
              <a:rPr lang="en-US" sz="2400" dirty="0" err="1" smtClean="0">
                <a:solidFill>
                  <a:schemeClr val="tx1"/>
                </a:solidFill>
              </a:rPr>
              <a:t>setelah</a:t>
            </a:r>
            <a:r>
              <a:rPr lang="en-US" sz="2400" dirty="0" smtClean="0">
                <a:solidFill>
                  <a:schemeClr val="tx1"/>
                </a:solidFill>
              </a:rPr>
              <a:t> </a:t>
            </a:r>
            <a:r>
              <a:rPr lang="en-US" sz="2400" dirty="0" err="1" smtClean="0">
                <a:solidFill>
                  <a:schemeClr val="tx1"/>
                </a:solidFill>
              </a:rPr>
              <a:t>sidang</a:t>
            </a:r>
            <a:r>
              <a:rPr lang="en-US" sz="2400" dirty="0" smtClean="0">
                <a:solidFill>
                  <a:schemeClr val="tx1"/>
                </a:solidFill>
              </a:rPr>
              <a:t> </a:t>
            </a:r>
            <a:r>
              <a:rPr lang="en-US" sz="2400" dirty="0" err="1" smtClean="0">
                <a:solidFill>
                  <a:schemeClr val="tx1"/>
                </a:solidFill>
              </a:rPr>
              <a:t>pertama</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berlangsung</a:t>
            </a:r>
            <a:r>
              <a:rPr lang="en-US" sz="2400" dirty="0" smtClean="0">
                <a:solidFill>
                  <a:schemeClr val="tx1"/>
                </a:solidFill>
              </a:rPr>
              <a:t> </a:t>
            </a:r>
            <a:r>
              <a:rPr lang="en-US" sz="2400" dirty="0" err="1" smtClean="0">
                <a:solidFill>
                  <a:schemeClr val="tx1"/>
                </a:solidFill>
              </a:rPr>
              <a:t>selama</a:t>
            </a:r>
            <a:r>
              <a:rPr lang="en-US" sz="2400" dirty="0" smtClean="0">
                <a:solidFill>
                  <a:schemeClr val="tx1"/>
                </a:solidFill>
              </a:rPr>
              <a:t> 1 </a:t>
            </a:r>
            <a:r>
              <a:rPr lang="en-US" sz="2400" dirty="0" err="1" smtClean="0">
                <a:solidFill>
                  <a:schemeClr val="tx1"/>
                </a:solidFill>
              </a:rPr>
              <a:t>tahun</a:t>
            </a:r>
            <a:r>
              <a:rPr lang="en-US" sz="2400" dirty="0" smtClean="0">
                <a:solidFill>
                  <a:schemeClr val="tx1"/>
                </a:solidFill>
              </a:rPr>
              <a:t> di </a:t>
            </a:r>
            <a:r>
              <a:rPr lang="en-US" sz="2400" dirty="0" err="1" smtClean="0">
                <a:solidFill>
                  <a:schemeClr val="tx1"/>
                </a:solidFill>
              </a:rPr>
              <a:t>Vihara</a:t>
            </a:r>
            <a:r>
              <a:rPr lang="en-US" sz="2400" dirty="0" smtClean="0">
                <a:solidFill>
                  <a:schemeClr val="tx1"/>
                </a:solidFill>
              </a:rPr>
              <a:t> </a:t>
            </a:r>
            <a:r>
              <a:rPr lang="en-US" sz="2400" dirty="0" err="1" smtClean="0">
                <a:solidFill>
                  <a:schemeClr val="tx1"/>
                </a:solidFill>
              </a:rPr>
              <a:t>Alok</a:t>
            </a:r>
            <a:r>
              <a:rPr lang="en-US" sz="2400" dirty="0" smtClean="0">
                <a:solidFill>
                  <a:schemeClr val="tx1"/>
                </a:solidFill>
              </a:rPr>
              <a:t> a Sri L </a:t>
            </a:r>
            <a:r>
              <a:rPr lang="en-US" sz="2400" dirty="0" err="1" smtClean="0">
                <a:solidFill>
                  <a:schemeClr val="tx1"/>
                </a:solidFill>
              </a:rPr>
              <a:t>angka</a:t>
            </a:r>
            <a:r>
              <a:rPr lang="en-US" sz="2400" dirty="0" smtClean="0">
                <a:solidFill>
                  <a:schemeClr val="tx1"/>
                </a:solidFill>
              </a:rPr>
              <a:t> </a:t>
            </a:r>
            <a:r>
              <a:rPr lang="en-US" sz="2400" dirty="0" err="1" smtClean="0">
                <a:solidFill>
                  <a:schemeClr val="tx1"/>
                </a:solidFill>
              </a:rPr>
              <a:t>pada</a:t>
            </a:r>
            <a:r>
              <a:rPr lang="en-US" sz="2400" dirty="0" smtClean="0">
                <a:solidFill>
                  <a:schemeClr val="tx1"/>
                </a:solidFill>
              </a:rPr>
              <a:t> </a:t>
            </a:r>
            <a:r>
              <a:rPr lang="en-US" sz="2400" dirty="0" err="1" smtClean="0">
                <a:solidFill>
                  <a:schemeClr val="tx1"/>
                </a:solidFill>
              </a:rPr>
              <a:t>masa</a:t>
            </a:r>
            <a:r>
              <a:rPr lang="en-US" sz="2400" dirty="0" smtClean="0">
                <a:solidFill>
                  <a:schemeClr val="tx1"/>
                </a:solidFill>
              </a:rPr>
              <a:t> Raja </a:t>
            </a:r>
            <a:r>
              <a:rPr lang="en-US" sz="2400" dirty="0" err="1" smtClean="0">
                <a:solidFill>
                  <a:schemeClr val="tx1"/>
                </a:solidFill>
              </a:rPr>
              <a:t>Vattagamani</a:t>
            </a:r>
            <a:r>
              <a:rPr lang="en-US" sz="2400" dirty="0" smtClean="0">
                <a:solidFill>
                  <a:schemeClr val="tx1"/>
                </a:solidFill>
              </a:rPr>
              <a:t> </a:t>
            </a:r>
            <a:r>
              <a:rPr lang="en-US" sz="2400" dirty="0" err="1" smtClean="0">
                <a:solidFill>
                  <a:schemeClr val="tx1"/>
                </a:solidFill>
              </a:rPr>
              <a:t>Abhaya</a:t>
            </a:r>
            <a:r>
              <a:rPr lang="en-US" sz="2400" dirty="0" smtClean="0">
                <a:solidFill>
                  <a:schemeClr val="tx1"/>
                </a:solidFill>
              </a:rPr>
              <a:t>.</a:t>
            </a:r>
            <a:endParaRPr lang="id-ID" sz="2400" dirty="0" smtClean="0">
              <a:solidFill>
                <a:schemeClr val="tx1"/>
              </a:solidFill>
            </a:endParaRPr>
          </a:p>
          <a:p>
            <a:pPr algn="l"/>
            <a:r>
              <a:rPr lang="en-US" sz="2400" dirty="0" smtClean="0">
                <a:solidFill>
                  <a:schemeClr val="tx1"/>
                </a:solidFill>
              </a:rPr>
              <a:t> </a:t>
            </a:r>
            <a:endParaRPr lang="id-ID" sz="2400" dirty="0" smtClean="0">
              <a:solidFill>
                <a:schemeClr val="tx1"/>
              </a:solidFill>
            </a:endParaRPr>
          </a:p>
          <a:p>
            <a:pPr algn="l"/>
            <a:r>
              <a:rPr lang="en-US" sz="2400" dirty="0" err="1" smtClean="0">
                <a:solidFill>
                  <a:schemeClr val="tx1"/>
                </a:solidFill>
              </a:rPr>
              <a:t>Tipitaka</a:t>
            </a:r>
            <a:r>
              <a:rPr lang="en-US" sz="2400" dirty="0" smtClean="0">
                <a:solidFill>
                  <a:schemeClr val="tx1"/>
                </a:solidFill>
              </a:rPr>
              <a:t> </a:t>
            </a:r>
            <a:r>
              <a:rPr lang="en-US" sz="2400" dirty="0" err="1" smtClean="0">
                <a:solidFill>
                  <a:schemeClr val="tx1"/>
                </a:solidFill>
              </a:rPr>
              <a:t>untuk</a:t>
            </a:r>
            <a:r>
              <a:rPr lang="en-US" sz="2400" dirty="0" smtClean="0">
                <a:solidFill>
                  <a:schemeClr val="tx1"/>
                </a:solidFill>
              </a:rPr>
              <a:t> </a:t>
            </a:r>
            <a:r>
              <a:rPr lang="en-US" sz="2400" dirty="0" err="1" smtClean="0">
                <a:solidFill>
                  <a:schemeClr val="tx1"/>
                </a:solidFill>
              </a:rPr>
              <a:t>pertama</a:t>
            </a:r>
            <a:r>
              <a:rPr lang="en-US" sz="2400" dirty="0" smtClean="0">
                <a:solidFill>
                  <a:schemeClr val="tx1"/>
                </a:solidFill>
              </a:rPr>
              <a:t> </a:t>
            </a:r>
            <a:r>
              <a:rPr lang="en-US" sz="2400" dirty="0" err="1" smtClean="0">
                <a:solidFill>
                  <a:schemeClr val="tx1"/>
                </a:solidFill>
              </a:rPr>
              <a:t>kalinya</a:t>
            </a:r>
            <a:r>
              <a:rPr lang="en-US" sz="2400" dirty="0" smtClean="0">
                <a:solidFill>
                  <a:schemeClr val="tx1"/>
                </a:solidFill>
              </a:rPr>
              <a:t> </a:t>
            </a:r>
            <a:r>
              <a:rPr lang="en-US" sz="2400" dirty="0" err="1" smtClean="0">
                <a:solidFill>
                  <a:schemeClr val="tx1"/>
                </a:solidFill>
              </a:rPr>
              <a:t>disalin</a:t>
            </a:r>
            <a:r>
              <a:rPr lang="en-US" sz="2400" dirty="0" smtClean="0">
                <a:solidFill>
                  <a:schemeClr val="tx1"/>
                </a:solidFill>
              </a:rPr>
              <a:t> di </a:t>
            </a:r>
            <a:r>
              <a:rPr lang="en-US" sz="2400" dirty="0" err="1" smtClean="0">
                <a:solidFill>
                  <a:schemeClr val="tx1"/>
                </a:solidFill>
              </a:rPr>
              <a:t>daun</a:t>
            </a:r>
            <a:r>
              <a:rPr lang="en-US" sz="2400" dirty="0" smtClean="0">
                <a:solidFill>
                  <a:schemeClr val="tx1"/>
                </a:solidFill>
              </a:rPr>
              <a:t> </a:t>
            </a:r>
            <a:r>
              <a:rPr lang="en-US" sz="2400" dirty="0" err="1" smtClean="0">
                <a:solidFill>
                  <a:schemeClr val="tx1"/>
                </a:solidFill>
              </a:rPr>
              <a:t>pohon</a:t>
            </a:r>
            <a:r>
              <a:rPr lang="en-US" sz="2400" dirty="0" smtClean="0">
                <a:solidFill>
                  <a:schemeClr val="tx1"/>
                </a:solidFill>
              </a:rPr>
              <a:t> </a:t>
            </a:r>
            <a:r>
              <a:rPr lang="en-US" sz="2400" dirty="0" err="1" smtClean="0">
                <a:solidFill>
                  <a:schemeClr val="tx1"/>
                </a:solidFill>
              </a:rPr>
              <a:t>palem</a:t>
            </a:r>
            <a:r>
              <a:rPr lang="en-US" sz="2400" dirty="0" smtClean="0">
                <a:solidFill>
                  <a:schemeClr val="tx1"/>
                </a:solidFill>
              </a:rPr>
              <a:t>. D </a:t>
            </a:r>
            <a:r>
              <a:rPr lang="en-US" sz="2400" dirty="0" err="1" smtClean="0">
                <a:solidFill>
                  <a:schemeClr val="tx1"/>
                </a:solidFill>
              </a:rPr>
              <a:t>emikianlah</a:t>
            </a:r>
            <a:r>
              <a:rPr lang="en-US" sz="2400" dirty="0" smtClean="0">
                <a:solidFill>
                  <a:schemeClr val="tx1"/>
                </a:solidFill>
              </a:rPr>
              <a:t>, </a:t>
            </a:r>
            <a:r>
              <a:rPr lang="en-US" sz="2400" dirty="0" err="1" smtClean="0">
                <a:solidFill>
                  <a:schemeClr val="tx1"/>
                </a:solidFill>
              </a:rPr>
              <a:t>ajaran</a:t>
            </a:r>
            <a:r>
              <a:rPr lang="en-US" sz="2400" dirty="0" smtClean="0">
                <a:solidFill>
                  <a:schemeClr val="tx1"/>
                </a:solidFill>
              </a:rPr>
              <a:t> Buddha y </a:t>
            </a:r>
            <a:r>
              <a:rPr lang="en-US" sz="2400" dirty="0" err="1" smtClean="0">
                <a:solidFill>
                  <a:schemeClr val="tx1"/>
                </a:solidFill>
              </a:rPr>
              <a:t>ang</a:t>
            </a:r>
            <a:r>
              <a:rPr lang="en-US" sz="2400" dirty="0" smtClean="0">
                <a:solidFill>
                  <a:schemeClr val="tx1"/>
                </a:solidFill>
              </a:rPr>
              <a:t>  </a:t>
            </a:r>
            <a:r>
              <a:rPr lang="en-US" sz="2400" dirty="0" err="1" smtClean="0">
                <a:solidFill>
                  <a:schemeClr val="tx1"/>
                </a:solidFill>
              </a:rPr>
              <a:t>selama</a:t>
            </a:r>
            <a:r>
              <a:rPr lang="en-US" sz="2400" dirty="0" smtClean="0">
                <a:solidFill>
                  <a:schemeClr val="tx1"/>
                </a:solidFill>
              </a:rPr>
              <a:t>  </a:t>
            </a:r>
            <a:r>
              <a:rPr lang="en-US" sz="2400" dirty="0" err="1" smtClean="0">
                <a:solidFill>
                  <a:schemeClr val="tx1"/>
                </a:solidFill>
              </a:rPr>
              <a:t>ini</a:t>
            </a:r>
            <a:r>
              <a:rPr lang="en-US" sz="2400" dirty="0" smtClean="0">
                <a:solidFill>
                  <a:schemeClr val="tx1"/>
                </a:solidFill>
              </a:rPr>
              <a:t>  </a:t>
            </a:r>
            <a:r>
              <a:rPr lang="en-US" sz="2400" dirty="0" err="1" smtClean="0">
                <a:solidFill>
                  <a:schemeClr val="tx1"/>
                </a:solidFill>
              </a:rPr>
              <a:t>diturunkan</a:t>
            </a:r>
            <a:r>
              <a:rPr lang="en-US" sz="2400" dirty="0" smtClean="0">
                <a:solidFill>
                  <a:schemeClr val="tx1"/>
                </a:solidFill>
              </a:rPr>
              <a:t> </a:t>
            </a:r>
            <a:r>
              <a:rPr lang="en-US" sz="2400" dirty="0" err="1" smtClean="0">
                <a:solidFill>
                  <a:schemeClr val="tx1"/>
                </a:solidFill>
              </a:rPr>
              <a:t>secara</a:t>
            </a:r>
            <a:r>
              <a:rPr lang="en-US" sz="2400" dirty="0" smtClean="0">
                <a:solidFill>
                  <a:schemeClr val="tx1"/>
                </a:solidFill>
              </a:rPr>
              <a:t> </a:t>
            </a:r>
            <a:r>
              <a:rPr lang="en-US" sz="2400" dirty="0" err="1" smtClean="0">
                <a:solidFill>
                  <a:schemeClr val="tx1"/>
                </a:solidFill>
              </a:rPr>
              <a:t>lisan</a:t>
            </a:r>
            <a:r>
              <a:rPr lang="en-US" sz="2400" dirty="0" smtClean="0">
                <a:solidFill>
                  <a:schemeClr val="tx1"/>
                </a:solidFill>
              </a:rPr>
              <a:t>  </a:t>
            </a:r>
            <a:r>
              <a:rPr lang="en-US" sz="2400" dirty="0" err="1" smtClean="0">
                <a:solidFill>
                  <a:schemeClr val="tx1"/>
                </a:solidFill>
              </a:rPr>
              <a:t>akhirny</a:t>
            </a:r>
            <a:r>
              <a:rPr lang="en-US" sz="2400" dirty="0" smtClean="0">
                <a:solidFill>
                  <a:schemeClr val="tx1"/>
                </a:solidFill>
              </a:rPr>
              <a:t> a </a:t>
            </a:r>
            <a:r>
              <a:rPr lang="en-US" sz="2400" dirty="0" err="1" smtClean="0">
                <a:solidFill>
                  <a:schemeClr val="tx1"/>
                </a:solidFill>
              </a:rPr>
              <a:t>dituangkan</a:t>
            </a:r>
            <a:r>
              <a:rPr lang="en-US" sz="2400" dirty="0" smtClean="0">
                <a:solidFill>
                  <a:schemeClr val="tx1"/>
                </a:solidFill>
              </a:rPr>
              <a:t> </a:t>
            </a:r>
            <a:r>
              <a:rPr lang="en-US" sz="2400" dirty="0" err="1" smtClean="0">
                <a:solidFill>
                  <a:schemeClr val="tx1"/>
                </a:solidFill>
              </a:rPr>
              <a:t>ke</a:t>
            </a:r>
            <a:r>
              <a:rPr lang="en-US" sz="2400" dirty="0" smtClean="0">
                <a:solidFill>
                  <a:schemeClr val="tx1"/>
                </a:solidFill>
              </a:rPr>
              <a:t> </a:t>
            </a:r>
            <a:r>
              <a:rPr lang="en-US" sz="2400" dirty="0" err="1" smtClean="0">
                <a:solidFill>
                  <a:schemeClr val="tx1"/>
                </a:solidFill>
              </a:rPr>
              <a:t>dalam</a:t>
            </a:r>
            <a:r>
              <a:rPr lang="en-US" sz="2400" dirty="0" smtClean="0">
                <a:solidFill>
                  <a:schemeClr val="tx1"/>
                </a:solidFill>
              </a:rPr>
              <a:t> </a:t>
            </a:r>
            <a:r>
              <a:rPr lang="en-US" sz="2400" dirty="0" err="1" smtClean="0">
                <a:solidFill>
                  <a:schemeClr val="tx1"/>
                </a:solidFill>
              </a:rPr>
              <a:t>bentuk</a:t>
            </a:r>
            <a:r>
              <a:rPr lang="en-US" sz="2400" dirty="0" smtClean="0">
                <a:solidFill>
                  <a:schemeClr val="tx1"/>
                </a:solidFill>
              </a:rPr>
              <a:t> </a:t>
            </a:r>
            <a:r>
              <a:rPr lang="en-US" sz="2400" dirty="0" err="1" smtClean="0">
                <a:solidFill>
                  <a:schemeClr val="tx1"/>
                </a:solidFill>
              </a:rPr>
              <a:t>tulisan</a:t>
            </a:r>
            <a:r>
              <a:rPr lang="en-US" sz="2400" dirty="0" smtClean="0">
                <a:solidFill>
                  <a:schemeClr val="tx1"/>
                </a:solidFill>
              </a:rPr>
              <a:t>.</a:t>
            </a:r>
            <a:endParaRPr lang="id-ID" sz="2400" dirty="0" smtClean="0">
              <a:solidFill>
                <a:schemeClr val="tx1"/>
              </a:solidFill>
            </a:endParaRPr>
          </a:p>
          <a:p>
            <a:endParaRPr lang="id-ID" sz="2400" dirty="0"/>
          </a:p>
        </p:txBody>
      </p:sp>
    </p:spTree>
    <p:extLst>
      <p:ext uri="{BB962C8B-B14F-4D97-AF65-F5344CB8AC3E}">
        <p14:creationId xmlns:p14="http://schemas.microsoft.com/office/powerpoint/2010/main" val="44540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Ilustrasi</a:t>
            </a:r>
            <a:r>
              <a:rPr lang="en-US" sz="2000" dirty="0"/>
              <a:t> </a:t>
            </a:r>
            <a:r>
              <a:rPr lang="en-US" sz="2000" dirty="0" err="1" smtClean="0"/>
              <a:t>Penu</a:t>
            </a:r>
            <a:r>
              <a:rPr lang="en-US" sz="2000" dirty="0" smtClean="0"/>
              <a:t> </a:t>
            </a:r>
            <a:r>
              <a:rPr lang="en-US" sz="2000" dirty="0" err="1" smtClean="0"/>
              <a:t>lisan</a:t>
            </a:r>
            <a:r>
              <a:rPr lang="en-US" sz="2000" dirty="0" smtClean="0"/>
              <a:t> </a:t>
            </a:r>
            <a:r>
              <a:rPr lang="en-US" sz="2000" dirty="0" err="1" smtClean="0"/>
              <a:t>Tipitaka</a:t>
            </a:r>
            <a:r>
              <a:rPr lang="en-US" sz="2000" dirty="0" smtClean="0"/>
              <a:t> di </a:t>
            </a:r>
            <a:r>
              <a:rPr lang="en-US" sz="2000" dirty="0" err="1" smtClean="0"/>
              <a:t>Daun</a:t>
            </a:r>
            <a:r>
              <a:rPr lang="en-US" sz="2000" dirty="0" smtClean="0"/>
              <a:t> </a:t>
            </a:r>
            <a:r>
              <a:rPr lang="en-US" sz="2000" dirty="0"/>
              <a:t>L </a:t>
            </a:r>
            <a:r>
              <a:rPr lang="en-US" sz="2000" dirty="0" err="1" smtClean="0"/>
              <a:t>onta</a:t>
            </a:r>
            <a:r>
              <a:rPr lang="id-ID" sz="2000" dirty="0" smtClean="0"/>
              <a:t>r</a:t>
            </a:r>
            <a:endParaRPr lang="id-ID"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77686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68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a:bodyPr>
          <a:lstStyle/>
          <a:p>
            <a:r>
              <a:rPr lang="id-ID" dirty="0" smtClean="0"/>
              <a:t>Budhha Dhamma sebagai pedoman hidup</a:t>
            </a:r>
            <a:endParaRPr lang="id-ID"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820891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507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167</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TRIPITAKA</vt:lpstr>
      <vt:lpstr>Bagan Tripitaka</vt:lpstr>
      <vt:lpstr>ABHIDHAMMA PITAKA</vt:lpstr>
      <vt:lpstr>SEJARAH KONSILI PENYUSUNAN KITAP SUCI</vt:lpstr>
      <vt:lpstr>2. Konsili II   Sidang dipimpin oleh Y.A. Revata dan dihadiri 700 arahat. Diadakan 100 tahun setelah Konsili I dan berlangsung  selama 4 bulan di Vesali dengan disponsori oleh Raja Kalasoka. Dilakukan pengulangan vinaya dan sutta. Terjadi perbedaan penafsiran vinaya hingga terbagi menjadi dua aliran, yakni Mahasangika dan Staviravada yang nantinya merupakan cikal bakal aliran Mahayana dan Theravada sekarang. </vt:lpstr>
      <vt:lpstr>PowerPoint Presentation</vt:lpstr>
      <vt:lpstr>3. Konsili III   Sidang dipimpin oleh Bhikk hu Mogaliputta Tissa dan dihadiri oleh 1000 arahat. Diadakan lebih kurang 230 tahun setelah sidang pertama dan berlangsung selama 9 bulan di Vihara Asokarama di Pataliputta dengan disponsori oleh Raja Asok a. Tujuan sidang adalah untuk melindungi kemur nian ajaran. Diulang ajar an Abhidhamma sehingga lengk ap Tipitaka. </vt:lpstr>
      <vt:lpstr>Ilustrasi Penu lisan Tipitaka di Daun L ontar</vt:lpstr>
      <vt:lpstr>Budhha Dhamma sebagai pedoman hidup</vt:lpstr>
      <vt:lpstr>A. Silava: Mempunyai Moral Yang Baik. Ada 5 jenis moralitas (Pancasila Buddhis) yang harus kita pedomanin agar terbebas dari derita B. Bahusutta: Berpengetahuan Dhamma Dan Vinaya Secara Baik. Dharma adalah ajaran-Nya, Sang Buddha dan Vinaya adalah peraturan-peraturan yang seharusnya di pedomani agar terbebas dari dukkha (derita). Agar kehidupan ini sesuai dengan jalur Dharma (kebenaran) dan terbebas dari dukkha (derita) maka pelajari, dalami dan amalkanlah Dharma (kebenaran) ini, sedini mungkin.  C. Memahami Dharma (kebenaran) dengan sepenuhnya akan terbebas dari kerinduan karena memiliki pandangan terang. Orang Bijak tersebut akan bebas dari semua nafsu keinginan dan tenang bagaikan kolam yang tidak terkacaukan oleh angin” Itivuttaka 91.  D. Kalyanavaca: Berbicara Lemah Lembut, Mengenal Cara Bicara Dan Berbincang-Bincang Yang Menghasilkan Kebaikan. “Seseorang seharusnya hanya mengucapkan kata-kata yang tidak membahayakan diri sendiri dan tidak menyebabkan bahaya bagi orang-orang lain.  Itulah sesungguhnya ucapan yang indah” Sutta Nipata 451. Berbicara, apakah akan memberikan hasil yang baik atau tidak, sangatlah ditentukan oleh apa yang diutarakan. Milikilah sedini mungkin ucapan benar, yang telah terbebas dari niat-niat jahat serta penuh dengan cinta kasih dan kasih sayang agar menimbulkan manfaat-manfaat, baik bagi diri maupun orang-orang lain. </vt:lpstr>
      <vt:lpstr>E. SUTTA NIPATA 657 “Sang Buddha mengucapkan kata-kata yang membawa kepada pencapaian rasa aman, kepada akhir penderitaan dan pencapaian Nibbana. Sungguh, inilah ucapan yang utama” Sutta Nipata 454 dan “Setiap orang bodoh yang lahir, mempunyai kapak di dalam mulutnya, dengan mana ia memotong dirinya sendiri ketika ia  mengeluarkan ucapan salah”  F. Dhammikathaya Sandassana: Mampu Menerangkan Dhamma Vinaya Secara Jelas dan Terperinci Sehingga Membangkitkan Semangat dan Memuaskan Umat. Dharma yang dipelajari, bukanlah semata- mata untuk diketahui tetapi juga di praktekkan dalam kehidupan sehari-hari.  G.Jhanalabhi: Melaksanakan Samatha Bhavana Sehingga Memperoleh Jhana. Samatha bhavana: pemusatan pikiran pada suatu objek (sasaran) tertentu, untuk mendapatkan ketenangan bathin. Pelaksanaan samatha bhavana yang benar dan intensif, akan bisa meraih keberhasilan.</vt:lpstr>
      <vt:lpstr>SEKIAN  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TRIPITAKA</dc:title>
  <dc:creator>User</dc:creator>
  <cp:lastModifiedBy>User</cp:lastModifiedBy>
  <cp:revision>14</cp:revision>
  <dcterms:created xsi:type="dcterms:W3CDTF">2018-03-15T06:01:24Z</dcterms:created>
  <dcterms:modified xsi:type="dcterms:W3CDTF">2020-04-02T09:15:15Z</dcterms:modified>
</cp:coreProperties>
</file>